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notesSlides/notesSlide18.xml" ContentType="application/vnd.openxmlformats-officedocument.presentationml.notesSlide+xml"/>
  <Override PartName="/ppt/charts/chart4.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8" r:id="rId1"/>
    <p:sldMasterId id="2147483961" r:id="rId2"/>
    <p:sldMasterId id="2147483893" r:id="rId3"/>
    <p:sldMasterId id="2147483970" r:id="rId4"/>
  </p:sldMasterIdLst>
  <p:notesMasterIdLst>
    <p:notesMasterId r:id="rId48"/>
  </p:notesMasterIdLst>
  <p:handoutMasterIdLst>
    <p:handoutMasterId r:id="rId49"/>
  </p:handoutMasterIdLst>
  <p:sldIdLst>
    <p:sldId id="373" r:id="rId5"/>
    <p:sldId id="374" r:id="rId6"/>
    <p:sldId id="439" r:id="rId7"/>
    <p:sldId id="372" r:id="rId8"/>
    <p:sldId id="376" r:id="rId9"/>
    <p:sldId id="377" r:id="rId10"/>
    <p:sldId id="378" r:id="rId11"/>
    <p:sldId id="382" r:id="rId12"/>
    <p:sldId id="428" r:id="rId13"/>
    <p:sldId id="436" r:id="rId14"/>
    <p:sldId id="429" r:id="rId15"/>
    <p:sldId id="380" r:id="rId16"/>
    <p:sldId id="383" r:id="rId17"/>
    <p:sldId id="422" r:id="rId18"/>
    <p:sldId id="438" r:id="rId19"/>
    <p:sldId id="421" r:id="rId20"/>
    <p:sldId id="384" r:id="rId21"/>
    <p:sldId id="430" r:id="rId22"/>
    <p:sldId id="431" r:id="rId23"/>
    <p:sldId id="386" r:id="rId24"/>
    <p:sldId id="385" r:id="rId25"/>
    <p:sldId id="387" r:id="rId26"/>
    <p:sldId id="389" r:id="rId27"/>
    <p:sldId id="388" r:id="rId28"/>
    <p:sldId id="390" r:id="rId29"/>
    <p:sldId id="391" r:id="rId30"/>
    <p:sldId id="437" r:id="rId31"/>
    <p:sldId id="393" r:id="rId32"/>
    <p:sldId id="394" r:id="rId33"/>
    <p:sldId id="395" r:id="rId34"/>
    <p:sldId id="396" r:id="rId35"/>
    <p:sldId id="440" r:id="rId36"/>
    <p:sldId id="433" r:id="rId37"/>
    <p:sldId id="435" r:id="rId38"/>
    <p:sldId id="417" r:id="rId39"/>
    <p:sldId id="415" r:id="rId40"/>
    <p:sldId id="409" r:id="rId41"/>
    <p:sldId id="432" r:id="rId42"/>
    <p:sldId id="397" r:id="rId43"/>
    <p:sldId id="398" r:id="rId44"/>
    <p:sldId id="399" r:id="rId45"/>
    <p:sldId id="400" r:id="rId46"/>
    <p:sldId id="401" r:id="rId47"/>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14F47F"/>
    <a:srgbClr val="FFFF99"/>
    <a:srgbClr val="77933C"/>
    <a:srgbClr val="0000FF"/>
    <a:srgbClr val="FF33CC"/>
    <a:srgbClr val="A7FBCF"/>
    <a:srgbClr val="0033CC"/>
    <a:srgbClr val="8F5122"/>
    <a:srgbClr val="9E68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0" autoAdjust="0"/>
    <p:restoredTop sz="80357" autoAdjust="0"/>
  </p:normalViewPr>
  <p:slideViewPr>
    <p:cSldViewPr>
      <p:cViewPr varScale="1">
        <p:scale>
          <a:sx n="66" d="100"/>
          <a:sy n="66" d="100"/>
        </p:scale>
        <p:origin x="161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02"/>
    </p:cViewPr>
  </p:sorterViewPr>
  <p:notesViewPr>
    <p:cSldViewPr>
      <p:cViewPr varScale="1">
        <p:scale>
          <a:sx n="58" d="100"/>
          <a:sy n="58" d="100"/>
        </p:scale>
        <p:origin x="-2556"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88474861267129"/>
          <c:y val="0.10557789390810569"/>
          <c:w val="0.81043577545554624"/>
          <c:h val="0.70528824616185648"/>
        </c:manualLayout>
      </c:layout>
      <c:lineChart>
        <c:grouping val="standard"/>
        <c:varyColors val="0"/>
        <c:ser>
          <c:idx val="0"/>
          <c:order val="0"/>
          <c:tx>
            <c:strRef>
              <c:f>Sheet1!$B$1</c:f>
              <c:strCache>
                <c:ptCount val="1"/>
                <c:pt idx="0">
                  <c:v>Georgia Total</c:v>
                </c:pt>
              </c:strCache>
            </c:strRef>
          </c:tx>
          <c:spPr>
            <a:ln w="44877">
              <a:solidFill>
                <a:srgbClr val="00B050"/>
              </a:solidFill>
              <a:prstDash val="solid"/>
            </a:ln>
          </c:spPr>
          <c:marker>
            <c:symbol val="circle"/>
            <c:size val="7"/>
            <c:spPr>
              <a:gradFill>
                <a:gsLst>
                  <a:gs pos="0">
                    <a:srgbClr val="66FFFF"/>
                  </a:gs>
                  <a:gs pos="59000">
                    <a:schemeClr val="bg1">
                      <a:lumMod val="63000"/>
                      <a:lumOff val="37000"/>
                    </a:schemeClr>
                  </a:gs>
                  <a:gs pos="100000">
                    <a:schemeClr val="bg1">
                      <a:gamma/>
                      <a:shade val="45490"/>
                      <a:invGamma/>
                    </a:schemeClr>
                  </a:gs>
                </a:gsLst>
                <a:lin ang="5400000" scaled="1"/>
              </a:gradFill>
              <a:ln>
                <a:solidFill>
                  <a:srgbClr val="33CCFF"/>
                </a:solidFill>
                <a:prstDash val="solid"/>
              </a:ln>
              <a:scene3d>
                <a:camera prst="orthographicFront"/>
                <a:lightRig rig="threePt" dir="t"/>
              </a:scene3d>
              <a:sp3d>
                <a:bevelT/>
              </a:sp3d>
            </c:spPr>
          </c:marker>
          <c:trendline>
            <c:spPr>
              <a:ln w="19050">
                <a:solidFill>
                  <a:schemeClr val="tx1"/>
                </a:solidFill>
                <a:prstDash val="solid"/>
              </a:ln>
            </c:spPr>
            <c:trendlineType val="linear"/>
            <c:dispRSqr val="0"/>
            <c:dispEq val="0"/>
          </c:trendline>
          <c:cat>
            <c:numRef>
              <c:f>Sheet1!$A$2:$A$29</c:f>
              <c:numCache>
                <c:formatCode>General</c:formatCode>
                <c:ptCount val="28"/>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numCache>
            </c:numRef>
          </c:cat>
          <c:val>
            <c:numRef>
              <c:f>Sheet1!$B$2:$B$29</c:f>
              <c:numCache>
                <c:formatCode>General</c:formatCode>
                <c:ptCount val="28"/>
                <c:pt idx="0">
                  <c:v>675</c:v>
                </c:pt>
                <c:pt idx="1">
                  <c:v>1031</c:v>
                </c:pt>
                <c:pt idx="2">
                  <c:v>1101</c:v>
                </c:pt>
                <c:pt idx="3">
                  <c:v>1048</c:v>
                </c:pt>
                <c:pt idx="4">
                  <c:v>470</c:v>
                </c:pt>
                <c:pt idx="5">
                  <c:v>1360</c:v>
                </c:pt>
                <c:pt idx="6">
                  <c:v>1022</c:v>
                </c:pt>
                <c:pt idx="7">
                  <c:v>1096</c:v>
                </c:pt>
                <c:pt idx="8">
                  <c:v>789</c:v>
                </c:pt>
                <c:pt idx="9">
                  <c:v>1055</c:v>
                </c:pt>
                <c:pt idx="10">
                  <c:v>1406</c:v>
                </c:pt>
                <c:pt idx="11">
                  <c:v>1060</c:v>
                </c:pt>
                <c:pt idx="12">
                  <c:v>852</c:v>
                </c:pt>
                <c:pt idx="13">
                  <c:v>1028</c:v>
                </c:pt>
                <c:pt idx="14">
                  <c:v>1504</c:v>
                </c:pt>
                <c:pt idx="15">
                  <c:v>368</c:v>
                </c:pt>
                <c:pt idx="16">
                  <c:v>1207</c:v>
                </c:pt>
                <c:pt idx="17">
                  <c:v>1400</c:v>
                </c:pt>
                <c:pt idx="18">
                  <c:v>688</c:v>
                </c:pt>
                <c:pt idx="19">
                  <c:v>1646</c:v>
                </c:pt>
                <c:pt idx="20">
                  <c:v>995</c:v>
                </c:pt>
                <c:pt idx="21">
                  <c:v>1749</c:v>
                </c:pt>
                <c:pt idx="22">
                  <c:v>1994</c:v>
                </c:pt>
                <c:pt idx="23">
                  <c:v>2241</c:v>
                </c:pt>
                <c:pt idx="24">
                  <c:v>2289</c:v>
                </c:pt>
                <c:pt idx="25">
                  <c:v>1201</c:v>
                </c:pt>
                <c:pt idx="26">
                  <c:v>2330</c:v>
                </c:pt>
                <c:pt idx="27">
                  <c:v>3288</c:v>
                </c:pt>
              </c:numCache>
            </c:numRef>
          </c:val>
          <c:smooth val="0"/>
        </c:ser>
        <c:ser>
          <c:idx val="1"/>
          <c:order val="1"/>
          <c:tx>
            <c:strRef>
              <c:f>Sheet1!$C$1</c:f>
              <c:strCache>
                <c:ptCount val="1"/>
                <c:pt idx="0">
                  <c:v>Total Females</c:v>
                </c:pt>
              </c:strCache>
            </c:strRef>
          </c:tx>
          <c:spPr>
            <a:ln>
              <a:solidFill>
                <a:schemeClr val="accent6">
                  <a:lumMod val="50000"/>
                </a:schemeClr>
              </a:solidFill>
            </a:ln>
            <a:effectLst>
              <a:softEdge rad="0"/>
            </a:effectLst>
          </c:spPr>
          <c:marker>
            <c:symbol val="circle"/>
            <c:size val="7"/>
            <c:spPr>
              <a:solidFill>
                <a:schemeClr val="accent6">
                  <a:lumMod val="50000"/>
                </a:schemeClr>
              </a:solidFill>
              <a:ln>
                <a:gradFill>
                  <a:gsLst>
                    <a:gs pos="0">
                      <a:schemeClr val="tx2">
                        <a:lumMod val="60000"/>
                        <a:lumOff val="40000"/>
                      </a:schemeClr>
                    </a:gs>
                    <a:gs pos="58000">
                      <a:schemeClr val="accent1">
                        <a:tint val="44500"/>
                        <a:satMod val="160000"/>
                      </a:schemeClr>
                    </a:gs>
                    <a:gs pos="100000">
                      <a:schemeClr val="accent1">
                        <a:tint val="23500"/>
                        <a:satMod val="160000"/>
                      </a:schemeClr>
                    </a:gs>
                  </a:gsLst>
                  <a:lin ang="5400000" scaled="0"/>
                </a:gradFill>
              </a:ln>
              <a:effectLst>
                <a:softEdge rad="0"/>
              </a:effectLst>
            </c:spPr>
          </c:marker>
          <c:cat>
            <c:numRef>
              <c:f>Sheet1!$A$2:$A$29</c:f>
              <c:numCache>
                <c:formatCode>General</c:formatCode>
                <c:ptCount val="28"/>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numCache>
            </c:numRef>
          </c:cat>
          <c:val>
            <c:numRef>
              <c:f>Sheet1!$C$2:$C$29</c:f>
              <c:numCache>
                <c:formatCode>General</c:formatCode>
                <c:ptCount val="28"/>
                <c:pt idx="19">
                  <c:v>489</c:v>
                </c:pt>
                <c:pt idx="20">
                  <c:v>347</c:v>
                </c:pt>
                <c:pt idx="21">
                  <c:v>552</c:v>
                </c:pt>
                <c:pt idx="22">
                  <c:v>618</c:v>
                </c:pt>
                <c:pt idx="23">
                  <c:v>733</c:v>
                </c:pt>
                <c:pt idx="24">
                  <c:v>696</c:v>
                </c:pt>
                <c:pt idx="25">
                  <c:v>288</c:v>
                </c:pt>
                <c:pt idx="26">
                  <c:v>700</c:v>
                </c:pt>
                <c:pt idx="27">
                  <c:v>900</c:v>
                </c:pt>
              </c:numCache>
            </c:numRef>
          </c:val>
          <c:smooth val="0"/>
        </c:ser>
        <c:dLbls>
          <c:showLegendKey val="0"/>
          <c:showVal val="0"/>
          <c:showCatName val="0"/>
          <c:showSerName val="0"/>
          <c:showPercent val="0"/>
          <c:showBubbleSize val="0"/>
        </c:dLbls>
        <c:marker val="1"/>
        <c:smooth val="0"/>
        <c:axId val="180061664"/>
        <c:axId val="180062056"/>
      </c:lineChart>
      <c:catAx>
        <c:axId val="180061664"/>
        <c:scaling>
          <c:orientation val="minMax"/>
        </c:scaling>
        <c:delete val="0"/>
        <c:axPos val="b"/>
        <c:numFmt formatCode="General" sourceLinked="1"/>
        <c:majorTickMark val="out"/>
        <c:minorTickMark val="none"/>
        <c:tickLblPos val="nextTo"/>
        <c:spPr>
          <a:ln w="3740">
            <a:solidFill>
              <a:schemeClr val="tx1"/>
            </a:solidFill>
            <a:prstDash val="solid"/>
          </a:ln>
        </c:spPr>
        <c:txPr>
          <a:bodyPr rot="-5400000" vert="horz"/>
          <a:lstStyle/>
          <a:p>
            <a:pPr>
              <a:defRPr sz="1200" b="1" i="0" u="none" strike="noStrike" baseline="0">
                <a:solidFill>
                  <a:schemeClr val="tx1"/>
                </a:solidFill>
                <a:latin typeface="Arial"/>
                <a:ea typeface="Arial"/>
                <a:cs typeface="Arial"/>
              </a:defRPr>
            </a:pPr>
            <a:endParaRPr lang="en-US"/>
          </a:p>
        </c:txPr>
        <c:crossAx val="180062056"/>
        <c:crosses val="autoZero"/>
        <c:auto val="1"/>
        <c:lblAlgn val="ctr"/>
        <c:lblOffset val="100"/>
        <c:tickLblSkip val="2"/>
        <c:tickMarkSkip val="1"/>
        <c:noMultiLvlLbl val="0"/>
      </c:catAx>
      <c:valAx>
        <c:axId val="180062056"/>
        <c:scaling>
          <c:orientation val="minMax"/>
          <c:min val="0"/>
        </c:scaling>
        <c:delete val="0"/>
        <c:axPos val="l"/>
        <c:majorGridlines>
          <c:spPr>
            <a:ln w="14959">
              <a:solidFill>
                <a:srgbClr val="0000FF"/>
              </a:solidFill>
              <a:prstDash val="solid"/>
            </a:ln>
          </c:spPr>
        </c:majorGridlines>
        <c:title>
          <c:tx>
            <c:rich>
              <a:bodyPr/>
              <a:lstStyle/>
              <a:p>
                <a:pPr>
                  <a:defRPr sz="1400" b="1" i="0" u="none" strike="noStrike" baseline="0">
                    <a:solidFill>
                      <a:schemeClr val="tx1"/>
                    </a:solidFill>
                    <a:latin typeface="Arial"/>
                    <a:ea typeface="Arial"/>
                    <a:cs typeface="Arial"/>
                  </a:defRPr>
                </a:pPr>
                <a:r>
                  <a:rPr lang="en-US" sz="1400"/>
                  <a:t>Number of Nests</a:t>
                </a:r>
              </a:p>
            </c:rich>
          </c:tx>
          <c:layout>
            <c:manualLayout>
              <c:xMode val="edge"/>
              <c:yMode val="edge"/>
              <c:x val="2.5242749122236913E-2"/>
              <c:y val="0.23628567112986038"/>
            </c:manualLayout>
          </c:layout>
          <c:overlay val="0"/>
          <c:spPr>
            <a:noFill/>
            <a:ln w="29918">
              <a:noFill/>
            </a:ln>
          </c:spPr>
        </c:title>
        <c:numFmt formatCode="General" sourceLinked="1"/>
        <c:majorTickMark val="out"/>
        <c:minorTickMark val="none"/>
        <c:tickLblPos val="nextTo"/>
        <c:spPr>
          <a:ln w="3740">
            <a:solidFill>
              <a:schemeClr val="tx1"/>
            </a:solidFill>
            <a:prstDash val="solid"/>
          </a:ln>
        </c:spPr>
        <c:txPr>
          <a:bodyPr rot="0" vert="horz"/>
          <a:lstStyle/>
          <a:p>
            <a:pPr>
              <a:defRPr sz="1200" b="1" i="0" u="none" strike="noStrike" baseline="0">
                <a:solidFill>
                  <a:schemeClr val="tx1"/>
                </a:solidFill>
                <a:latin typeface="Arial"/>
                <a:ea typeface="Arial"/>
                <a:cs typeface="Arial"/>
              </a:defRPr>
            </a:pPr>
            <a:endParaRPr lang="en-US"/>
          </a:p>
        </c:txPr>
        <c:crossAx val="180061664"/>
        <c:crosses val="autoZero"/>
        <c:crossBetween val="between"/>
        <c:majorUnit val="500"/>
      </c:valAx>
      <c:spPr>
        <a:noFill/>
        <a:ln w="14959">
          <a:solidFill>
            <a:srgbClr val="808080"/>
          </a:solidFill>
          <a:prstDash val="solid"/>
        </a:ln>
      </c:spPr>
    </c:plotArea>
    <c:plotVisOnly val="1"/>
    <c:dispBlanksAs val="gap"/>
    <c:showDLblsOverMax val="0"/>
  </c:chart>
  <c:spPr>
    <a:noFill/>
    <a:ln>
      <a:noFill/>
    </a:ln>
  </c:spPr>
  <c:txPr>
    <a:bodyPr/>
    <a:lstStyle/>
    <a:p>
      <a:pPr>
        <a:defRPr sz="2120" b="1" i="0" u="none" strike="noStrike" baseline="0">
          <a:solidFill>
            <a:schemeClr val="tx1"/>
          </a:solidFill>
          <a:latin typeface="Times New Roman"/>
          <a:ea typeface="Times New Roman"/>
          <a:cs typeface="Times New Roman"/>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t>Acres</a:t>
            </a:r>
          </a:p>
        </c:rich>
      </c:tx>
      <c:layout/>
      <c:overlay val="0"/>
      <c:spPr>
        <a:noFill/>
        <a:ln>
          <a:noFill/>
        </a:ln>
        <a:effectLst/>
      </c:spPr>
    </c:title>
    <c:autoTitleDeleted val="0"/>
    <c:plotArea>
      <c:layout/>
      <c:barChart>
        <c:barDir val="col"/>
        <c:grouping val="clustered"/>
        <c:varyColors val="1"/>
        <c:ser>
          <c:idx val="0"/>
          <c:order val="0"/>
          <c:tx>
            <c:strRef>
              <c:f>Sheet1!$C$3</c:f>
              <c:strCache>
                <c:ptCount val="1"/>
                <c:pt idx="0">
                  <c:v>Acres</c:v>
                </c:pt>
              </c:strCache>
            </c:strRef>
          </c:tx>
          <c:invertIfNegative val="0"/>
          <c:dPt>
            <c:idx val="0"/>
            <c:invertIfNegative val="0"/>
            <c:bubble3D val="0"/>
            <c:spPr>
              <a:solidFill>
                <a:srgbClr val="00B0F0"/>
              </a:solidFill>
              <a:ln w="47625">
                <a:solidFill>
                  <a:srgbClr val="C00000"/>
                </a:solidFill>
              </a:ln>
              <a:effectLst/>
            </c:spPr>
          </c:dPt>
          <c:dPt>
            <c:idx val="1"/>
            <c:invertIfNegative val="0"/>
            <c:bubble3D val="0"/>
            <c:spPr>
              <a:solidFill>
                <a:srgbClr val="139D23"/>
              </a:solidFill>
              <a:ln>
                <a:noFill/>
              </a:ln>
              <a:effectLst/>
            </c:spPr>
          </c:dPt>
          <c:dPt>
            <c:idx val="2"/>
            <c:invertIfNegative val="0"/>
            <c:bubble3D val="0"/>
            <c:spPr>
              <a:solidFill>
                <a:schemeClr val="accent4">
                  <a:lumMod val="75000"/>
                </a:schemeClr>
              </a:solidFill>
              <a:ln>
                <a:noFill/>
              </a:ln>
              <a:effectLst/>
            </c:spPr>
          </c:dPt>
          <c:dPt>
            <c:idx val="3"/>
            <c:invertIfNegative val="0"/>
            <c:bubble3D val="0"/>
            <c:spPr>
              <a:solidFill>
                <a:srgbClr val="FFFFCC"/>
              </a:solidFill>
              <a:ln>
                <a:noFill/>
              </a:ln>
              <a:effectLst/>
            </c:spPr>
          </c:dPt>
          <c:dPt>
            <c:idx val="4"/>
            <c:invertIfNegative val="0"/>
            <c:bubble3D val="0"/>
            <c:spPr>
              <a:solidFill>
                <a:schemeClr val="accent4">
                  <a:lumMod val="40000"/>
                  <a:lumOff val="60000"/>
                </a:schemeClr>
              </a:solidFill>
              <a:ln>
                <a:noFill/>
              </a:ln>
              <a:effectLst/>
            </c:spPr>
          </c:dPt>
          <c:dPt>
            <c:idx val="5"/>
            <c:invertIfNegative val="0"/>
            <c:bubble3D val="0"/>
            <c:spPr>
              <a:solidFill>
                <a:srgbClr val="99FFCC"/>
              </a:solidFill>
              <a:ln>
                <a:noFill/>
              </a:ln>
              <a:effectLst/>
            </c:spPr>
          </c:dPt>
          <c:dPt>
            <c:idx val="6"/>
            <c:invertIfNegative val="0"/>
            <c:bubble3D val="0"/>
            <c:spPr>
              <a:solidFill>
                <a:srgbClr val="CCCC00"/>
              </a:solidFill>
              <a:ln>
                <a:noFill/>
              </a:ln>
              <a:effectLst/>
            </c:spPr>
          </c:dPt>
          <c:dPt>
            <c:idx val="7"/>
            <c:invertIfNegative val="0"/>
            <c:bubble3D val="0"/>
            <c:spPr>
              <a:solidFill>
                <a:schemeClr val="accent3">
                  <a:lumMod val="50000"/>
                </a:schemeClr>
              </a:solidFill>
              <a:ln>
                <a:noFill/>
              </a:ln>
              <a:effectLst/>
            </c:spPr>
          </c:dPt>
          <c:dPt>
            <c:idx val="8"/>
            <c:invertIfNegative val="0"/>
            <c:bubble3D val="0"/>
            <c:spPr>
              <a:solidFill>
                <a:schemeClr val="accent3">
                  <a:lumMod val="60000"/>
                </a:schemeClr>
              </a:solidFill>
              <a:ln>
                <a:noFill/>
              </a:ln>
              <a:effectLst/>
            </c:spPr>
          </c:dPt>
          <c:dPt>
            <c:idx val="9"/>
            <c:invertIfNegative val="0"/>
            <c:bubble3D val="0"/>
            <c:spPr>
              <a:solidFill>
                <a:schemeClr val="accent4">
                  <a:lumMod val="60000"/>
                </a:schemeClr>
              </a:solidFill>
              <a:ln>
                <a:noFill/>
              </a:ln>
              <a:effectLst/>
            </c:spPr>
          </c:dPt>
          <c:dPt>
            <c:idx val="10"/>
            <c:invertIfNegative val="0"/>
            <c:bubble3D val="0"/>
            <c:spPr>
              <a:solidFill>
                <a:schemeClr val="accent5">
                  <a:lumMod val="60000"/>
                </a:schemeClr>
              </a:solidFill>
              <a:ln>
                <a:noFill/>
              </a:ln>
              <a:effectLst/>
            </c:spPr>
          </c:dPt>
          <c:dPt>
            <c:idx val="11"/>
            <c:invertIfNegative val="0"/>
            <c:bubble3D val="0"/>
            <c:spPr>
              <a:solidFill>
                <a:srgbClr val="33CC33"/>
              </a:solidFill>
              <a:ln>
                <a:noFill/>
              </a:ln>
              <a:effectLst/>
            </c:spPr>
          </c:dPt>
          <c:cat>
            <c:strRef>
              <c:f>Sheet1!$A$4:$B$11</c:f>
              <c:strCache>
                <c:ptCount val="8"/>
                <c:pt idx="0">
                  <c:v>Riverine</c:v>
                </c:pt>
                <c:pt idx="1">
                  <c:v>Maritime Forest </c:v>
                </c:pt>
                <c:pt idx="2">
                  <c:v>Barrier Island Wetlands</c:v>
                </c:pt>
                <c:pt idx="3">
                  <c:v>Beaches</c:v>
                </c:pt>
                <c:pt idx="4">
                  <c:v>Isolated/Other Wetlands</c:v>
                </c:pt>
                <c:pt idx="5">
                  <c:v>Pine Flatwoods</c:v>
                </c:pt>
                <c:pt idx="6">
                  <c:v>Longleaf Savannah</c:v>
                </c:pt>
                <c:pt idx="7">
                  <c:v>Evergreen Hammocks</c:v>
                </c:pt>
              </c:strCache>
            </c:strRef>
          </c:cat>
          <c:val>
            <c:numRef>
              <c:f>Sheet1!$C$4:$C$11</c:f>
              <c:numCache>
                <c:formatCode>0</c:formatCode>
                <c:ptCount val="8"/>
                <c:pt idx="0" formatCode="General">
                  <c:v>437654</c:v>
                </c:pt>
                <c:pt idx="1">
                  <c:v>66662.648799999995</c:v>
                </c:pt>
                <c:pt idx="2" formatCode="General">
                  <c:v>5957</c:v>
                </c:pt>
                <c:pt idx="3" formatCode="#,##0">
                  <c:v>10144</c:v>
                </c:pt>
                <c:pt idx="4" formatCode="General">
                  <c:v>441854</c:v>
                </c:pt>
                <c:pt idx="5" formatCode="General">
                  <c:v>217872</c:v>
                </c:pt>
                <c:pt idx="6" formatCode="General">
                  <c:v>49897</c:v>
                </c:pt>
                <c:pt idx="7" formatCode="General">
                  <c:v>21784</c:v>
                </c:pt>
              </c:numCache>
            </c:numRef>
          </c:val>
        </c:ser>
        <c:dLbls>
          <c:showLegendKey val="0"/>
          <c:showVal val="0"/>
          <c:showCatName val="0"/>
          <c:showSerName val="0"/>
          <c:showPercent val="0"/>
          <c:showBubbleSize val="0"/>
        </c:dLbls>
        <c:gapWidth val="219"/>
        <c:overlap val="-27"/>
        <c:axId val="210209336"/>
        <c:axId val="210209728"/>
      </c:barChart>
      <c:catAx>
        <c:axId val="210209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10" b="0" i="0" u="none" strike="noStrike" kern="1200" baseline="0">
                <a:solidFill>
                  <a:schemeClr val="tx1"/>
                </a:solidFill>
                <a:latin typeface="+mn-lt"/>
                <a:ea typeface="+mn-ea"/>
                <a:cs typeface="+mn-cs"/>
              </a:defRPr>
            </a:pPr>
            <a:endParaRPr lang="en-US"/>
          </a:p>
        </c:txPr>
        <c:crossAx val="210209728"/>
        <c:crosses val="autoZero"/>
        <c:auto val="1"/>
        <c:lblAlgn val="ctr"/>
        <c:lblOffset val="100"/>
        <c:noMultiLvlLbl val="0"/>
      </c:catAx>
      <c:valAx>
        <c:axId val="210209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1020933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MSL Trend Fort Pulaski, Georgia</a:t>
            </a:r>
          </a:p>
        </c:rich>
      </c:tx>
      <c:layout/>
      <c:overlay val="0"/>
      <c:spPr>
        <a:noFill/>
        <a:ln>
          <a:noFill/>
        </a:ln>
        <a:effectLst/>
      </c:spPr>
    </c:title>
    <c:autoTitleDeleted val="0"/>
    <c:plotArea>
      <c:layout/>
      <c:lineChart>
        <c:grouping val="standard"/>
        <c:varyColors val="0"/>
        <c:ser>
          <c:idx val="0"/>
          <c:order val="0"/>
          <c:tx>
            <c:v>Meters</c:v>
          </c:tx>
          <c:spPr>
            <a:ln w="41275" cap="rnd">
              <a:solidFill>
                <a:schemeClr val="accent1"/>
              </a:solidFill>
              <a:round/>
            </a:ln>
            <a:effectLst/>
          </c:spPr>
          <c:marker>
            <c:symbol val="none"/>
          </c:marker>
          <c:trendline>
            <c:spPr>
              <a:ln w="31750" cap="rnd">
                <a:solidFill>
                  <a:srgbClr val="FF0000"/>
                </a:solidFill>
                <a:prstDash val="sysDot"/>
              </a:ln>
              <a:effectLst/>
            </c:spPr>
            <c:trendlineType val="exp"/>
            <c:dispRSqr val="0"/>
            <c:dispEq val="0"/>
          </c:trendline>
          <c:cat>
            <c:numRef>
              <c:f>'8670870_MeanSeaLevelTrends'!$L$967:$L$978</c:f>
              <c:numCache>
                <c:formatCode>General</c:formatCode>
                <c:ptCount val="12"/>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'8670870_MeanSeaLevelTrends'!$M$967:$M$978</c:f>
              <c:numCache>
                <c:formatCode>General</c:formatCode>
                <c:ptCount val="12"/>
                <c:pt idx="1">
                  <c:v>5.1666666666666666E-3</c:v>
                </c:pt>
                <c:pt idx="2">
                  <c:v>5.2083333333333343E-2</c:v>
                </c:pt>
                <c:pt idx="3">
                  <c:v>1.8666666666666675E-2</c:v>
                </c:pt>
                <c:pt idx="4">
                  <c:v>5.4416666666666669E-2</c:v>
                </c:pt>
                <c:pt idx="5">
                  <c:v>2.6166666666666661E-2</c:v>
                </c:pt>
                <c:pt idx="6">
                  <c:v>3.3916666666666671E-2</c:v>
                </c:pt>
                <c:pt idx="7">
                  <c:v>6.8333333333333315E-2</c:v>
                </c:pt>
                <c:pt idx="8">
                  <c:v>9.5083333333333339E-2</c:v>
                </c:pt>
                <c:pt idx="9">
                  <c:v>0.10658333333333335</c:v>
                </c:pt>
                <c:pt idx="10">
                  <c:v>0.13866666666666666</c:v>
                </c:pt>
                <c:pt idx="11">
                  <c:v>0.14833333333333334</c:v>
                </c:pt>
              </c:numCache>
            </c:numRef>
          </c:val>
          <c:smooth val="0"/>
        </c:ser>
        <c:dLbls>
          <c:showLegendKey val="0"/>
          <c:showVal val="0"/>
          <c:showCatName val="0"/>
          <c:showSerName val="0"/>
          <c:showPercent val="0"/>
          <c:showBubbleSize val="0"/>
        </c:dLbls>
        <c:smooth val="0"/>
        <c:axId val="95281688"/>
        <c:axId val="95278944"/>
      </c:lineChart>
      <c:catAx>
        <c:axId val="9528168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1"/>
                  <a:t>Years</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95278944"/>
        <c:crosses val="autoZero"/>
        <c:auto val="1"/>
        <c:lblAlgn val="ctr"/>
        <c:lblOffset val="100"/>
        <c:noMultiLvlLbl val="0"/>
      </c:catAx>
      <c:valAx>
        <c:axId val="95278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1"/>
                  <a:t>Meters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95281688"/>
        <c:crosses val="autoZero"/>
        <c:crossBetween val="between"/>
      </c:valAx>
      <c:spPr>
        <a:noFill/>
        <a:ln w="12700">
          <a:solidFill>
            <a:schemeClr val="tx1"/>
          </a:solid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a:t># of Extreme</a:t>
            </a:r>
            <a:r>
              <a:rPr lang="en-US" sz="2000" b="1" baseline="0"/>
              <a:t> Tides Per Year</a:t>
            </a:r>
            <a:endParaRPr lang="en-US" sz="2000" b="1"/>
          </a:p>
        </c:rich>
      </c:tx>
      <c:layout/>
      <c:overlay val="0"/>
      <c:spPr>
        <a:noFill/>
        <a:ln>
          <a:noFill/>
        </a:ln>
        <a:effectLst/>
      </c:spPr>
    </c:title>
    <c:autoTitleDeleted val="0"/>
    <c:plotArea>
      <c:layout/>
      <c:scatterChart>
        <c:scatterStyle val="lineMarker"/>
        <c:varyColors val="0"/>
        <c:ser>
          <c:idx val="0"/>
          <c:order val="0"/>
          <c:tx>
            <c:strRef>
              <c:f>[Tidal_Highs.xlsx]charts!$I$3</c:f>
              <c:strCache>
                <c:ptCount val="1"/>
                <c:pt idx="0">
                  <c:v># 5' MSL tides</c:v>
                </c:pt>
              </c:strCache>
            </c:strRef>
          </c:tx>
          <c:spPr>
            <a:ln w="25400" cap="rnd">
              <a:solidFill>
                <a:schemeClr val="accent1"/>
              </a:solidFill>
              <a:round/>
            </a:ln>
            <a:effectLst/>
          </c:spPr>
          <c:marker>
            <c:symbol val="none"/>
          </c:marker>
          <c:trendline>
            <c:spPr>
              <a:ln w="19050" cap="rnd">
                <a:solidFill>
                  <a:srgbClr val="FF0000"/>
                </a:solidFill>
                <a:prstDash val="sysDot"/>
              </a:ln>
              <a:effectLst/>
            </c:spPr>
            <c:trendlineType val="poly"/>
            <c:order val="4"/>
            <c:dispRSqr val="0"/>
            <c:dispEq val="0"/>
          </c:trendline>
          <c:xVal>
            <c:numRef>
              <c:f>[Tidal_Highs.xlsx]charts!$H$4:$H$62</c:f>
              <c:numCache>
                <c:formatCode>General</c:formatCode>
                <c:ptCount val="59"/>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2000</c:v>
                </c:pt>
                <c:pt idx="13">
                  <c:v>1999</c:v>
                </c:pt>
                <c:pt idx="14">
                  <c:v>1998</c:v>
                </c:pt>
                <c:pt idx="15">
                  <c:v>1997</c:v>
                </c:pt>
                <c:pt idx="16">
                  <c:v>1996</c:v>
                </c:pt>
                <c:pt idx="17">
                  <c:v>1995</c:v>
                </c:pt>
                <c:pt idx="18">
                  <c:v>1994</c:v>
                </c:pt>
                <c:pt idx="19">
                  <c:v>1993</c:v>
                </c:pt>
                <c:pt idx="20">
                  <c:v>1992</c:v>
                </c:pt>
                <c:pt idx="21">
                  <c:v>1991</c:v>
                </c:pt>
                <c:pt idx="22">
                  <c:v>1990</c:v>
                </c:pt>
                <c:pt idx="23">
                  <c:v>1989</c:v>
                </c:pt>
                <c:pt idx="24">
                  <c:v>1988</c:v>
                </c:pt>
                <c:pt idx="25">
                  <c:v>1987</c:v>
                </c:pt>
                <c:pt idx="26">
                  <c:v>1986</c:v>
                </c:pt>
                <c:pt idx="27">
                  <c:v>1985</c:v>
                </c:pt>
                <c:pt idx="28">
                  <c:v>1984</c:v>
                </c:pt>
                <c:pt idx="29">
                  <c:v>1983</c:v>
                </c:pt>
                <c:pt idx="30">
                  <c:v>1982</c:v>
                </c:pt>
                <c:pt idx="31">
                  <c:v>1981</c:v>
                </c:pt>
                <c:pt idx="32">
                  <c:v>1980</c:v>
                </c:pt>
                <c:pt idx="33">
                  <c:v>1979</c:v>
                </c:pt>
                <c:pt idx="34">
                  <c:v>1978</c:v>
                </c:pt>
                <c:pt idx="35">
                  <c:v>1977</c:v>
                </c:pt>
                <c:pt idx="36">
                  <c:v>1976</c:v>
                </c:pt>
                <c:pt idx="37">
                  <c:v>1975</c:v>
                </c:pt>
                <c:pt idx="38">
                  <c:v>1974</c:v>
                </c:pt>
                <c:pt idx="39">
                  <c:v>1973</c:v>
                </c:pt>
                <c:pt idx="40">
                  <c:v>1972</c:v>
                </c:pt>
                <c:pt idx="41">
                  <c:v>1971</c:v>
                </c:pt>
                <c:pt idx="42">
                  <c:v>1970</c:v>
                </c:pt>
                <c:pt idx="43">
                  <c:v>1969</c:v>
                </c:pt>
                <c:pt idx="44">
                  <c:v>1968</c:v>
                </c:pt>
                <c:pt idx="45">
                  <c:v>1967</c:v>
                </c:pt>
                <c:pt idx="46">
                  <c:v>1966</c:v>
                </c:pt>
                <c:pt idx="47">
                  <c:v>1965</c:v>
                </c:pt>
                <c:pt idx="48">
                  <c:v>1964</c:v>
                </c:pt>
                <c:pt idx="49">
                  <c:v>1960</c:v>
                </c:pt>
                <c:pt idx="50">
                  <c:v>1955</c:v>
                </c:pt>
                <c:pt idx="51">
                  <c:v>1954</c:v>
                </c:pt>
                <c:pt idx="52">
                  <c:v>1953</c:v>
                </c:pt>
                <c:pt idx="53">
                  <c:v>1952</c:v>
                </c:pt>
                <c:pt idx="54">
                  <c:v>1951</c:v>
                </c:pt>
                <c:pt idx="55">
                  <c:v>1950</c:v>
                </c:pt>
                <c:pt idx="56">
                  <c:v>1945</c:v>
                </c:pt>
                <c:pt idx="57">
                  <c:v>1940</c:v>
                </c:pt>
                <c:pt idx="58">
                  <c:v>1936</c:v>
                </c:pt>
              </c:numCache>
            </c:numRef>
          </c:xVal>
          <c:yVal>
            <c:numRef>
              <c:f>[Tidal_Highs.xlsx]charts!$I$4:$I$62</c:f>
              <c:numCache>
                <c:formatCode>General</c:formatCode>
                <c:ptCount val="59"/>
                <c:pt idx="0">
                  <c:v>56</c:v>
                </c:pt>
                <c:pt idx="1">
                  <c:v>56</c:v>
                </c:pt>
                <c:pt idx="2">
                  <c:v>43</c:v>
                </c:pt>
                <c:pt idx="3">
                  <c:v>47</c:v>
                </c:pt>
                <c:pt idx="4">
                  <c:v>26</c:v>
                </c:pt>
                <c:pt idx="5">
                  <c:v>17</c:v>
                </c:pt>
                <c:pt idx="6">
                  <c:v>19</c:v>
                </c:pt>
                <c:pt idx="7">
                  <c:v>33</c:v>
                </c:pt>
                <c:pt idx="8">
                  <c:v>21</c:v>
                </c:pt>
                <c:pt idx="9">
                  <c:v>35</c:v>
                </c:pt>
                <c:pt idx="10">
                  <c:v>20</c:v>
                </c:pt>
                <c:pt idx="11">
                  <c:v>29</c:v>
                </c:pt>
                <c:pt idx="12">
                  <c:v>26</c:v>
                </c:pt>
                <c:pt idx="13">
                  <c:v>33</c:v>
                </c:pt>
                <c:pt idx="14">
                  <c:v>25</c:v>
                </c:pt>
                <c:pt idx="15">
                  <c:v>30</c:v>
                </c:pt>
                <c:pt idx="16">
                  <c:v>7</c:v>
                </c:pt>
                <c:pt idx="17">
                  <c:v>38</c:v>
                </c:pt>
                <c:pt idx="18">
                  <c:v>16</c:v>
                </c:pt>
                <c:pt idx="19">
                  <c:v>27</c:v>
                </c:pt>
                <c:pt idx="20">
                  <c:v>19</c:v>
                </c:pt>
                <c:pt idx="21">
                  <c:v>21</c:v>
                </c:pt>
                <c:pt idx="22">
                  <c:v>11</c:v>
                </c:pt>
                <c:pt idx="23">
                  <c:v>6</c:v>
                </c:pt>
                <c:pt idx="24">
                  <c:v>5</c:v>
                </c:pt>
                <c:pt idx="25">
                  <c:v>7</c:v>
                </c:pt>
                <c:pt idx="26">
                  <c:v>21</c:v>
                </c:pt>
                <c:pt idx="27">
                  <c:v>19</c:v>
                </c:pt>
                <c:pt idx="28">
                  <c:v>11</c:v>
                </c:pt>
                <c:pt idx="29">
                  <c:v>17</c:v>
                </c:pt>
                <c:pt idx="30">
                  <c:v>3</c:v>
                </c:pt>
                <c:pt idx="31">
                  <c:v>16</c:v>
                </c:pt>
                <c:pt idx="32">
                  <c:v>14</c:v>
                </c:pt>
                <c:pt idx="33">
                  <c:v>9</c:v>
                </c:pt>
                <c:pt idx="34">
                  <c:v>3</c:v>
                </c:pt>
                <c:pt idx="35">
                  <c:v>6</c:v>
                </c:pt>
                <c:pt idx="36">
                  <c:v>0</c:v>
                </c:pt>
                <c:pt idx="37">
                  <c:v>0</c:v>
                </c:pt>
                <c:pt idx="38">
                  <c:v>3</c:v>
                </c:pt>
                <c:pt idx="39">
                  <c:v>10</c:v>
                </c:pt>
                <c:pt idx="40">
                  <c:v>12</c:v>
                </c:pt>
                <c:pt idx="41">
                  <c:v>10</c:v>
                </c:pt>
                <c:pt idx="42">
                  <c:v>3</c:v>
                </c:pt>
                <c:pt idx="43">
                  <c:v>4</c:v>
                </c:pt>
                <c:pt idx="44">
                  <c:v>1</c:v>
                </c:pt>
                <c:pt idx="45">
                  <c:v>6</c:v>
                </c:pt>
                <c:pt idx="46">
                  <c:v>1</c:v>
                </c:pt>
                <c:pt idx="47">
                  <c:v>2</c:v>
                </c:pt>
                <c:pt idx="48">
                  <c:v>7</c:v>
                </c:pt>
                <c:pt idx="49">
                  <c:v>6</c:v>
                </c:pt>
                <c:pt idx="50">
                  <c:v>1</c:v>
                </c:pt>
                <c:pt idx="51">
                  <c:v>5</c:v>
                </c:pt>
                <c:pt idx="52">
                  <c:v>7</c:v>
                </c:pt>
                <c:pt idx="53">
                  <c:v>1</c:v>
                </c:pt>
                <c:pt idx="54">
                  <c:v>2</c:v>
                </c:pt>
                <c:pt idx="55">
                  <c:v>0</c:v>
                </c:pt>
                <c:pt idx="56">
                  <c:v>0</c:v>
                </c:pt>
                <c:pt idx="57">
                  <c:v>3</c:v>
                </c:pt>
                <c:pt idx="58">
                  <c:v>0</c:v>
                </c:pt>
              </c:numCache>
            </c:numRef>
          </c:yVal>
          <c:smooth val="0"/>
        </c:ser>
        <c:ser>
          <c:idx val="1"/>
          <c:order val="1"/>
          <c:tx>
            <c:strRef>
              <c:f>[Tidal_Highs.xlsx]charts!$J$3</c:f>
              <c:strCache>
                <c:ptCount val="1"/>
                <c:pt idx="0">
                  <c:v>5.5' MSL</c:v>
                </c:pt>
              </c:strCache>
            </c:strRef>
          </c:tx>
          <c:spPr>
            <a:ln w="19050" cap="rnd">
              <a:solidFill>
                <a:srgbClr val="FFC000"/>
              </a:solidFill>
              <a:round/>
            </a:ln>
            <a:effectLst/>
          </c:spPr>
          <c:marker>
            <c:symbol val="none"/>
          </c:marker>
          <c:dPt>
            <c:idx val="2"/>
            <c:bubble3D val="0"/>
            <c:spPr>
              <a:ln w="25400" cap="rnd">
                <a:solidFill>
                  <a:srgbClr val="FFC000"/>
                </a:solidFill>
                <a:round/>
              </a:ln>
              <a:effectLst/>
            </c:spPr>
          </c:dPt>
          <c:trendline>
            <c:spPr>
              <a:ln w="25400" cap="rnd">
                <a:solidFill>
                  <a:schemeClr val="accent2">
                    <a:lumMod val="60000"/>
                    <a:lumOff val="40000"/>
                  </a:schemeClr>
                </a:solidFill>
                <a:prstDash val="sysDot"/>
              </a:ln>
              <a:effectLst/>
            </c:spPr>
            <c:trendlineType val="poly"/>
            <c:order val="2"/>
            <c:dispRSqr val="0"/>
            <c:dispEq val="0"/>
          </c:trendline>
          <c:xVal>
            <c:numRef>
              <c:f>[Tidal_Highs.xlsx]charts!$H$4:$H$62</c:f>
              <c:numCache>
                <c:formatCode>General</c:formatCode>
                <c:ptCount val="59"/>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2000</c:v>
                </c:pt>
                <c:pt idx="13">
                  <c:v>1999</c:v>
                </c:pt>
                <c:pt idx="14">
                  <c:v>1998</c:v>
                </c:pt>
                <c:pt idx="15">
                  <c:v>1997</c:v>
                </c:pt>
                <c:pt idx="16">
                  <c:v>1996</c:v>
                </c:pt>
                <c:pt idx="17">
                  <c:v>1995</c:v>
                </c:pt>
                <c:pt idx="18">
                  <c:v>1994</c:v>
                </c:pt>
                <c:pt idx="19">
                  <c:v>1993</c:v>
                </c:pt>
                <c:pt idx="20">
                  <c:v>1992</c:v>
                </c:pt>
                <c:pt idx="21">
                  <c:v>1991</c:v>
                </c:pt>
                <c:pt idx="22">
                  <c:v>1990</c:v>
                </c:pt>
                <c:pt idx="23">
                  <c:v>1989</c:v>
                </c:pt>
                <c:pt idx="24">
                  <c:v>1988</c:v>
                </c:pt>
                <c:pt idx="25">
                  <c:v>1987</c:v>
                </c:pt>
                <c:pt idx="26">
                  <c:v>1986</c:v>
                </c:pt>
                <c:pt idx="27">
                  <c:v>1985</c:v>
                </c:pt>
                <c:pt idx="28">
                  <c:v>1984</c:v>
                </c:pt>
                <c:pt idx="29">
                  <c:v>1983</c:v>
                </c:pt>
                <c:pt idx="30">
                  <c:v>1982</c:v>
                </c:pt>
                <c:pt idx="31">
                  <c:v>1981</c:v>
                </c:pt>
                <c:pt idx="32">
                  <c:v>1980</c:v>
                </c:pt>
                <c:pt idx="33">
                  <c:v>1979</c:v>
                </c:pt>
                <c:pt idx="34">
                  <c:v>1978</c:v>
                </c:pt>
                <c:pt idx="35">
                  <c:v>1977</c:v>
                </c:pt>
                <c:pt idx="36">
                  <c:v>1976</c:v>
                </c:pt>
                <c:pt idx="37">
                  <c:v>1975</c:v>
                </c:pt>
                <c:pt idx="38">
                  <c:v>1974</c:v>
                </c:pt>
                <c:pt idx="39">
                  <c:v>1973</c:v>
                </c:pt>
                <c:pt idx="40">
                  <c:v>1972</c:v>
                </c:pt>
                <c:pt idx="41">
                  <c:v>1971</c:v>
                </c:pt>
                <c:pt idx="42">
                  <c:v>1970</c:v>
                </c:pt>
                <c:pt idx="43">
                  <c:v>1969</c:v>
                </c:pt>
                <c:pt idx="44">
                  <c:v>1968</c:v>
                </c:pt>
                <c:pt idx="45">
                  <c:v>1967</c:v>
                </c:pt>
                <c:pt idx="46">
                  <c:v>1966</c:v>
                </c:pt>
                <c:pt idx="47">
                  <c:v>1965</c:v>
                </c:pt>
                <c:pt idx="48">
                  <c:v>1964</c:v>
                </c:pt>
                <c:pt idx="49">
                  <c:v>1960</c:v>
                </c:pt>
                <c:pt idx="50">
                  <c:v>1955</c:v>
                </c:pt>
                <c:pt idx="51">
                  <c:v>1954</c:v>
                </c:pt>
                <c:pt idx="52">
                  <c:v>1953</c:v>
                </c:pt>
                <c:pt idx="53">
                  <c:v>1952</c:v>
                </c:pt>
                <c:pt idx="54">
                  <c:v>1951</c:v>
                </c:pt>
                <c:pt idx="55">
                  <c:v>1950</c:v>
                </c:pt>
                <c:pt idx="56">
                  <c:v>1945</c:v>
                </c:pt>
                <c:pt idx="57">
                  <c:v>1940</c:v>
                </c:pt>
                <c:pt idx="58">
                  <c:v>1936</c:v>
                </c:pt>
              </c:numCache>
            </c:numRef>
          </c:xVal>
          <c:yVal>
            <c:numRef>
              <c:f>[Tidal_Highs.xlsx]charts!$J$4:$J$62</c:f>
              <c:numCache>
                <c:formatCode>General</c:formatCode>
                <c:ptCount val="59"/>
                <c:pt idx="0">
                  <c:v>20</c:v>
                </c:pt>
                <c:pt idx="1">
                  <c:v>18</c:v>
                </c:pt>
                <c:pt idx="2">
                  <c:v>4</c:v>
                </c:pt>
                <c:pt idx="3">
                  <c:v>3</c:v>
                </c:pt>
                <c:pt idx="4">
                  <c:v>13</c:v>
                </c:pt>
                <c:pt idx="5">
                  <c:v>0</c:v>
                </c:pt>
                <c:pt idx="6">
                  <c:v>3</c:v>
                </c:pt>
                <c:pt idx="7">
                  <c:v>7</c:v>
                </c:pt>
                <c:pt idx="8">
                  <c:v>1</c:v>
                </c:pt>
                <c:pt idx="9">
                  <c:v>8</c:v>
                </c:pt>
                <c:pt idx="10">
                  <c:v>2</c:v>
                </c:pt>
                <c:pt idx="11">
                  <c:v>1</c:v>
                </c:pt>
                <c:pt idx="12">
                  <c:v>2</c:v>
                </c:pt>
                <c:pt idx="13">
                  <c:v>9</c:v>
                </c:pt>
                <c:pt idx="14">
                  <c:v>4</c:v>
                </c:pt>
                <c:pt idx="15">
                  <c:v>0</c:v>
                </c:pt>
                <c:pt idx="16">
                  <c:v>0</c:v>
                </c:pt>
                <c:pt idx="17">
                  <c:v>6</c:v>
                </c:pt>
                <c:pt idx="18">
                  <c:v>3</c:v>
                </c:pt>
                <c:pt idx="19">
                  <c:v>5</c:v>
                </c:pt>
                <c:pt idx="20">
                  <c:v>3</c:v>
                </c:pt>
                <c:pt idx="21">
                  <c:v>1</c:v>
                </c:pt>
                <c:pt idx="22">
                  <c:v>2</c:v>
                </c:pt>
                <c:pt idx="23">
                  <c:v>1</c:v>
                </c:pt>
                <c:pt idx="24">
                  <c:v>0</c:v>
                </c:pt>
                <c:pt idx="25">
                  <c:v>1</c:v>
                </c:pt>
                <c:pt idx="26">
                  <c:v>4</c:v>
                </c:pt>
                <c:pt idx="27">
                  <c:v>2</c:v>
                </c:pt>
                <c:pt idx="28">
                  <c:v>3</c:v>
                </c:pt>
                <c:pt idx="29">
                  <c:v>3</c:v>
                </c:pt>
                <c:pt idx="30">
                  <c:v>0</c:v>
                </c:pt>
                <c:pt idx="31">
                  <c:v>3</c:v>
                </c:pt>
                <c:pt idx="32">
                  <c:v>2</c:v>
                </c:pt>
                <c:pt idx="33">
                  <c:v>1</c:v>
                </c:pt>
                <c:pt idx="34">
                  <c:v>0</c:v>
                </c:pt>
                <c:pt idx="35">
                  <c:v>1</c:v>
                </c:pt>
                <c:pt idx="36">
                  <c:v>0</c:v>
                </c:pt>
                <c:pt idx="37">
                  <c:v>0</c:v>
                </c:pt>
                <c:pt idx="38">
                  <c:v>1</c:v>
                </c:pt>
                <c:pt idx="39">
                  <c:v>4</c:v>
                </c:pt>
                <c:pt idx="40">
                  <c:v>1</c:v>
                </c:pt>
                <c:pt idx="41">
                  <c:v>3</c:v>
                </c:pt>
                <c:pt idx="42">
                  <c:v>0</c:v>
                </c:pt>
                <c:pt idx="43">
                  <c:v>1</c:v>
                </c:pt>
                <c:pt idx="44">
                  <c:v>0</c:v>
                </c:pt>
                <c:pt idx="45">
                  <c:v>0</c:v>
                </c:pt>
                <c:pt idx="46">
                  <c:v>0</c:v>
                </c:pt>
                <c:pt idx="47">
                  <c:v>0</c:v>
                </c:pt>
                <c:pt idx="48">
                  <c:v>0</c:v>
                </c:pt>
                <c:pt idx="49">
                  <c:v>2</c:v>
                </c:pt>
                <c:pt idx="50">
                  <c:v>0</c:v>
                </c:pt>
                <c:pt idx="51">
                  <c:v>0</c:v>
                </c:pt>
                <c:pt idx="52">
                  <c:v>0</c:v>
                </c:pt>
                <c:pt idx="53">
                  <c:v>0</c:v>
                </c:pt>
                <c:pt idx="54">
                  <c:v>0</c:v>
                </c:pt>
                <c:pt idx="55">
                  <c:v>0</c:v>
                </c:pt>
                <c:pt idx="56">
                  <c:v>0</c:v>
                </c:pt>
                <c:pt idx="57">
                  <c:v>2</c:v>
                </c:pt>
                <c:pt idx="58">
                  <c:v>0</c:v>
                </c:pt>
              </c:numCache>
            </c:numRef>
          </c:yVal>
          <c:smooth val="0"/>
        </c:ser>
        <c:ser>
          <c:idx val="2"/>
          <c:order val="2"/>
          <c:tx>
            <c:strRef>
              <c:f>[Tidal_Highs.xlsx]charts!$K$3</c:f>
              <c:strCache>
                <c:ptCount val="1"/>
                <c:pt idx="0">
                  <c:v>6' MSL</c:v>
                </c:pt>
              </c:strCache>
            </c:strRef>
          </c:tx>
          <c:spPr>
            <a:ln w="19050" cap="rnd">
              <a:solidFill>
                <a:schemeClr val="accent3">
                  <a:lumMod val="75000"/>
                </a:schemeClr>
              </a:solidFill>
              <a:round/>
            </a:ln>
            <a:effectLst/>
          </c:spPr>
          <c:marker>
            <c:symbol val="none"/>
          </c:marker>
          <c:xVal>
            <c:numRef>
              <c:f>[Tidal_Highs.xlsx]charts!$H$4:$H$62</c:f>
              <c:numCache>
                <c:formatCode>General</c:formatCode>
                <c:ptCount val="59"/>
                <c:pt idx="0">
                  <c:v>2016</c:v>
                </c:pt>
                <c:pt idx="1">
                  <c:v>2015</c:v>
                </c:pt>
                <c:pt idx="2">
                  <c:v>2014</c:v>
                </c:pt>
                <c:pt idx="3">
                  <c:v>2013</c:v>
                </c:pt>
                <c:pt idx="4">
                  <c:v>2012</c:v>
                </c:pt>
                <c:pt idx="5">
                  <c:v>2011</c:v>
                </c:pt>
                <c:pt idx="6">
                  <c:v>2010</c:v>
                </c:pt>
                <c:pt idx="7">
                  <c:v>2009</c:v>
                </c:pt>
                <c:pt idx="8">
                  <c:v>2008</c:v>
                </c:pt>
                <c:pt idx="9">
                  <c:v>2007</c:v>
                </c:pt>
                <c:pt idx="10">
                  <c:v>2006</c:v>
                </c:pt>
                <c:pt idx="11">
                  <c:v>2005</c:v>
                </c:pt>
                <c:pt idx="12">
                  <c:v>2000</c:v>
                </c:pt>
                <c:pt idx="13">
                  <c:v>1999</c:v>
                </c:pt>
                <c:pt idx="14">
                  <c:v>1998</c:v>
                </c:pt>
                <c:pt idx="15">
                  <c:v>1997</c:v>
                </c:pt>
                <c:pt idx="16">
                  <c:v>1996</c:v>
                </c:pt>
                <c:pt idx="17">
                  <c:v>1995</c:v>
                </c:pt>
                <c:pt idx="18">
                  <c:v>1994</c:v>
                </c:pt>
                <c:pt idx="19">
                  <c:v>1993</c:v>
                </c:pt>
                <c:pt idx="20">
                  <c:v>1992</c:v>
                </c:pt>
                <c:pt idx="21">
                  <c:v>1991</c:v>
                </c:pt>
                <c:pt idx="22">
                  <c:v>1990</c:v>
                </c:pt>
                <c:pt idx="23">
                  <c:v>1989</c:v>
                </c:pt>
                <c:pt idx="24">
                  <c:v>1988</c:v>
                </c:pt>
                <c:pt idx="25">
                  <c:v>1987</c:v>
                </c:pt>
                <c:pt idx="26">
                  <c:v>1986</c:v>
                </c:pt>
                <c:pt idx="27">
                  <c:v>1985</c:v>
                </c:pt>
                <c:pt idx="28">
                  <c:v>1984</c:v>
                </c:pt>
                <c:pt idx="29">
                  <c:v>1983</c:v>
                </c:pt>
                <c:pt idx="30">
                  <c:v>1982</c:v>
                </c:pt>
                <c:pt idx="31">
                  <c:v>1981</c:v>
                </c:pt>
                <c:pt idx="32">
                  <c:v>1980</c:v>
                </c:pt>
                <c:pt idx="33">
                  <c:v>1979</c:v>
                </c:pt>
                <c:pt idx="34">
                  <c:v>1978</c:v>
                </c:pt>
                <c:pt idx="35">
                  <c:v>1977</c:v>
                </c:pt>
                <c:pt idx="36">
                  <c:v>1976</c:v>
                </c:pt>
                <c:pt idx="37">
                  <c:v>1975</c:v>
                </c:pt>
                <c:pt idx="38">
                  <c:v>1974</c:v>
                </c:pt>
                <c:pt idx="39">
                  <c:v>1973</c:v>
                </c:pt>
                <c:pt idx="40">
                  <c:v>1972</c:v>
                </c:pt>
                <c:pt idx="41">
                  <c:v>1971</c:v>
                </c:pt>
                <c:pt idx="42">
                  <c:v>1970</c:v>
                </c:pt>
                <c:pt idx="43">
                  <c:v>1969</c:v>
                </c:pt>
                <c:pt idx="44">
                  <c:v>1968</c:v>
                </c:pt>
                <c:pt idx="45">
                  <c:v>1967</c:v>
                </c:pt>
                <c:pt idx="46">
                  <c:v>1966</c:v>
                </c:pt>
                <c:pt idx="47">
                  <c:v>1965</c:v>
                </c:pt>
                <c:pt idx="48">
                  <c:v>1964</c:v>
                </c:pt>
                <c:pt idx="49">
                  <c:v>1960</c:v>
                </c:pt>
                <c:pt idx="50">
                  <c:v>1955</c:v>
                </c:pt>
                <c:pt idx="51">
                  <c:v>1954</c:v>
                </c:pt>
                <c:pt idx="52">
                  <c:v>1953</c:v>
                </c:pt>
                <c:pt idx="53">
                  <c:v>1952</c:v>
                </c:pt>
                <c:pt idx="54">
                  <c:v>1951</c:v>
                </c:pt>
                <c:pt idx="55">
                  <c:v>1950</c:v>
                </c:pt>
                <c:pt idx="56">
                  <c:v>1945</c:v>
                </c:pt>
                <c:pt idx="57">
                  <c:v>1940</c:v>
                </c:pt>
                <c:pt idx="58">
                  <c:v>1936</c:v>
                </c:pt>
              </c:numCache>
            </c:numRef>
          </c:xVal>
          <c:yVal>
            <c:numRef>
              <c:f>[Tidal_Highs.xlsx]charts!$K$4:$K$62</c:f>
              <c:numCache>
                <c:formatCode>General</c:formatCode>
                <c:ptCount val="59"/>
                <c:pt idx="0">
                  <c:v>2</c:v>
                </c:pt>
                <c:pt idx="1">
                  <c:v>3</c:v>
                </c:pt>
                <c:pt idx="2">
                  <c:v>0</c:v>
                </c:pt>
                <c:pt idx="3">
                  <c:v>0</c:v>
                </c:pt>
                <c:pt idx="4">
                  <c:v>1</c:v>
                </c:pt>
                <c:pt idx="5">
                  <c:v>0</c:v>
                </c:pt>
                <c:pt idx="6">
                  <c:v>1</c:v>
                </c:pt>
                <c:pt idx="7">
                  <c:v>2</c:v>
                </c:pt>
                <c:pt idx="8">
                  <c:v>0</c:v>
                </c:pt>
                <c:pt idx="9">
                  <c:v>0</c:v>
                </c:pt>
                <c:pt idx="10">
                  <c:v>0</c:v>
                </c:pt>
                <c:pt idx="11">
                  <c:v>1</c:v>
                </c:pt>
                <c:pt idx="12">
                  <c:v>0</c:v>
                </c:pt>
                <c:pt idx="13">
                  <c:v>0</c:v>
                </c:pt>
                <c:pt idx="14">
                  <c:v>0</c:v>
                </c:pt>
                <c:pt idx="15">
                  <c:v>0</c:v>
                </c:pt>
                <c:pt idx="16">
                  <c:v>0</c:v>
                </c:pt>
                <c:pt idx="17">
                  <c:v>0</c:v>
                </c:pt>
                <c:pt idx="18">
                  <c:v>0</c:v>
                </c:pt>
                <c:pt idx="19">
                  <c:v>1</c:v>
                </c:pt>
                <c:pt idx="20">
                  <c:v>0</c:v>
                </c:pt>
                <c:pt idx="21">
                  <c:v>0</c:v>
                </c:pt>
                <c:pt idx="22">
                  <c:v>0</c:v>
                </c:pt>
                <c:pt idx="23">
                  <c:v>0</c:v>
                </c:pt>
                <c:pt idx="24">
                  <c:v>0</c:v>
                </c:pt>
                <c:pt idx="25">
                  <c:v>0</c:v>
                </c:pt>
                <c:pt idx="26">
                  <c:v>0</c:v>
                </c:pt>
                <c:pt idx="27">
                  <c:v>0</c:v>
                </c:pt>
                <c:pt idx="28">
                  <c:v>0</c:v>
                </c:pt>
                <c:pt idx="29">
                  <c:v>0</c:v>
                </c:pt>
                <c:pt idx="30">
                  <c:v>0</c:v>
                </c:pt>
                <c:pt idx="31">
                  <c:v>1</c:v>
                </c:pt>
                <c:pt idx="32">
                  <c:v>0</c:v>
                </c:pt>
                <c:pt idx="33">
                  <c:v>0</c:v>
                </c:pt>
                <c:pt idx="34">
                  <c:v>0</c:v>
                </c:pt>
                <c:pt idx="35">
                  <c:v>0</c:v>
                </c:pt>
                <c:pt idx="36">
                  <c:v>0</c:v>
                </c:pt>
                <c:pt idx="37">
                  <c:v>0</c:v>
                </c:pt>
                <c:pt idx="38">
                  <c:v>0</c:v>
                </c:pt>
                <c:pt idx="39">
                  <c:v>0</c:v>
                </c:pt>
                <c:pt idx="40">
                  <c:v>0</c:v>
                </c:pt>
                <c:pt idx="41">
                  <c:v>3</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1</c:v>
                </c:pt>
                <c:pt idx="58">
                  <c:v>0</c:v>
                </c:pt>
              </c:numCache>
            </c:numRef>
          </c:yVal>
          <c:smooth val="0"/>
        </c:ser>
        <c:dLbls>
          <c:showLegendKey val="0"/>
          <c:showVal val="0"/>
          <c:showCatName val="0"/>
          <c:showSerName val="0"/>
          <c:showPercent val="0"/>
          <c:showBubbleSize val="0"/>
        </c:dLbls>
        <c:axId val="209909048"/>
        <c:axId val="209909440"/>
      </c:scatterChart>
      <c:valAx>
        <c:axId val="2099090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Years</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909440"/>
        <c:crosses val="autoZero"/>
        <c:crossBetween val="midCat"/>
      </c:valAx>
      <c:valAx>
        <c:axId val="20990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t>
                </a:r>
                <a:r>
                  <a:rPr lang="en-US" baseline="0"/>
                  <a:t> of tides</a:t>
                </a:r>
                <a:endParaRPr lang="en-US"/>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909048"/>
        <c:crosses val="autoZero"/>
        <c:crossBetween val="midCat"/>
      </c:valAx>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1587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0.17873</cdr:x>
      <cdr:y>0.24396</cdr:y>
    </cdr:from>
    <cdr:to>
      <cdr:x>0.98968</cdr:x>
      <cdr:y>0.24818</cdr:y>
    </cdr:to>
    <cdr:cxnSp macro="">
      <cdr:nvCxnSpPr>
        <cdr:cNvPr id="3" name="Straight Connector 2"/>
        <cdr:cNvCxnSpPr/>
      </cdr:nvCxnSpPr>
      <cdr:spPr bwMode="auto">
        <a:xfrm xmlns:a="http://schemas.openxmlformats.org/drawingml/2006/main">
          <a:off x="966439" y="838200"/>
          <a:ext cx="4384932" cy="14499"/>
        </a:xfrm>
        <a:prstGeom xmlns:a="http://schemas.openxmlformats.org/drawingml/2006/main" prst="line">
          <a:avLst/>
        </a:prstGeom>
        <a:ln xmlns:a="http://schemas.openxmlformats.org/drawingml/2006/main">
          <a:solidFill>
            <a:schemeClr val="bg2">
              <a:lumMod val="25000"/>
            </a:schemeClr>
          </a:solidFill>
          <a:prstDash val="sysDash"/>
          <a:headEnd type="none" w="sm" len="sm"/>
          <a:tailEnd type="none" w="sm" len="sm"/>
        </a:ln>
        <a:extLst xmlns:a="http://schemas.openxmlformats.org/drawingml/2006/main"/>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atin typeface="Arial" charset="0"/>
              </a:defRPr>
            </a:lvl1pPr>
          </a:lstStyle>
          <a:p>
            <a:pPr>
              <a:defRPr/>
            </a:pPr>
            <a:endParaRPr lang="en-US" dirty="0"/>
          </a:p>
        </p:txBody>
      </p:sp>
      <p:sp>
        <p:nvSpPr>
          <p:cNvPr id="3" name="Date Placeholder 2"/>
          <p:cNvSpPr>
            <a:spLocks noGrp="1"/>
          </p:cNvSpPr>
          <p:nvPr>
            <p:ph type="dt" sz="quarter" idx="1"/>
          </p:nvPr>
        </p:nvSpPr>
        <p:spPr>
          <a:xfrm>
            <a:off x="4142962" y="0"/>
            <a:ext cx="3170583" cy="480388"/>
          </a:xfrm>
          <a:prstGeom prst="rect">
            <a:avLst/>
          </a:prstGeom>
        </p:spPr>
        <p:txBody>
          <a:bodyPr vert="horz" lIns="94851" tIns="47425" rIns="94851" bIns="47425" rtlCol="0"/>
          <a:lstStyle>
            <a:lvl1pPr algn="r">
              <a:defRPr sz="1200">
                <a:latin typeface="Arial" charset="0"/>
              </a:defRPr>
            </a:lvl1pPr>
          </a:lstStyle>
          <a:p>
            <a:pPr>
              <a:defRPr/>
            </a:pPr>
            <a:fld id="{65C91C41-B55B-4B5C-8BC1-FBAD95F5B14C}" type="datetimeFigureOut">
              <a:rPr lang="en-US"/>
              <a:pPr>
                <a:defRPr/>
              </a:pPr>
              <a:t>1/20/2017</a:t>
            </a:fld>
            <a:endParaRPr lang="en-US" dirty="0"/>
          </a:p>
        </p:txBody>
      </p:sp>
      <p:sp>
        <p:nvSpPr>
          <p:cNvPr id="4" name="Footer Placeholder 3"/>
          <p:cNvSpPr>
            <a:spLocks noGrp="1"/>
          </p:cNvSpPr>
          <p:nvPr>
            <p:ph type="ftr" sz="quarter" idx="2"/>
          </p:nvPr>
        </p:nvSpPr>
        <p:spPr>
          <a:xfrm>
            <a:off x="0" y="9119173"/>
            <a:ext cx="3170583" cy="480388"/>
          </a:xfrm>
          <a:prstGeom prst="rect">
            <a:avLst/>
          </a:prstGeom>
        </p:spPr>
        <p:txBody>
          <a:bodyPr vert="horz" lIns="94851" tIns="47425" rIns="94851" bIns="47425" rtlCol="0" anchor="b"/>
          <a:lstStyle>
            <a:lvl1pPr algn="l">
              <a:defRPr sz="1200">
                <a:latin typeface="Arial" charset="0"/>
              </a:defRPr>
            </a:lvl1pPr>
          </a:lstStyle>
          <a:p>
            <a:pPr>
              <a:defRPr/>
            </a:pPr>
            <a:endParaRPr lang="en-US" dirty="0"/>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51" tIns="47425" rIns="94851" bIns="47425" rtlCol="0" anchor="b"/>
          <a:lstStyle>
            <a:lvl1pPr algn="r">
              <a:defRPr sz="1200">
                <a:latin typeface="Arial" charset="0"/>
              </a:defRPr>
            </a:lvl1pPr>
          </a:lstStyle>
          <a:p>
            <a:pPr>
              <a:defRPr/>
            </a:pPr>
            <a:fld id="{B70FDC38-01D5-40F3-B43C-EDA13BD81E2B}" type="slidenum">
              <a:rPr lang="en-US"/>
              <a:pPr>
                <a:defRPr/>
              </a:pPr>
              <a:t>‹#›</a:t>
            </a:fld>
            <a:endParaRPr lang="en-US" dirty="0"/>
          </a:p>
        </p:txBody>
      </p:sp>
    </p:spTree>
    <p:extLst>
      <p:ext uri="{BB962C8B-B14F-4D97-AF65-F5344CB8AC3E}">
        <p14:creationId xmlns:p14="http://schemas.microsoft.com/office/powerpoint/2010/main" val="2010492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170583" cy="480388"/>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a:defRPr sz="1200">
                <a:latin typeface="Arial" charset="0"/>
              </a:defRPr>
            </a:lvl1pPr>
          </a:lstStyle>
          <a:p>
            <a:pPr>
              <a:defRPr/>
            </a:pPr>
            <a:endParaRPr lang="en-US" dirty="0"/>
          </a:p>
        </p:txBody>
      </p:sp>
      <p:sp>
        <p:nvSpPr>
          <p:cNvPr id="60419" name="Rectangle 3"/>
          <p:cNvSpPr>
            <a:spLocks noGrp="1" noChangeArrowheads="1"/>
          </p:cNvSpPr>
          <p:nvPr>
            <p:ph type="dt" idx="1"/>
          </p:nvPr>
        </p:nvSpPr>
        <p:spPr bwMode="auto">
          <a:xfrm>
            <a:off x="4144618" y="0"/>
            <a:ext cx="3170583" cy="480388"/>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algn="r">
              <a:defRPr sz="1200">
                <a:latin typeface="Arial" charset="0"/>
              </a:defRPr>
            </a:lvl1pPr>
          </a:lstStyle>
          <a:p>
            <a:pPr>
              <a:defRPr/>
            </a:pPr>
            <a:fld id="{03AD6144-FCE5-49FC-BE62-7E9040707904}" type="datetimeFigureOut">
              <a:rPr lang="en-US"/>
              <a:pPr>
                <a:defRPr/>
              </a:pPr>
              <a:t>1/20/2017</a:t>
            </a:fld>
            <a:endParaRPr lang="en-US" dirty="0"/>
          </a:p>
        </p:txBody>
      </p:sp>
      <p:sp>
        <p:nvSpPr>
          <p:cNvPr id="10244"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1" name="Rectangle 5"/>
          <p:cNvSpPr>
            <a:spLocks noGrp="1" noChangeArrowheads="1"/>
          </p:cNvSpPr>
          <p:nvPr>
            <p:ph type="body" sz="quarter" idx="3"/>
          </p:nvPr>
        </p:nvSpPr>
        <p:spPr bwMode="auto">
          <a:xfrm>
            <a:off x="975693" y="4561226"/>
            <a:ext cx="5363817" cy="4320213"/>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0422" name="Rectangle 6"/>
          <p:cNvSpPr>
            <a:spLocks noGrp="1" noChangeArrowheads="1"/>
          </p:cNvSpPr>
          <p:nvPr>
            <p:ph type="ftr" sz="quarter" idx="4"/>
          </p:nvPr>
        </p:nvSpPr>
        <p:spPr bwMode="auto">
          <a:xfrm>
            <a:off x="0" y="9120813"/>
            <a:ext cx="3170583" cy="480387"/>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a:defRPr sz="1200">
                <a:latin typeface="Arial" charset="0"/>
              </a:defRPr>
            </a:lvl1pPr>
          </a:lstStyle>
          <a:p>
            <a:pPr>
              <a:defRPr/>
            </a:pPr>
            <a:endParaRPr lang="en-US" dirty="0"/>
          </a:p>
        </p:txBody>
      </p:sp>
      <p:sp>
        <p:nvSpPr>
          <p:cNvPr id="60423" name="Rectangle 7"/>
          <p:cNvSpPr>
            <a:spLocks noGrp="1" noChangeArrowheads="1"/>
          </p:cNvSpPr>
          <p:nvPr>
            <p:ph type="sldNum" sz="quarter" idx="5"/>
          </p:nvPr>
        </p:nvSpPr>
        <p:spPr bwMode="auto">
          <a:xfrm>
            <a:off x="4144618" y="9120813"/>
            <a:ext cx="3170583" cy="480387"/>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algn="r">
              <a:defRPr sz="1200">
                <a:latin typeface="Arial" charset="0"/>
              </a:defRPr>
            </a:lvl1pPr>
          </a:lstStyle>
          <a:p>
            <a:pPr>
              <a:defRPr/>
            </a:pPr>
            <a:fld id="{1A59D638-6384-4947-A857-E5722B9D8A3D}" type="slidenum">
              <a:rPr lang="en-US"/>
              <a:pPr>
                <a:defRPr/>
              </a:pPr>
              <a:t>‹#›</a:t>
            </a:fld>
            <a:endParaRPr lang="en-US" dirty="0"/>
          </a:p>
        </p:txBody>
      </p:sp>
    </p:spTree>
    <p:extLst>
      <p:ext uri="{BB962C8B-B14F-4D97-AF65-F5344CB8AC3E}">
        <p14:creationId xmlns:p14="http://schemas.microsoft.com/office/powerpoint/2010/main" val="26476927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1181100" y="696913"/>
            <a:ext cx="4648200" cy="3486150"/>
          </a:xfrm>
          <a:ln/>
        </p:spPr>
      </p:sp>
      <p:sp>
        <p:nvSpPr>
          <p:cNvPr id="768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a:spcBef>
                <a:spcPct val="0"/>
              </a:spcBef>
            </a:pPr>
            <a:r>
              <a:rPr lang="en-US" altLang="en-US" dirty="0" smtClean="0"/>
              <a:t>Regulatory power over all wildlife not hunted or fished….conserve in two primary ways; implementing the ESA for individual species, difficult and costly.  Our preferred method, keeping commons species common by </a:t>
            </a:r>
            <a:r>
              <a:rPr lang="en-US" altLang="en-US" dirty="0" err="1" smtClean="0"/>
              <a:t>anticapting</a:t>
            </a:r>
            <a:r>
              <a:rPr lang="en-US" altLang="en-US" dirty="0" smtClean="0"/>
              <a:t> or </a:t>
            </a:r>
            <a:r>
              <a:rPr lang="en-US" altLang="en-US" dirty="0" err="1" smtClean="0"/>
              <a:t>recoginizing</a:t>
            </a:r>
            <a:r>
              <a:rPr lang="en-US" altLang="en-US" dirty="0" smtClean="0"/>
              <a:t> wildlife conflicts/threats and acquiring or managing habitat to mitigate those effects</a:t>
            </a:r>
          </a:p>
        </p:txBody>
      </p:sp>
      <p:sp>
        <p:nvSpPr>
          <p:cNvPr id="76804" name="Slide Number Placeholder 3"/>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0" hangingPunct="0"/>
            <a:fld id="{1B13B314-F9C1-4AFE-A05D-13A061E4D217}" type="slidenum">
              <a:rPr lang="en-US" altLang="en-US" sz="1200">
                <a:latin typeface="Times New Roman" panose="02020603050405020304" pitchFamily="18" charset="0"/>
              </a:rPr>
              <a:pPr algn="r" eaLnBrk="0" hangingPunct="0"/>
              <a:t>1</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166293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predictability of SLAMM?</a:t>
            </a:r>
          </a:p>
          <a:p>
            <a:pPr marL="0" marR="0" indent="0" algn="l" defTabSz="914400" rtl="0" eaLnBrk="1" fontAlgn="auto" latinLnBrk="0" hangingPunct="1">
              <a:lnSpc>
                <a:spcPct val="100000"/>
              </a:lnSpc>
              <a:spcBef>
                <a:spcPts val="0"/>
              </a:spcBef>
              <a:spcAft>
                <a:spcPts val="0"/>
              </a:spcAft>
              <a:buClrTx/>
              <a:buSzTx/>
              <a:buFontTx/>
              <a:buNone/>
              <a:tabLst/>
              <a:defRPr/>
            </a:pPr>
            <a:endParaRPr lang="en-US" u="sng"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sng" baseline="0" dirty="0" smtClean="0"/>
              <a:t>This is typical diagram of what is supposed to happened with barriers.  Probably true for lower islands, and low parts of islands.  But what about 20 foot Pleistocene islands?  Low tide here fosters high dune development.</a:t>
            </a:r>
            <a:endParaRPr lang="en-US" u="sng" dirty="0"/>
          </a:p>
        </p:txBody>
      </p:sp>
      <p:sp>
        <p:nvSpPr>
          <p:cNvPr id="4" name="Slide Number Placeholder 3"/>
          <p:cNvSpPr>
            <a:spLocks noGrp="1"/>
          </p:cNvSpPr>
          <p:nvPr>
            <p:ph type="sldNum" sz="quarter" idx="10"/>
          </p:nvPr>
        </p:nvSpPr>
        <p:spPr/>
        <p:txBody>
          <a:bodyPr/>
          <a:lstStyle/>
          <a:p>
            <a:fld id="{C795792D-D1D5-4D0D-94FC-3588F48FA9BC}" type="slidenum">
              <a:rPr lang="en-US" smtClean="0"/>
              <a:t>14</a:t>
            </a:fld>
            <a:endParaRPr lang="en-US"/>
          </a:p>
        </p:txBody>
      </p:sp>
    </p:spTree>
    <p:extLst>
      <p:ext uri="{BB962C8B-B14F-4D97-AF65-F5344CB8AC3E}">
        <p14:creationId xmlns:p14="http://schemas.microsoft.com/office/powerpoint/2010/main" val="3602816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Coast of Georgia, geologically, consists of north-south strings of Barrier Islands (see Figure 1) that are developable uplands surrounded by either saltmarsh, wetlands or flatwoods.  Of that first string (which includes Georgia’s beachfront islands and also islands surrounded by saltmarsh), 36%, or 30,359 out of 83,627 acres, are developed either low or high density. The second tier, which includes the cities of Brunswick, Savannah, Darien, St. Mary’s, Richmond Hill and others is 86% developed  or 132000</a:t>
            </a:r>
            <a:r>
              <a:rPr lang="en-US" sz="1200" kern="1200" baseline="0" dirty="0" smtClean="0">
                <a:solidFill>
                  <a:schemeClr val="tx1"/>
                </a:solidFill>
                <a:effectLst/>
                <a:latin typeface="+mn-lt"/>
                <a:ea typeface="+mn-ea"/>
                <a:cs typeface="+mn-cs"/>
              </a:rPr>
              <a:t> out of</a:t>
            </a:r>
            <a:r>
              <a:rPr lang="en-US" sz="1200" kern="1200" dirty="0" smtClean="0">
                <a:solidFill>
                  <a:schemeClr val="tx1"/>
                </a:solidFill>
                <a:effectLst/>
                <a:latin typeface="+mn-lt"/>
                <a:ea typeface="+mn-ea"/>
                <a:cs typeface="+mn-cs"/>
              </a:rPr>
              <a:t> 154226 acres.</a:t>
            </a:r>
          </a:p>
          <a:p>
            <a:endParaRPr lang="en-US" dirty="0"/>
          </a:p>
        </p:txBody>
      </p:sp>
      <p:sp>
        <p:nvSpPr>
          <p:cNvPr id="4" name="Slide Number Placeholder 3"/>
          <p:cNvSpPr>
            <a:spLocks noGrp="1"/>
          </p:cNvSpPr>
          <p:nvPr>
            <p:ph type="sldNum" sz="quarter" idx="10"/>
          </p:nvPr>
        </p:nvSpPr>
        <p:spPr/>
        <p:txBody>
          <a:bodyPr/>
          <a:lstStyle/>
          <a:p>
            <a:fld id="{2111E2D7-6D27-476E-B767-D7C72F9E45D2}" type="slidenum">
              <a:rPr lang="en-US" smtClean="0"/>
              <a:t>17</a:t>
            </a:fld>
            <a:endParaRPr lang="en-US"/>
          </a:p>
        </p:txBody>
      </p:sp>
    </p:spTree>
    <p:extLst>
      <p:ext uri="{BB962C8B-B14F-4D97-AF65-F5344CB8AC3E}">
        <p14:creationId xmlns:p14="http://schemas.microsoft.com/office/powerpoint/2010/main" val="59680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1181100" y="696913"/>
            <a:ext cx="4648200" cy="3486150"/>
          </a:xfrm>
          <a:ln/>
        </p:spPr>
      </p:sp>
      <p:sp>
        <p:nvSpPr>
          <p:cNvPr id="921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r>
              <a:rPr lang="en-US" altLang="en-US" dirty="0" smtClean="0"/>
              <a:t>trying to merge shorebird, sea turtle needs, determining relative threat on a regional scale and in a changing climate (or changing sea level).  Again, that broad overview is key to understanding which species are most vulnerable, and what can be done about it. </a:t>
            </a:r>
          </a:p>
          <a:p>
            <a:endParaRPr lang="en-US" altLang="en-US" dirty="0" smtClean="0"/>
          </a:p>
          <a:p>
            <a:r>
              <a:rPr lang="en-US" altLang="en-US" dirty="0" smtClean="0"/>
              <a:t>Notable here is the proportion of wetlands (purple &amp; blue) to uplands (green) that are still in natural vegetation (what’s supposed to be there is there).  So we need to protect more uplands…</a:t>
            </a:r>
          </a:p>
          <a:p>
            <a:pPr>
              <a:spcBef>
                <a:spcPct val="0"/>
              </a:spcBef>
            </a:pPr>
            <a:endParaRPr lang="en-US" altLang="en-US" dirty="0" smtClean="0"/>
          </a:p>
          <a:p>
            <a:pPr>
              <a:spcBef>
                <a:spcPct val="0"/>
              </a:spcBef>
            </a:pPr>
            <a:r>
              <a:rPr lang="en-US" altLang="en-US" dirty="0" smtClean="0"/>
              <a:t>Another statistic we derived- 2350 miles of </a:t>
            </a:r>
            <a:r>
              <a:rPr lang="en-US" altLang="en-US" dirty="0" err="1" smtClean="0"/>
              <a:t>marshfront</a:t>
            </a:r>
            <a:r>
              <a:rPr lang="en-US" altLang="en-US" dirty="0" smtClean="0"/>
              <a:t> property, and only 740 miles of that in protection.</a:t>
            </a:r>
          </a:p>
          <a:p>
            <a:pPr>
              <a:spcBef>
                <a:spcPct val="0"/>
              </a:spcBef>
            </a:pPr>
            <a:endParaRPr lang="en-US" altLang="en-US" dirty="0" smtClean="0"/>
          </a:p>
          <a:p>
            <a:pPr>
              <a:lnSpc>
                <a:spcPct val="90000"/>
              </a:lnSpc>
            </a:pPr>
            <a:endParaRPr lang="en-US" altLang="en-US" dirty="0" smtClean="0"/>
          </a:p>
          <a:p>
            <a:pPr>
              <a:spcBef>
                <a:spcPct val="0"/>
              </a:spcBef>
            </a:pPr>
            <a:endParaRPr lang="en-US" altLang="en-US" dirty="0" smtClean="0"/>
          </a:p>
        </p:txBody>
      </p:sp>
      <p:sp>
        <p:nvSpPr>
          <p:cNvPr id="92164" name="Slide Number Placeholder 3"/>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a:fld id="{F4479BD5-DDAF-45CD-BE5C-A02FFDD2C252}" type="slidenum">
              <a:rPr lang="en-US" altLang="en-US" sz="1200"/>
              <a:pPr algn="r"/>
              <a:t>20</a:t>
            </a:fld>
            <a:endParaRPr lang="en-US" altLang="en-US" sz="1200"/>
          </a:p>
        </p:txBody>
      </p:sp>
    </p:spTree>
    <p:extLst>
      <p:ext uri="{BB962C8B-B14F-4D97-AF65-F5344CB8AC3E}">
        <p14:creationId xmlns:p14="http://schemas.microsoft.com/office/powerpoint/2010/main" val="4013744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smtClean="0"/>
              <a:t>200,000 acres of </a:t>
            </a:r>
            <a:r>
              <a:rPr lang="en-US" altLang="en-US" dirty="0" err="1" smtClean="0"/>
              <a:t>depressional</a:t>
            </a:r>
            <a:r>
              <a:rPr lang="en-US" altLang="en-US" dirty="0" smtClean="0"/>
              <a:t> is </a:t>
            </a:r>
            <a:r>
              <a:rPr lang="en-US" altLang="en-US" dirty="0" err="1" smtClean="0"/>
              <a:t>okefenokee</a:t>
            </a:r>
            <a:endParaRPr lang="en-US" altLang="en-US" dirty="0" smtClean="0"/>
          </a:p>
          <a:p>
            <a:pPr eaLnBrk="1" hangingPunct="1">
              <a:spcBef>
                <a:spcPct val="0"/>
              </a:spcBef>
            </a:pPr>
            <a:r>
              <a:rPr lang="en-US" altLang="en-US" dirty="0" smtClean="0"/>
              <a:t>736k/(3.9M-350k</a:t>
            </a:r>
            <a:r>
              <a:rPr lang="en-US" altLang="en-US" baseline="0" dirty="0" smtClean="0"/>
              <a:t> )= 20%     509k/(3,550,000)= 14%</a:t>
            </a:r>
            <a:endParaRPr lang="en-US" altLang="en-US" dirty="0" smtClean="0"/>
          </a:p>
          <a:p>
            <a:pPr eaLnBrk="1" hangingPunct="1">
              <a:spcBef>
                <a:spcPct val="0"/>
              </a:spcBef>
            </a:pPr>
            <a:r>
              <a:rPr lang="en-US" altLang="en-US" dirty="0" smtClean="0"/>
              <a:t>736 k-</a:t>
            </a:r>
            <a:r>
              <a:rPr lang="en-US" altLang="en-US" baseline="0" dirty="0" smtClean="0"/>
              <a:t> a lot of State and city parks, Ft Stewart infrastructure, </a:t>
            </a:r>
            <a:r>
              <a:rPr lang="en-US" altLang="en-US" baseline="0" dirty="0" err="1" smtClean="0"/>
              <a:t>clearcuts</a:t>
            </a:r>
            <a:endParaRPr lang="en-US" alt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2B1E4E-51AD-445B-B296-D4F5CBBC5BE7}" type="slidenum">
              <a:rPr lang="en-US" altLang="en-US">
                <a:cs typeface="Arial" charset="0"/>
              </a:rPr>
              <a:pPr fontAlgn="base">
                <a:spcBef>
                  <a:spcPct val="0"/>
                </a:spcBef>
                <a:spcAft>
                  <a:spcPct val="0"/>
                </a:spcAft>
                <a:defRPr/>
              </a:pPr>
              <a:t>21</a:t>
            </a:fld>
            <a:endParaRPr lang="en-US" altLang="en-US">
              <a:cs typeface="Arial" charset="0"/>
            </a:endParaRPr>
          </a:p>
        </p:txBody>
      </p:sp>
    </p:spTree>
    <p:extLst>
      <p:ext uri="{BB962C8B-B14F-4D97-AF65-F5344CB8AC3E}">
        <p14:creationId xmlns:p14="http://schemas.microsoft.com/office/powerpoint/2010/main" val="2915344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dirty="0" smtClean="0"/>
              <a:t>200,000 acres of that </a:t>
            </a:r>
            <a:r>
              <a:rPr lang="en-US" dirty="0" err="1" smtClean="0"/>
              <a:t>deprissonal</a:t>
            </a:r>
            <a:r>
              <a:rPr lang="en-US" dirty="0" smtClean="0"/>
              <a:t> is Okefenokee. 1.57 M acres natural vegetation (including saltmarsh)</a:t>
            </a:r>
            <a:r>
              <a:rPr lang="en-US" baseline="0" dirty="0" smtClean="0"/>
              <a:t> </a:t>
            </a:r>
            <a:r>
              <a:rPr lang="en-US" dirty="0" smtClean="0"/>
              <a:t>370 K upland acres,</a:t>
            </a:r>
            <a:r>
              <a:rPr lang="en-US" baseline="0" dirty="0" smtClean="0"/>
              <a:t> </a:t>
            </a:r>
            <a:r>
              <a:rPr lang="en-US" b="1" u="sng" dirty="0" smtClean="0">
                <a:solidFill>
                  <a:srgbClr val="F64818"/>
                </a:solidFill>
              </a:rPr>
              <a:t>1.2 M wetland acres</a:t>
            </a:r>
          </a:p>
          <a:p>
            <a:endParaRPr lang="en-US" dirty="0" smtClean="0"/>
          </a:p>
          <a:p>
            <a:r>
              <a:rPr lang="en-US" altLang="en-US" dirty="0" smtClean="0"/>
              <a:t>trying to merge shorebird, sea turtle needs, determining relative threat on a regional scale and in a changing climate (or changing sea level).  Again, that broad overview is key to understanding which species are most vulnerable, and what can be done about it. </a:t>
            </a:r>
          </a:p>
          <a:p>
            <a:endParaRPr lang="en-US" altLang="en-US" dirty="0" smtClean="0"/>
          </a:p>
          <a:p>
            <a:r>
              <a:rPr lang="en-US" altLang="en-US" dirty="0" smtClean="0"/>
              <a:t>Notable here is the proportion of wetlands (purple &amp; blue) to uplands (green) that are still in natural vegetation (what’s supposed to be there is there).  So we need to protect more uplands…</a:t>
            </a:r>
          </a:p>
          <a:p>
            <a:pPr>
              <a:spcBef>
                <a:spcPct val="0"/>
              </a:spcBef>
            </a:pPr>
            <a:endParaRPr lang="en-US" altLang="en-US" dirty="0" smtClean="0"/>
          </a:p>
          <a:p>
            <a:pPr>
              <a:spcBef>
                <a:spcPct val="0"/>
              </a:spcBef>
            </a:pPr>
            <a:r>
              <a:rPr lang="en-US" altLang="en-US" dirty="0" smtClean="0"/>
              <a:t>Another statistic we derived- 2350 miles of </a:t>
            </a:r>
            <a:r>
              <a:rPr lang="en-US" altLang="en-US" dirty="0" err="1" smtClean="0"/>
              <a:t>marshfront</a:t>
            </a:r>
            <a:r>
              <a:rPr lang="en-US" altLang="en-US" dirty="0" smtClean="0"/>
              <a:t> property, and only 740 miles of that in protection.</a:t>
            </a:r>
          </a:p>
          <a:p>
            <a:pPr>
              <a:spcBef>
                <a:spcPct val="0"/>
              </a:spcBef>
            </a:pPr>
            <a:endParaRPr lang="en-US" altLang="en-US" dirty="0" smtClean="0"/>
          </a:p>
          <a:p>
            <a:pPr>
              <a:lnSpc>
                <a:spcPct val="90000"/>
              </a:lnSpc>
            </a:pPr>
            <a:endParaRPr lang="en-US" altLang="en-US" dirty="0" smtClean="0"/>
          </a:p>
          <a:p>
            <a:pPr>
              <a:spcBef>
                <a:spcPct val="0"/>
              </a:spcBef>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2111E2D7-6D27-476E-B767-D7C72F9E45D2}" type="slidenum">
              <a:rPr lang="en-US" smtClean="0"/>
              <a:t>22</a:t>
            </a:fld>
            <a:endParaRPr lang="en-US"/>
          </a:p>
        </p:txBody>
      </p:sp>
    </p:spTree>
    <p:extLst>
      <p:ext uri="{BB962C8B-B14F-4D97-AF65-F5344CB8AC3E}">
        <p14:creationId xmlns:p14="http://schemas.microsoft.com/office/powerpoint/2010/main" val="4112856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71 years</a:t>
            </a:r>
            <a:r>
              <a:rPr lang="en-US" baseline="0" dirty="0" smtClean="0"/>
              <a:t> of data, 10 inches of recorded rise.  2.9 mm or 0.1 “ per year.  </a:t>
            </a:r>
            <a:endParaRPr lang="en-US" dirty="0"/>
          </a:p>
        </p:txBody>
      </p:sp>
      <p:sp>
        <p:nvSpPr>
          <p:cNvPr id="4" name="Slide Number Placeholder 3"/>
          <p:cNvSpPr>
            <a:spLocks noGrp="1"/>
          </p:cNvSpPr>
          <p:nvPr>
            <p:ph type="sldNum" sz="quarter" idx="10"/>
          </p:nvPr>
        </p:nvSpPr>
        <p:spPr/>
        <p:txBody>
          <a:bodyPr/>
          <a:lstStyle/>
          <a:p>
            <a:fld id="{C795792D-D1D5-4D0D-94FC-3588F48FA9BC}" type="slidenum">
              <a:rPr lang="en-US" smtClean="0"/>
              <a:t>28</a:t>
            </a:fld>
            <a:endParaRPr lang="en-US"/>
          </a:p>
        </p:txBody>
      </p:sp>
    </p:spTree>
    <p:extLst>
      <p:ext uri="{BB962C8B-B14F-4D97-AF65-F5344CB8AC3E}">
        <p14:creationId xmlns:p14="http://schemas.microsoft.com/office/powerpoint/2010/main" val="3513135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80 years</a:t>
            </a:r>
            <a:r>
              <a:rPr lang="en-US" baseline="0" dirty="0" smtClean="0"/>
              <a:t> of data, 12 inches of recorded rise.  3.1 mm or 0.12 “ per year.  </a:t>
            </a:r>
            <a:endParaRPr lang="en-US" dirty="0"/>
          </a:p>
        </p:txBody>
      </p:sp>
      <p:sp>
        <p:nvSpPr>
          <p:cNvPr id="4" name="Slide Number Placeholder 3"/>
          <p:cNvSpPr>
            <a:spLocks noGrp="1"/>
          </p:cNvSpPr>
          <p:nvPr>
            <p:ph type="sldNum" sz="quarter" idx="10"/>
          </p:nvPr>
        </p:nvSpPr>
        <p:spPr/>
        <p:txBody>
          <a:bodyPr/>
          <a:lstStyle/>
          <a:p>
            <a:pPr>
              <a:defRPr/>
            </a:pPr>
            <a:fld id="{1A59D638-6384-4947-A857-E5722B9D8A3D}" type="slidenum">
              <a:rPr lang="en-US" smtClean="0"/>
              <a:pPr>
                <a:defRPr/>
              </a:pPr>
              <a:t>29</a:t>
            </a:fld>
            <a:endParaRPr lang="en-US" dirty="0"/>
          </a:p>
        </p:txBody>
      </p:sp>
    </p:spTree>
    <p:extLst>
      <p:ext uri="{BB962C8B-B14F-4D97-AF65-F5344CB8AC3E}">
        <p14:creationId xmlns:p14="http://schemas.microsoft.com/office/powerpoint/2010/main" val="3654718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Exponential growth</a:t>
            </a:r>
            <a:r>
              <a:rPr lang="en-US" baseline="0" dirty="0" smtClean="0"/>
              <a:t> of MSL yearly average.  In 2006, near 0 MSL, in 2016  0.15 MSL (meters).  That is 6 inches!!!</a:t>
            </a:r>
            <a:r>
              <a:rPr lang="en-US" dirty="0" smtClean="0"/>
              <a:t> </a:t>
            </a:r>
            <a:endParaRPr lang="en-US" dirty="0"/>
          </a:p>
        </p:txBody>
      </p:sp>
      <p:sp>
        <p:nvSpPr>
          <p:cNvPr id="4" name="Slide Number Placeholder 3"/>
          <p:cNvSpPr>
            <a:spLocks noGrp="1"/>
          </p:cNvSpPr>
          <p:nvPr>
            <p:ph type="sldNum" sz="quarter" idx="10"/>
          </p:nvPr>
        </p:nvSpPr>
        <p:spPr/>
        <p:txBody>
          <a:bodyPr/>
          <a:lstStyle/>
          <a:p>
            <a:fld id="{2111E2D7-6D27-476E-B767-D7C72F9E45D2}" type="slidenum">
              <a:rPr lang="en-US" smtClean="0"/>
              <a:t>30</a:t>
            </a:fld>
            <a:endParaRPr lang="en-US"/>
          </a:p>
        </p:txBody>
      </p:sp>
    </p:spTree>
    <p:extLst>
      <p:ext uri="{BB962C8B-B14F-4D97-AF65-F5344CB8AC3E}">
        <p14:creationId xmlns:p14="http://schemas.microsoft.com/office/powerpoint/2010/main" val="1193718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polynomial</a:t>
            </a:r>
            <a:endParaRPr lang="en-US" dirty="0"/>
          </a:p>
        </p:txBody>
      </p:sp>
      <p:sp>
        <p:nvSpPr>
          <p:cNvPr id="4" name="Slide Number Placeholder 3"/>
          <p:cNvSpPr>
            <a:spLocks noGrp="1"/>
          </p:cNvSpPr>
          <p:nvPr>
            <p:ph type="sldNum" sz="quarter" idx="10"/>
          </p:nvPr>
        </p:nvSpPr>
        <p:spPr/>
        <p:txBody>
          <a:bodyPr/>
          <a:lstStyle/>
          <a:p>
            <a:fld id="{2111E2D7-6D27-476E-B767-D7C72F9E45D2}" type="slidenum">
              <a:rPr lang="en-US" smtClean="0"/>
              <a:t>31</a:t>
            </a:fld>
            <a:endParaRPr lang="en-US"/>
          </a:p>
        </p:txBody>
      </p:sp>
    </p:spTree>
    <p:extLst>
      <p:ext uri="{BB962C8B-B14F-4D97-AF65-F5344CB8AC3E}">
        <p14:creationId xmlns:p14="http://schemas.microsoft.com/office/powerpoint/2010/main" val="27220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81100" y="696913"/>
            <a:ext cx="4648200" cy="3486150"/>
          </a:xfrm>
          <a:ln/>
        </p:spPr>
      </p:sp>
      <p:sp>
        <p:nvSpPr>
          <p:cNvPr id="1064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endParaRPr lang="en-US" altLang="en-US" smtClean="0"/>
          </a:p>
        </p:txBody>
      </p:sp>
    </p:spTree>
    <p:extLst>
      <p:ext uri="{BB962C8B-B14F-4D97-AF65-F5344CB8AC3E}">
        <p14:creationId xmlns:p14="http://schemas.microsoft.com/office/powerpoint/2010/main" val="3494843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ln/>
        </p:spPr>
      </p:sp>
      <p:sp>
        <p:nvSpPr>
          <p:cNvPr id="4608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1- auspices of ESA Section 6</a:t>
            </a:r>
          </a:p>
          <a:p>
            <a:r>
              <a:rPr lang="en-US" altLang="en-US" smtClean="0">
                <a:latin typeface="Arial" panose="020B0604020202020204" pitchFamily="34" charset="0"/>
              </a:rPr>
              <a:t>2-We do this through State Wildlife Grants, monitoring Ga wildlife to anticipate problems, and taking actions such as acquisitions</a:t>
            </a:r>
          </a:p>
          <a:p>
            <a:endParaRPr lang="en-US" altLang="en-US" smtClean="0"/>
          </a:p>
          <a:p>
            <a:endParaRPr lang="en-US" altLang="en-US" smtClean="0"/>
          </a:p>
        </p:txBody>
      </p:sp>
      <p:sp>
        <p:nvSpPr>
          <p:cNvPr id="18436" name="Slide Number Placeholder 3"/>
          <p:cNvSpPr>
            <a:spLocks noGrp="1"/>
          </p:cNvSpPr>
          <p:nvPr>
            <p:ph type="sldNum" sz="quarter" idx="5"/>
          </p:nvPr>
        </p:nvSpPr>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CA8BE2E1-250D-42FC-AE31-493B8048B399}" type="slidenum">
              <a:rPr lang="en-US" altLang="en-US" sz="1200">
                <a:latin typeface="Times New Roman" panose="02020603050405020304" pitchFamily="18" charset="0"/>
              </a:rPr>
              <a:pPr/>
              <a:t>2</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182239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a:lstStyle/>
          <a:p>
            <a:pPr>
              <a:spcBef>
                <a:spcPct val="0"/>
              </a:spcBef>
            </a:pPr>
            <a:endParaRPr lang="en-US" dirty="0" smtClean="0"/>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0A111A-9423-497D-B043-BAC70F2D6C10}" type="slidenum">
              <a:rPr lang="en-US">
                <a:cs typeface="Arial" charset="0"/>
              </a:rPr>
              <a:pPr fontAlgn="base">
                <a:spcBef>
                  <a:spcPct val="0"/>
                </a:spcBef>
                <a:spcAft>
                  <a:spcPct val="0"/>
                </a:spcAft>
                <a:defRPr/>
              </a:pPr>
              <a:t>37</a:t>
            </a:fld>
            <a:endParaRPr lang="en-US">
              <a:cs typeface="Arial" charset="0"/>
            </a:endParaRPr>
          </a:p>
        </p:txBody>
      </p:sp>
    </p:spTree>
    <p:extLst>
      <p:ext uri="{BB962C8B-B14F-4D97-AF65-F5344CB8AC3E}">
        <p14:creationId xmlns:p14="http://schemas.microsoft.com/office/powerpoint/2010/main" val="827350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Can’t harden all of this!</a:t>
            </a:r>
            <a:r>
              <a:rPr lang="en-US" baseline="0" dirty="0" smtClean="0"/>
              <a:t> These are inland however. Most areas are privately held.   Most likely that ownership will be maintained, but we will have jurisdiction over these areas (permit required for action).  Need clarity here.</a:t>
            </a:r>
            <a:endParaRPr lang="en-US" dirty="0"/>
          </a:p>
        </p:txBody>
      </p:sp>
      <p:sp>
        <p:nvSpPr>
          <p:cNvPr id="4" name="Slide Number Placeholder 3"/>
          <p:cNvSpPr>
            <a:spLocks noGrp="1"/>
          </p:cNvSpPr>
          <p:nvPr>
            <p:ph type="sldNum" sz="quarter" idx="10"/>
          </p:nvPr>
        </p:nvSpPr>
        <p:spPr/>
        <p:txBody>
          <a:bodyPr/>
          <a:lstStyle/>
          <a:p>
            <a:fld id="{C795792D-D1D5-4D0D-94FC-3588F48FA9BC}" type="slidenum">
              <a:rPr lang="en-US" smtClean="0"/>
              <a:t>39</a:t>
            </a:fld>
            <a:endParaRPr lang="en-US"/>
          </a:p>
        </p:txBody>
      </p:sp>
    </p:spTree>
    <p:extLst>
      <p:ext uri="{BB962C8B-B14F-4D97-AF65-F5344CB8AC3E}">
        <p14:creationId xmlns:p14="http://schemas.microsoft.com/office/powerpoint/2010/main" val="4185130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Set at todays MSL.  Areas etc of occurrence</a:t>
            </a:r>
          </a:p>
          <a:p>
            <a:pPr>
              <a:spcBef>
                <a:spcPct val="0"/>
              </a:spcBef>
            </a:pPr>
            <a:endParaRPr lang="en-US" altLang="en-US" smtClean="0"/>
          </a:p>
          <a:p>
            <a:pPr>
              <a:spcBef>
                <a:spcPct val="0"/>
              </a:spcBef>
            </a:pPr>
            <a:r>
              <a:rPr lang="en-US" altLang="en-US" smtClean="0"/>
              <a:t>What does raw data say?  Where does marsh occur?  </a:t>
            </a:r>
          </a:p>
          <a:p>
            <a:pPr>
              <a:spcBef>
                <a:spcPct val="0"/>
              </a:spcBef>
            </a:pPr>
            <a:endParaRPr lang="en-US" altLang="en-US" u="sng" smtClean="0"/>
          </a:p>
          <a:p>
            <a:pPr>
              <a:spcBef>
                <a:spcPct val="0"/>
              </a:spcBef>
            </a:pPr>
            <a:endParaRPr lang="en-US" altLang="en-US"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CCB43FC-920F-4C24-9CB3-6C1761F95D2C}" type="slidenum">
              <a:rPr lang="en-US" altLang="en-US"/>
              <a:pPr/>
              <a:t>40</a:t>
            </a:fld>
            <a:endParaRPr lang="en-US" altLang="en-US"/>
          </a:p>
        </p:txBody>
      </p:sp>
    </p:spTree>
    <p:extLst>
      <p:ext uri="{BB962C8B-B14F-4D97-AF65-F5344CB8AC3E}">
        <p14:creationId xmlns:p14="http://schemas.microsoft.com/office/powerpoint/2010/main" val="1804846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good area</a:t>
            </a:r>
            <a:endParaRPr lang="en-US" dirty="0"/>
          </a:p>
        </p:txBody>
      </p:sp>
      <p:sp>
        <p:nvSpPr>
          <p:cNvPr id="4" name="Slide Number Placeholder 3"/>
          <p:cNvSpPr>
            <a:spLocks noGrp="1"/>
          </p:cNvSpPr>
          <p:nvPr>
            <p:ph type="sldNum" sz="quarter" idx="10"/>
          </p:nvPr>
        </p:nvSpPr>
        <p:spPr/>
        <p:txBody>
          <a:bodyPr/>
          <a:lstStyle/>
          <a:p>
            <a:fld id="{FF8B68F2-5CE4-4A95-A4B2-CAC1F3743948}" type="slidenum">
              <a:rPr lang="en-US" smtClean="0"/>
              <a:t>41</a:t>
            </a:fld>
            <a:endParaRPr lang="en-US"/>
          </a:p>
        </p:txBody>
      </p:sp>
    </p:spTree>
    <p:extLst>
      <p:ext uri="{BB962C8B-B14F-4D97-AF65-F5344CB8AC3E}">
        <p14:creationId xmlns:p14="http://schemas.microsoft.com/office/powerpoint/2010/main" val="3745333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Lots of uncertainty with </a:t>
            </a:r>
            <a:r>
              <a:rPr lang="en-US" sz="1200" kern="1200" dirty="0" err="1" smtClean="0">
                <a:solidFill>
                  <a:schemeClr val="tx1"/>
                </a:solidFill>
                <a:effectLst/>
                <a:latin typeface="+mn-lt"/>
                <a:ea typeface="+mn-ea"/>
                <a:cs typeface="+mn-cs"/>
              </a:rPr>
              <a:t>slr</a:t>
            </a:r>
            <a:r>
              <a:rPr lang="en-US" sz="1200" kern="1200" dirty="0" smtClean="0">
                <a:solidFill>
                  <a:schemeClr val="tx1"/>
                </a:solidFill>
                <a:effectLst/>
                <a:latin typeface="+mn-lt"/>
                <a:ea typeface="+mn-ea"/>
                <a:cs typeface="+mn-cs"/>
              </a:rPr>
              <a:t> and its impacts, Ten minute hour.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Working with T&amp;E section of DNR, My Job is to try to understand how all </a:t>
            </a:r>
            <a:r>
              <a:rPr lang="en-US" sz="1200" kern="1200" dirty="0" err="1" smtClean="0">
                <a:solidFill>
                  <a:schemeClr val="tx1"/>
                </a:solidFill>
                <a:effectLst/>
                <a:latin typeface="+mn-lt"/>
                <a:ea typeface="+mn-ea"/>
                <a:cs typeface="+mn-cs"/>
              </a:rPr>
              <a:t>spp</a:t>
            </a:r>
            <a:r>
              <a:rPr lang="en-US" sz="1200" kern="1200" dirty="0" smtClean="0">
                <a:solidFill>
                  <a:schemeClr val="tx1"/>
                </a:solidFill>
                <a:effectLst/>
                <a:latin typeface="+mn-lt"/>
                <a:ea typeface="+mn-ea"/>
                <a:cs typeface="+mn-cs"/>
              </a:rPr>
              <a:t> will be affected and try to mitigate for that. 2 defined , primary threats to coast- development and everything associated with that, and climate change/</a:t>
            </a:r>
            <a:r>
              <a:rPr lang="en-US" sz="1200" kern="1200" dirty="0" err="1" smtClean="0">
                <a:solidFill>
                  <a:schemeClr val="tx1"/>
                </a:solidFill>
                <a:effectLst/>
                <a:latin typeface="+mn-lt"/>
                <a:ea typeface="+mn-ea"/>
                <a:cs typeface="+mn-cs"/>
              </a:rPr>
              <a:t>slr</a:t>
            </a:r>
            <a:r>
              <a:rPr lang="en-US" sz="1200" kern="1200" dirty="0" smtClean="0">
                <a:solidFill>
                  <a:schemeClr val="tx1"/>
                </a:solidFill>
                <a:effectLst/>
                <a:latin typeface="+mn-lt"/>
                <a:ea typeface="+mn-ea"/>
                <a:cs typeface="+mn-cs"/>
              </a:rPr>
              <a:t>.  both can be mitigated by conservation acquisition,</a:t>
            </a:r>
            <a:r>
              <a:rPr lang="en-US" sz="1200" kern="1200" baseline="0" dirty="0" smtClean="0">
                <a:solidFill>
                  <a:schemeClr val="tx1"/>
                </a:solidFill>
                <a:effectLst/>
                <a:latin typeface="+mn-lt"/>
                <a:ea typeface="+mn-ea"/>
                <a:cs typeface="+mn-cs"/>
              </a:rPr>
              <a:t> so that is our biggest tool</a:t>
            </a:r>
            <a:r>
              <a:rPr lang="en-US" sz="1200" kern="1200" dirty="0" smtClean="0">
                <a:solidFill>
                  <a:schemeClr val="tx1"/>
                </a:solidFill>
                <a:effectLst/>
                <a:latin typeface="+mn-lt"/>
                <a:ea typeface="+mn-ea"/>
                <a:cs typeface="+mn-cs"/>
              </a:rPr>
              <a:t>.  Even thought we have limited resources  relative to what needs to be done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&gt; What is a coastline, it is interface of land and ocean. In many respects it is the very definition of </a:t>
            </a:r>
            <a:r>
              <a:rPr lang="en-US" sz="1200" kern="1200" dirty="0" err="1" smtClean="0">
                <a:solidFill>
                  <a:schemeClr val="tx1"/>
                </a:solidFill>
                <a:effectLst/>
                <a:latin typeface="+mn-lt"/>
                <a:ea typeface="+mn-ea"/>
                <a:cs typeface="+mn-cs"/>
              </a:rPr>
              <a:t>chang</a:t>
            </a:r>
            <a:r>
              <a:rPr lang="en-US" sz="1200" kern="1200" dirty="0" smtClean="0">
                <a:solidFill>
                  <a:schemeClr val="tx1"/>
                </a:solidFill>
                <a:effectLst/>
                <a:latin typeface="+mn-lt"/>
                <a:ea typeface="+mn-ea"/>
                <a:cs typeface="+mn-cs"/>
              </a:rPr>
              <a:t>: tides, erosions, constant flux. But for recent history, we can say the more things change, the more they stay the same- erosion here, sedimentation there, marshes erode and form . Call them coastal processes and they are a give an take arrangement.  </a:t>
            </a:r>
            <a:r>
              <a:rPr lang="en-US" sz="1200" kern="1200" dirty="0" err="1" smtClean="0">
                <a:solidFill>
                  <a:schemeClr val="tx1"/>
                </a:solidFill>
                <a:effectLst/>
                <a:latin typeface="+mn-lt"/>
                <a:ea typeface="+mn-ea"/>
                <a:cs typeface="+mn-cs"/>
              </a:rPr>
              <a:t>Slrising</a:t>
            </a:r>
            <a:r>
              <a:rPr lang="en-US" sz="1200" kern="1200" dirty="0" smtClean="0">
                <a:solidFill>
                  <a:schemeClr val="tx1"/>
                </a:solidFill>
                <a:effectLst/>
                <a:latin typeface="+mn-lt"/>
                <a:ea typeface="+mn-ea"/>
                <a:cs typeface="+mn-cs"/>
              </a:rPr>
              <a:t> is a coastal process, it is tied to polar ice caps and global climate through the millennia.  Flora and fauna adapt, that is what life does, it adapts. It's is very good at it, as long as something (like us) doesn't get in the way.   So what we are trying to do is give coastal habitats the room and topographic diversity to migrate upland.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Show </a:t>
            </a:r>
            <a:r>
              <a:rPr lang="en-US" sz="1200" kern="1200" dirty="0" err="1" smtClean="0">
                <a:solidFill>
                  <a:schemeClr val="tx1"/>
                </a:solidFill>
                <a:effectLst/>
                <a:latin typeface="+mn-lt"/>
                <a:ea typeface="+mn-ea"/>
                <a:cs typeface="+mn-cs"/>
              </a:rPr>
              <a:t>dem</a:t>
            </a:r>
            <a:r>
              <a:rPr lang="en-US" sz="1200" kern="1200" dirty="0" smtClean="0">
                <a:solidFill>
                  <a:schemeClr val="tx1"/>
                </a:solidFill>
                <a:effectLst/>
                <a:latin typeface="+mn-lt"/>
                <a:ea typeface="+mn-ea"/>
                <a:cs typeface="+mn-cs"/>
              </a:rPr>
              <a:t> of coast- specifically enough room and enough diversity to account for range of impacts and outcomes. Explain elevations. Where is development. Marsh drowning. Areas of diversity as targets, marsh migration.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Show natural veg map and need to direct funding at uplands. show coastal conservation map,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corridor map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a:t>
            </a:r>
            <a:r>
              <a:rPr lang="en-US" sz="1200" kern="1200" baseline="0" dirty="0" smtClean="0">
                <a:solidFill>
                  <a:schemeClr val="tx1"/>
                </a:solidFill>
                <a:effectLst/>
                <a:latin typeface="+mn-lt"/>
                <a:ea typeface="+mn-ea"/>
                <a:cs typeface="+mn-cs"/>
              </a:rPr>
              <a:t> t</a:t>
            </a:r>
            <a:r>
              <a:rPr lang="en-US" sz="1200" kern="1200" dirty="0" smtClean="0">
                <a:solidFill>
                  <a:schemeClr val="tx1"/>
                </a:solidFill>
                <a:effectLst/>
                <a:latin typeface="+mn-lt"/>
                <a:ea typeface="+mn-ea"/>
                <a:cs typeface="+mn-cs"/>
              </a:rPr>
              <a:t>he good news is we know what we need to do (where to target), we are doing a lot already with resources we have and we are hopeful to do even more ... TNC, local land trusts, groups like this</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9E93AAB-FCA0-4ACA-A69B-373A091FFE87}" type="slidenum">
              <a:rPr lang="en-US" smtClean="0"/>
              <a:t>42</a:t>
            </a:fld>
            <a:endParaRPr lang="en-US"/>
          </a:p>
        </p:txBody>
      </p:sp>
    </p:spTree>
    <p:extLst>
      <p:ext uri="{BB962C8B-B14F-4D97-AF65-F5344CB8AC3E}">
        <p14:creationId xmlns:p14="http://schemas.microsoft.com/office/powerpoint/2010/main" val="470888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much lag time?  Centuries?  We’ve measured accretion rates </a:t>
            </a:r>
            <a:r>
              <a:rPr lang="en-US" dirty="0" err="1" smtClean="0"/>
              <a:t>trimble</a:t>
            </a:r>
            <a:r>
              <a:rPr lang="en-US" dirty="0" smtClean="0"/>
              <a:t> era.  Maybe</a:t>
            </a:r>
            <a:r>
              <a:rPr lang="en-US" baseline="0" dirty="0" smtClean="0"/>
              <a:t> m</a:t>
            </a:r>
            <a:r>
              <a:rPr lang="en-US" dirty="0" smtClean="0"/>
              <a:t>arshes</a:t>
            </a:r>
            <a:r>
              <a:rPr lang="en-US" baseline="0" dirty="0" smtClean="0"/>
              <a:t> have manipulated a favorable </a:t>
            </a:r>
            <a:r>
              <a:rPr lang="en-US" baseline="0" dirty="0" err="1" smtClean="0"/>
              <a:t>env</a:t>
            </a:r>
            <a:r>
              <a:rPr lang="en-US" baseline="0" dirty="0" smtClean="0"/>
              <a:t>. To produce optimal elevations over past 5000 years.</a:t>
            </a:r>
          </a:p>
          <a:p>
            <a:endParaRPr lang="en-US" baseline="0" dirty="0" smtClean="0"/>
          </a:p>
          <a:p>
            <a:r>
              <a:rPr lang="en-US" baseline="0" dirty="0" smtClean="0"/>
              <a:t>Essentially </a:t>
            </a:r>
            <a:r>
              <a:rPr lang="en-US" baseline="0" dirty="0" err="1" smtClean="0"/>
              <a:t>thi</a:t>
            </a:r>
            <a:r>
              <a:rPr lang="en-US" baseline="0" dirty="0" smtClean="0"/>
              <a:t> coast is naturally hardened (lots of bluffs)</a:t>
            </a:r>
          </a:p>
          <a:p>
            <a:endParaRPr lang="en-US" baseline="0" dirty="0" smtClean="0"/>
          </a:p>
          <a:p>
            <a:r>
              <a:rPr lang="en-US" baseline="0" dirty="0" smtClean="0"/>
              <a:t>This also means most development is safe, unlike other areas most is above 10 ft.</a:t>
            </a:r>
            <a:endParaRPr lang="en-US" dirty="0"/>
          </a:p>
        </p:txBody>
      </p:sp>
      <p:sp>
        <p:nvSpPr>
          <p:cNvPr id="4" name="Slide Number Placeholder 3"/>
          <p:cNvSpPr>
            <a:spLocks noGrp="1"/>
          </p:cNvSpPr>
          <p:nvPr>
            <p:ph type="sldNum" sz="quarter" idx="10"/>
          </p:nvPr>
        </p:nvSpPr>
        <p:spPr/>
        <p:txBody>
          <a:bodyPr/>
          <a:lstStyle/>
          <a:p>
            <a:fld id="{C795792D-D1D5-4D0D-94FC-3588F48FA9BC}" type="slidenum">
              <a:rPr lang="en-US" smtClean="0"/>
              <a:t>43</a:t>
            </a:fld>
            <a:endParaRPr lang="en-US"/>
          </a:p>
        </p:txBody>
      </p:sp>
    </p:spTree>
    <p:extLst>
      <p:ext uri="{BB962C8B-B14F-4D97-AF65-F5344CB8AC3E}">
        <p14:creationId xmlns:p14="http://schemas.microsoft.com/office/powerpoint/2010/main" val="153006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txBox="1">
            <a:spLocks noGrp="1" noChangeArrowheads="1"/>
          </p:cNvSpPr>
          <p:nvPr/>
        </p:nvSpPr>
        <p:spPr bwMode="auto">
          <a:xfrm>
            <a:off x="3971925" y="8832850"/>
            <a:ext cx="3038475" cy="463550"/>
          </a:xfrm>
          <a:prstGeom prst="rect">
            <a:avLst/>
          </a:prstGeom>
          <a:noFill/>
          <a:extLst/>
        </p:spPr>
        <p:txBody>
          <a:bodyPr lIns="92912" tIns="46456" rIns="92912" bIns="46456" anchor="b"/>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0" hangingPunct="0"/>
            <a:fld id="{21048CFD-1C88-458B-BB23-3A187BE44E5F}" type="slidenum">
              <a:rPr lang="en-US" altLang="en-US" sz="1200">
                <a:latin typeface="Times New Roman" panose="02020603050405020304" pitchFamily="18" charset="0"/>
              </a:rPr>
              <a:pPr algn="r" eaLnBrk="0" hangingPunct="0"/>
              <a:t>7</a:t>
            </a:fld>
            <a:endParaRPr lang="en-US" altLang="en-US" sz="1200">
              <a:latin typeface="Times New Roman" panose="02020603050405020304" pitchFamily="18" charset="0"/>
            </a:endParaRPr>
          </a:p>
        </p:txBody>
      </p:sp>
      <p:sp>
        <p:nvSpPr>
          <p:cNvPr id="73731" name="Rectangle 2"/>
          <p:cNvSpPr>
            <a:spLocks noGrp="1" noRot="1" noChangeAspect="1" noChangeArrowheads="1" noTextEdit="1"/>
          </p:cNvSpPr>
          <p:nvPr>
            <p:ph type="sldImg"/>
          </p:nvPr>
        </p:nvSpPr>
        <p:spPr>
          <a:solidFill>
            <a:srgbClr val="FFFFFF"/>
          </a:solidFill>
          <a:ln/>
        </p:spPr>
      </p:sp>
      <p:sp>
        <p:nvSpPr>
          <p:cNvPr id="73732" name="Rectangle 3"/>
          <p:cNvSpPr>
            <a:spLocks noGrp="1" noChangeArrowheads="1"/>
          </p:cNvSpPr>
          <p:nvPr>
            <p:ph type="body" idx="1"/>
          </p:nvPr>
        </p:nvSpPr>
        <p:spPr>
          <a:solidFill>
            <a:srgbClr val="FFFFFF"/>
          </a:solidFill>
          <a:ln w="12700">
            <a:solidFill>
              <a:srgbClr val="000000"/>
            </a:solidFill>
            <a:miter lim="800000"/>
            <a:headEnd type="none" w="sm" len="sm"/>
            <a:tailEnd type="none" w="sm" len="sm"/>
          </a:ln>
        </p:spPr>
        <p:txBody>
          <a:bodyPr/>
          <a:lstStyle/>
          <a:p>
            <a:r>
              <a:rPr lang="en-US" altLang="en-US" smtClean="0"/>
              <a:t>Mix of Section 6 and SWG</a:t>
            </a:r>
          </a:p>
        </p:txBody>
      </p:sp>
    </p:spTree>
    <p:extLst>
      <p:ext uri="{BB962C8B-B14F-4D97-AF65-F5344CB8AC3E}">
        <p14:creationId xmlns:p14="http://schemas.microsoft.com/office/powerpoint/2010/main" val="449541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have a substantial impact on marine habitats</a:t>
            </a:r>
            <a:endParaRPr lang="en-US" dirty="0"/>
          </a:p>
        </p:txBody>
      </p:sp>
      <p:sp>
        <p:nvSpPr>
          <p:cNvPr id="4" name="Slide Number Placeholder 3"/>
          <p:cNvSpPr>
            <a:spLocks noGrp="1"/>
          </p:cNvSpPr>
          <p:nvPr>
            <p:ph type="sldNum" sz="quarter" idx="10"/>
          </p:nvPr>
        </p:nvSpPr>
        <p:spPr/>
        <p:txBody>
          <a:bodyPr/>
          <a:lstStyle/>
          <a:p>
            <a:pPr>
              <a:defRPr/>
            </a:pPr>
            <a:fld id="{1A59D638-6384-4947-A857-E5722B9D8A3D}" type="slidenum">
              <a:rPr lang="en-US" smtClean="0"/>
              <a:pPr>
                <a:defRPr/>
              </a:pPr>
              <a:t>8</a:t>
            </a:fld>
            <a:endParaRPr lang="en-US" dirty="0"/>
          </a:p>
        </p:txBody>
      </p:sp>
    </p:spTree>
    <p:extLst>
      <p:ext uri="{BB962C8B-B14F-4D97-AF65-F5344CB8AC3E}">
        <p14:creationId xmlns:p14="http://schemas.microsoft.com/office/powerpoint/2010/main" val="1561475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have a substantial impact on marine habitats</a:t>
            </a:r>
            <a:endParaRPr lang="en-US" dirty="0"/>
          </a:p>
        </p:txBody>
      </p:sp>
      <p:sp>
        <p:nvSpPr>
          <p:cNvPr id="4" name="Slide Number Placeholder 3"/>
          <p:cNvSpPr>
            <a:spLocks noGrp="1"/>
          </p:cNvSpPr>
          <p:nvPr>
            <p:ph type="sldNum" sz="quarter" idx="10"/>
          </p:nvPr>
        </p:nvSpPr>
        <p:spPr/>
        <p:txBody>
          <a:bodyPr/>
          <a:lstStyle/>
          <a:p>
            <a:pPr>
              <a:defRPr/>
            </a:pPr>
            <a:fld id="{1A59D638-6384-4947-A857-E5722B9D8A3D}" type="slidenum">
              <a:rPr lang="en-US" smtClean="0"/>
              <a:pPr>
                <a:defRPr/>
              </a:pPr>
              <a:t>9</a:t>
            </a:fld>
            <a:endParaRPr lang="en-US" dirty="0"/>
          </a:p>
        </p:txBody>
      </p:sp>
    </p:spTree>
    <p:extLst>
      <p:ext uri="{BB962C8B-B14F-4D97-AF65-F5344CB8AC3E}">
        <p14:creationId xmlns:p14="http://schemas.microsoft.com/office/powerpoint/2010/main" val="4072756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have a substantial impact on marine habitats</a:t>
            </a:r>
          </a:p>
          <a:p>
            <a:r>
              <a:rPr lang="en-US" dirty="0" smtClean="0"/>
              <a:t>580k in 2010</a:t>
            </a:r>
            <a:endParaRPr lang="en-US" dirty="0"/>
          </a:p>
        </p:txBody>
      </p:sp>
      <p:sp>
        <p:nvSpPr>
          <p:cNvPr id="4" name="Slide Number Placeholder 3"/>
          <p:cNvSpPr>
            <a:spLocks noGrp="1"/>
          </p:cNvSpPr>
          <p:nvPr>
            <p:ph type="sldNum" sz="quarter" idx="10"/>
          </p:nvPr>
        </p:nvSpPr>
        <p:spPr/>
        <p:txBody>
          <a:bodyPr/>
          <a:lstStyle/>
          <a:p>
            <a:pPr>
              <a:defRPr/>
            </a:pPr>
            <a:fld id="{1A59D638-6384-4947-A857-E5722B9D8A3D}" type="slidenum">
              <a:rPr lang="en-US" smtClean="0"/>
              <a:pPr>
                <a:defRPr/>
              </a:pPr>
              <a:t>10</a:t>
            </a:fld>
            <a:endParaRPr lang="en-US" dirty="0"/>
          </a:p>
        </p:txBody>
      </p:sp>
    </p:spTree>
    <p:extLst>
      <p:ext uri="{BB962C8B-B14F-4D97-AF65-F5344CB8AC3E}">
        <p14:creationId xmlns:p14="http://schemas.microsoft.com/office/powerpoint/2010/main" val="4072756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defRPr>
            </a:lvl1pPr>
            <a:lvl2pPr marL="754911" indent="-290351" eaLnBrk="0" hangingPunct="0">
              <a:defRPr sz="2400">
                <a:solidFill>
                  <a:schemeClr val="tx1"/>
                </a:solidFill>
                <a:latin typeface="Arial" pitchFamily="34" charset="0"/>
              </a:defRPr>
            </a:lvl2pPr>
            <a:lvl3pPr marL="1161402" indent="-232280" eaLnBrk="0" hangingPunct="0">
              <a:defRPr sz="2400">
                <a:solidFill>
                  <a:schemeClr val="tx1"/>
                </a:solidFill>
                <a:latin typeface="Arial" pitchFamily="34" charset="0"/>
              </a:defRPr>
            </a:lvl3pPr>
            <a:lvl4pPr marL="1625963" indent="-232280" eaLnBrk="0" hangingPunct="0">
              <a:defRPr sz="2400">
                <a:solidFill>
                  <a:schemeClr val="tx1"/>
                </a:solidFill>
                <a:latin typeface="Arial" pitchFamily="34" charset="0"/>
              </a:defRPr>
            </a:lvl4pPr>
            <a:lvl5pPr marL="2090524" indent="-232280" eaLnBrk="0" hangingPunct="0">
              <a:defRPr sz="2400">
                <a:solidFill>
                  <a:schemeClr val="tx1"/>
                </a:solidFill>
                <a:latin typeface="Arial" pitchFamily="34" charset="0"/>
              </a:defRPr>
            </a:lvl5pPr>
            <a:lvl6pPr marL="2555085" indent="-232280" eaLnBrk="0" fontAlgn="base" hangingPunct="0">
              <a:spcBef>
                <a:spcPct val="0"/>
              </a:spcBef>
              <a:spcAft>
                <a:spcPct val="0"/>
              </a:spcAft>
              <a:defRPr sz="2400">
                <a:solidFill>
                  <a:schemeClr val="tx1"/>
                </a:solidFill>
                <a:latin typeface="Arial" pitchFamily="34" charset="0"/>
              </a:defRPr>
            </a:lvl6pPr>
            <a:lvl7pPr marL="3019646" indent="-232280" eaLnBrk="0" fontAlgn="base" hangingPunct="0">
              <a:spcBef>
                <a:spcPct val="0"/>
              </a:spcBef>
              <a:spcAft>
                <a:spcPct val="0"/>
              </a:spcAft>
              <a:defRPr sz="2400">
                <a:solidFill>
                  <a:schemeClr val="tx1"/>
                </a:solidFill>
                <a:latin typeface="Arial" pitchFamily="34" charset="0"/>
              </a:defRPr>
            </a:lvl7pPr>
            <a:lvl8pPr marL="3484207" indent="-232280" eaLnBrk="0" fontAlgn="base" hangingPunct="0">
              <a:spcBef>
                <a:spcPct val="0"/>
              </a:spcBef>
              <a:spcAft>
                <a:spcPct val="0"/>
              </a:spcAft>
              <a:defRPr sz="2400">
                <a:solidFill>
                  <a:schemeClr val="tx1"/>
                </a:solidFill>
                <a:latin typeface="Arial" pitchFamily="34" charset="0"/>
              </a:defRPr>
            </a:lvl8pPr>
            <a:lvl9pPr marL="3948768" indent="-232280" eaLnBrk="0" fontAlgn="base" hangingPunct="0">
              <a:spcBef>
                <a:spcPct val="0"/>
              </a:spcBef>
              <a:spcAft>
                <a:spcPct val="0"/>
              </a:spcAft>
              <a:defRPr sz="2400">
                <a:solidFill>
                  <a:schemeClr val="tx1"/>
                </a:solidFill>
                <a:latin typeface="Arial" pitchFamily="34" charset="0"/>
              </a:defRPr>
            </a:lvl9pPr>
          </a:lstStyle>
          <a:p>
            <a:pPr>
              <a:defRPr/>
            </a:pPr>
            <a:fld id="{78338233-681C-431F-ADCC-1C6D8D56F25B}" type="slidenum">
              <a:rPr lang="en-US" sz="1200">
                <a:latin typeface="Times New Roman" pitchFamily="18" charset="0"/>
              </a:rPr>
              <a:pPr>
                <a:defRPr/>
              </a:pPr>
              <a:t>11</a:t>
            </a:fld>
            <a:endParaRPr lang="en-US" sz="1200">
              <a:latin typeface="Times New Roman" pitchFamily="18" charset="0"/>
            </a:endParaRPr>
          </a:p>
        </p:txBody>
      </p:sp>
      <p:sp>
        <p:nvSpPr>
          <p:cNvPr id="54274" name="Rectangle 2"/>
          <p:cNvSpPr>
            <a:spLocks noGrp="1" noRot="1" noChangeAspect="1" noChangeArrowheads="1" noTextEdit="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w="12700">
            <a:solidFill>
              <a:srgbClr val="000000"/>
            </a:solidFill>
            <a:miter lim="800000"/>
            <a:headEnd type="none" w="sm" len="sm"/>
            <a:tailEnd type="none" w="sm" len="sm"/>
          </a:ln>
        </p:spPr>
        <p:txBody>
          <a:bodyPr/>
          <a:lstStyle/>
          <a:p>
            <a:r>
              <a:rPr lang="en-US" dirty="0" smtClean="0"/>
              <a:t>Which brings us to. other Habitat we are fortunate to have substantial intact. For instance we probably have majority reser4ves of maritime forest in conservation….  A lot of protecting the GA coast is trying to conserve what habitat we have left, and also restore or enhance what we do.  For that, we are lucky to have one of the most detailed habitat maps available for an area this size.  Mapped to the USNVC association and alliance level, we know with certainty what natural communities we have on the coast, what their extent and relative extent is, and so decisions related to management are considerably more accurate and easy for us.  </a:t>
            </a:r>
          </a:p>
          <a:p>
            <a:r>
              <a:rPr lang="en-US" dirty="0" smtClean="0"/>
              <a:t>Since we also know what faunal and floral species utilize those habitats, this also enables us to do regional conservation planning and acquisition to great effect from a wildlife standpoint.</a:t>
            </a:r>
          </a:p>
          <a:p>
            <a:r>
              <a:rPr lang="en-US" dirty="0" smtClean="0"/>
              <a:t>Monitor and manage rare plant populations.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Calibri" panose="020F0502020204030204" pitchFamily="34" charset="0"/>
                <a:ea typeface="Calibri" panose="020F0502020204030204" pitchFamily="34" charset="0"/>
                <a:cs typeface="Times New Roman" panose="02020603050405020304" pitchFamily="18" charset="0"/>
              </a:rPr>
              <a:t>Conceived as a comprehensive and unifying way to keep common species common; by knowing location and extent of native habitats, we can better understand and address the issues facing coastal wildlife.  </a:t>
            </a:r>
            <a:endParaRPr lang="en-US" dirty="0" smtClean="0"/>
          </a:p>
          <a:p>
            <a:endParaRPr lang="en-US" dirty="0" smtClean="0"/>
          </a:p>
          <a:p>
            <a:pPr eaLnBrk="1" hangingPunct="1">
              <a:spcBef>
                <a:spcPct val="0"/>
              </a:spcBef>
            </a:pPr>
            <a:endParaRPr lang="en-US" dirty="0" smtClean="0"/>
          </a:p>
          <a:p>
            <a:endParaRPr lang="en-US" dirty="0" smtClean="0"/>
          </a:p>
        </p:txBody>
      </p:sp>
    </p:spTree>
    <p:extLst>
      <p:ext uri="{BB962C8B-B14F-4D97-AF65-F5344CB8AC3E}">
        <p14:creationId xmlns:p14="http://schemas.microsoft.com/office/powerpoint/2010/main" val="2258215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6CD9CED6-9AC9-4E24-9225-D8B2009C042D}" type="slidenum">
              <a:rPr lang="en-US" altLang="en-US" sz="1200">
                <a:latin typeface="Times New Roman" panose="02020603050405020304" pitchFamily="18" charset="0"/>
              </a:rPr>
              <a:pPr/>
              <a:t>12</a:t>
            </a:fld>
            <a:endParaRPr lang="en-US" altLang="en-US" sz="1200">
              <a:latin typeface="Times New Roman" panose="02020603050405020304" pitchFamily="18" charset="0"/>
            </a:endParaRPr>
          </a:p>
        </p:txBody>
      </p:sp>
      <p:sp>
        <p:nvSpPr>
          <p:cNvPr id="56322" name="Rectangle 2"/>
          <p:cNvSpPr>
            <a:spLocks noGrp="1" noRot="1" noChangeAspect="1" noChangeArrowheads="1" noTextEdit="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w="12700">
            <a:solidFill>
              <a:srgbClr val="000000"/>
            </a:solidFill>
            <a:miter lim="800000"/>
            <a:headEnd type="none" w="sm" len="sm"/>
            <a:tailEnd type="none" w="sm" len="sm"/>
          </a:ln>
        </p:spPr>
        <p:txBody>
          <a:bodyPr/>
          <a:lstStyle/>
          <a:p>
            <a:r>
              <a:rPr lang="en-US" altLang="en-US" dirty="0" smtClean="0">
                <a:solidFill>
                  <a:srgbClr val="FFFF00"/>
                </a:solidFill>
                <a:latin typeface="Calibri" panose="020F0502020204030204" pitchFamily="34" charset="0"/>
              </a:rPr>
              <a:t>Lastly we have the invasive program, which, like the habitat program, overlaps all programs and wildlife considerably.  </a:t>
            </a:r>
            <a:r>
              <a:rPr lang="en-US" altLang="en-US" dirty="0" err="1" smtClean="0">
                <a:solidFill>
                  <a:srgbClr val="FFFF00"/>
                </a:solidFill>
                <a:latin typeface="Calibri" panose="020F0502020204030204" pitchFamily="34" charset="0"/>
              </a:rPr>
              <a:t>Invasives</a:t>
            </a:r>
            <a:r>
              <a:rPr lang="en-US" altLang="en-US" dirty="0" smtClean="0">
                <a:solidFill>
                  <a:srgbClr val="FFFF00"/>
                </a:solidFill>
                <a:latin typeface="Calibri" panose="020F0502020204030204" pitchFamily="34" charset="0"/>
              </a:rPr>
              <a:t> second largest threat to native species </a:t>
            </a:r>
            <a:r>
              <a:rPr lang="en-US" altLang="en-US" dirty="0" smtClean="0"/>
              <a:t>and being close to </a:t>
            </a:r>
            <a:r>
              <a:rPr lang="en-US" altLang="en-US" dirty="0" err="1" smtClean="0"/>
              <a:t>Fl</a:t>
            </a:r>
            <a:r>
              <a:rPr lang="en-US" altLang="en-US" dirty="0" smtClean="0"/>
              <a:t> we are on frontlines for invasion</a:t>
            </a:r>
            <a:r>
              <a:rPr lang="en-US" altLang="en-US" dirty="0" smtClean="0">
                <a:solidFill>
                  <a:srgbClr val="FFFF00"/>
                </a:solidFill>
                <a:latin typeface="Calibri" panose="020F0502020204030204" pitchFamily="34" charset="0"/>
              </a:rPr>
              <a:t>…  we are using a variety of approaches to prevent future invasions by working with GA Ports/Customs and other groups, and are also active in control of spp. already here. $150 billion per year, and with Climate Change we don’t expect things to improve.   Promote NATIVES</a:t>
            </a:r>
          </a:p>
          <a:p>
            <a:endParaRPr lang="en-US" altLang="en-US" dirty="0" smtClean="0">
              <a:solidFill>
                <a:srgbClr val="FFFF00"/>
              </a:solidFill>
              <a:latin typeface="Calibri" panose="020F0502020204030204" pitchFamily="34" charset="0"/>
            </a:endParaRPr>
          </a:p>
          <a:p>
            <a:endParaRPr lang="en-US" altLang="en-US" dirty="0" smtClean="0"/>
          </a:p>
        </p:txBody>
      </p:sp>
    </p:spTree>
    <p:extLst>
      <p:ext uri="{BB962C8B-B14F-4D97-AF65-F5344CB8AC3E}">
        <p14:creationId xmlns:p14="http://schemas.microsoft.com/office/powerpoint/2010/main" val="2793101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not find beach sediments</a:t>
            </a:r>
            <a:r>
              <a:rPr lang="en-US" baseline="0" dirty="0" smtClean="0"/>
              <a:t> on back sides of barrier islands. All within the past 2 M years, including up to 60 miles off shore (the continental shelf).  When seas are rising, the true barrier islands roll back, always existing at MSL.  When the MSL drops, they are abandoned by the sea, so we know that the further inland a barrier chain is, the older it is.  The current barrier island is a combination of the Silver Bluff Shoreline from 50 k </a:t>
            </a:r>
            <a:r>
              <a:rPr lang="en-US" baseline="0" dirty="0" err="1" smtClean="0"/>
              <a:t>ya</a:t>
            </a:r>
            <a:r>
              <a:rPr lang="en-US" baseline="0" dirty="0" smtClean="0"/>
              <a:t>, and the Holocene, which has been unprecedentedly stable for 18k years.</a:t>
            </a:r>
            <a:endParaRPr lang="en-US" dirty="0"/>
          </a:p>
        </p:txBody>
      </p:sp>
      <p:sp>
        <p:nvSpPr>
          <p:cNvPr id="4" name="Slide Number Placeholder 3"/>
          <p:cNvSpPr>
            <a:spLocks noGrp="1"/>
          </p:cNvSpPr>
          <p:nvPr>
            <p:ph type="sldNum" sz="quarter" idx="10"/>
          </p:nvPr>
        </p:nvSpPr>
        <p:spPr/>
        <p:txBody>
          <a:bodyPr/>
          <a:lstStyle/>
          <a:p>
            <a:fld id="{C795792D-D1D5-4D0D-94FC-3588F48FA9BC}" type="slidenum">
              <a:rPr lang="en-US" smtClean="0"/>
              <a:t>13</a:t>
            </a:fld>
            <a:endParaRPr lang="en-US"/>
          </a:p>
        </p:txBody>
      </p:sp>
    </p:spTree>
    <p:extLst>
      <p:ext uri="{BB962C8B-B14F-4D97-AF65-F5344CB8AC3E}">
        <p14:creationId xmlns:p14="http://schemas.microsoft.com/office/powerpoint/2010/main" val="2634487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4C4E79B-8C3F-40C4-839A-8B1A15905B6A}" type="datetimeFigureOut">
              <a:rPr lang="en-US"/>
              <a:pPr>
                <a:defRPr/>
              </a:pPr>
              <a:t>1/20/2017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C81C822-81DD-4B6C-BDAD-2CF19B91CEC5}" type="slidenum">
              <a:rPr lang="en-US"/>
              <a:pPr>
                <a:defRPr/>
              </a:pPr>
              <a:t>‹#›</a:t>
            </a:fld>
            <a:endParaRPr lang="en-US" dirty="0"/>
          </a:p>
        </p:txBody>
      </p:sp>
    </p:spTree>
    <p:extLst>
      <p:ext uri="{BB962C8B-B14F-4D97-AF65-F5344CB8AC3E}">
        <p14:creationId xmlns:p14="http://schemas.microsoft.com/office/powerpoint/2010/main" val="236483176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B76713D-DFD3-429F-AE59-0A577E1D2B1F}" type="datetimeFigureOut">
              <a:rPr lang="en-US"/>
              <a:pPr>
                <a:defRPr/>
              </a:pPr>
              <a:t>1/20/2017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31374E9-C6E8-4389-930A-B606EE49EB27}" type="slidenum">
              <a:rPr lang="en-US"/>
              <a:pPr>
                <a:defRPr/>
              </a:pPr>
              <a:t>‹#›</a:t>
            </a:fld>
            <a:endParaRPr lang="en-US" dirty="0"/>
          </a:p>
        </p:txBody>
      </p:sp>
    </p:spTree>
    <p:extLst>
      <p:ext uri="{BB962C8B-B14F-4D97-AF65-F5344CB8AC3E}">
        <p14:creationId xmlns:p14="http://schemas.microsoft.com/office/powerpoint/2010/main" val="112352585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71600"/>
            <a:ext cx="2057400" cy="47545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371600"/>
            <a:ext cx="6019800" cy="4754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9950D7A-5A7C-457D-8B27-0A7BAC2964C1}" type="datetimeFigureOut">
              <a:rPr lang="en-US"/>
              <a:pPr>
                <a:defRPr/>
              </a:pPr>
              <a:t>1/20/2017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B9C442C-1DC3-4503-B01E-BAEA50B89CB1}" type="slidenum">
              <a:rPr lang="en-US"/>
              <a:pPr>
                <a:defRPr/>
              </a:pPr>
              <a:t>‹#›</a:t>
            </a:fld>
            <a:endParaRPr lang="en-US" dirty="0"/>
          </a:p>
        </p:txBody>
      </p:sp>
    </p:spTree>
    <p:extLst>
      <p:ext uri="{BB962C8B-B14F-4D97-AF65-F5344CB8AC3E}">
        <p14:creationId xmlns:p14="http://schemas.microsoft.com/office/powerpoint/2010/main" val="145477002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F32C288-08D3-453A-BEDA-A676582AED99}" type="datetimeFigureOut">
              <a:rPr lang="en-US">
                <a:solidFill>
                  <a:prstClr val="black">
                    <a:tint val="75000"/>
                  </a:prstClr>
                </a:solidFill>
              </a:rPr>
              <a:pPr>
                <a:defRPr/>
              </a:pPr>
              <a:t>1/20/2017</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A7E6751-42D7-4CC3-92CE-78E45C615DB1}" type="slidenum">
              <a:rPr lang="en-US">
                <a:solidFill>
                  <a:prstClr val="black">
                    <a:tint val="75000"/>
                  </a:prstClr>
                </a:solidFill>
              </a:rPr>
              <a:pPr>
                <a:defRPr/>
              </a:pPr>
              <a:t>‹#›</a:t>
            </a:fld>
            <a:endParaRPr lang="en-US" dirty="0">
              <a:solidFill>
                <a:prstClr val="black">
                  <a:tint val="75000"/>
                </a:prstClr>
              </a:solidFill>
            </a:endParaRPr>
          </a:p>
        </p:txBody>
      </p:sp>
      <p:sp>
        <p:nvSpPr>
          <p:cNvPr id="7" name="Picture Placeholder 6"/>
          <p:cNvSpPr>
            <a:spLocks noGrp="1"/>
          </p:cNvSpPr>
          <p:nvPr>
            <p:ph type="pic" sz="quarter" idx="13"/>
          </p:nvPr>
        </p:nvSpPr>
        <p:spPr>
          <a:xfrm>
            <a:off x="914400" y="1371600"/>
            <a:ext cx="7315200" cy="4648200"/>
          </a:xfrm>
        </p:spPr>
        <p:txBody>
          <a:bodyPr/>
          <a:lstStyle/>
          <a:p>
            <a:endParaRPr lang="en-US" dirty="0"/>
          </a:p>
        </p:txBody>
      </p:sp>
    </p:spTree>
    <p:extLst>
      <p:ext uri="{BB962C8B-B14F-4D97-AF65-F5344CB8AC3E}">
        <p14:creationId xmlns:p14="http://schemas.microsoft.com/office/powerpoint/2010/main" val="35365886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F32C288-08D3-453A-BEDA-A676582AED99}" type="datetimeFigureOut">
              <a:rPr lang="en-US">
                <a:solidFill>
                  <a:prstClr val="black">
                    <a:tint val="75000"/>
                  </a:prstClr>
                </a:solidFill>
              </a:rPr>
              <a:pPr>
                <a:defRPr/>
              </a:pPr>
              <a:t>1/20/2017</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A7E6751-42D7-4CC3-92CE-78E45C615DB1}" type="slidenum">
              <a:rPr lang="en-US">
                <a:solidFill>
                  <a:prstClr val="black">
                    <a:tint val="75000"/>
                  </a:prstClr>
                </a:solidFill>
              </a:rPr>
              <a:pPr>
                <a:defRPr/>
              </a:pPr>
              <a:t>‹#›</a:t>
            </a:fld>
            <a:endParaRPr lang="en-US" dirty="0">
              <a:solidFill>
                <a:prstClr val="black">
                  <a:tint val="75000"/>
                </a:prstClr>
              </a:solidFill>
            </a:endParaRPr>
          </a:p>
        </p:txBody>
      </p:sp>
      <p:sp>
        <p:nvSpPr>
          <p:cNvPr id="5" name="TextBox 4"/>
          <p:cNvSpPr txBox="1"/>
          <p:nvPr userDrawn="1"/>
        </p:nvSpPr>
        <p:spPr>
          <a:xfrm>
            <a:off x="3733800" y="228600"/>
            <a:ext cx="4953000" cy="584775"/>
          </a:xfrm>
          <a:prstGeom prst="rect">
            <a:avLst/>
          </a:prstGeom>
          <a:noFill/>
        </p:spPr>
        <p:txBody>
          <a:bodyPr wrap="square" rtlCol="0">
            <a:spAutoFit/>
          </a:bodyPr>
          <a:lstStyle/>
          <a:p>
            <a:pPr algn="r"/>
            <a:r>
              <a:rPr lang="en-US" sz="3200" dirty="0" smtClean="0">
                <a:solidFill>
                  <a:schemeClr val="bg1"/>
                </a:solidFill>
              </a:rPr>
              <a:t>Distribution</a:t>
            </a:r>
            <a:endParaRPr lang="en-US" sz="3200" dirty="0">
              <a:solidFill>
                <a:schemeClr val="bg1"/>
              </a:solidFill>
            </a:endParaRPr>
          </a:p>
        </p:txBody>
      </p:sp>
      <p:sp>
        <p:nvSpPr>
          <p:cNvPr id="7" name="Picture Placeholder 6"/>
          <p:cNvSpPr>
            <a:spLocks noGrp="1"/>
          </p:cNvSpPr>
          <p:nvPr>
            <p:ph type="pic" sz="quarter" idx="13"/>
          </p:nvPr>
        </p:nvSpPr>
        <p:spPr>
          <a:xfrm>
            <a:off x="914400" y="1371600"/>
            <a:ext cx="7315200" cy="4648200"/>
          </a:xfrm>
        </p:spPr>
        <p:txBody>
          <a:bodyPr/>
          <a:lstStyle/>
          <a:p>
            <a:endParaRPr lang="en-US" dirty="0"/>
          </a:p>
        </p:txBody>
      </p:sp>
    </p:spTree>
    <p:extLst>
      <p:ext uri="{BB962C8B-B14F-4D97-AF65-F5344CB8AC3E}">
        <p14:creationId xmlns:p14="http://schemas.microsoft.com/office/powerpoint/2010/main" val="136518814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F32C288-08D3-453A-BEDA-A676582AED99}" type="datetimeFigureOut">
              <a:rPr lang="en-US">
                <a:solidFill>
                  <a:prstClr val="black">
                    <a:tint val="75000"/>
                  </a:prstClr>
                </a:solidFill>
              </a:rPr>
              <a:pPr>
                <a:defRPr/>
              </a:pPr>
              <a:t>1/20/2017</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A7E6751-42D7-4CC3-92CE-78E45C615DB1}" type="slidenum">
              <a:rPr lang="en-US">
                <a:solidFill>
                  <a:prstClr val="black">
                    <a:tint val="75000"/>
                  </a:prstClr>
                </a:solidFill>
              </a:rPr>
              <a:pPr>
                <a:defRPr/>
              </a:pPr>
              <a:t>‹#›</a:t>
            </a:fld>
            <a:endParaRPr lang="en-US" dirty="0">
              <a:solidFill>
                <a:prstClr val="black">
                  <a:tint val="75000"/>
                </a:prstClr>
              </a:solidFill>
            </a:endParaRPr>
          </a:p>
        </p:txBody>
      </p:sp>
      <p:sp>
        <p:nvSpPr>
          <p:cNvPr id="7" name="Picture Placeholder 6"/>
          <p:cNvSpPr>
            <a:spLocks noGrp="1"/>
          </p:cNvSpPr>
          <p:nvPr>
            <p:ph type="pic" sz="quarter" idx="13"/>
          </p:nvPr>
        </p:nvSpPr>
        <p:spPr>
          <a:xfrm>
            <a:off x="914400" y="1371600"/>
            <a:ext cx="7315200" cy="4648200"/>
          </a:xfrm>
        </p:spPr>
        <p:txBody>
          <a:bodyPr/>
          <a:lstStyle/>
          <a:p>
            <a:endParaRPr lang="en-US" dirty="0"/>
          </a:p>
        </p:txBody>
      </p:sp>
    </p:spTree>
    <p:extLst>
      <p:ext uri="{BB962C8B-B14F-4D97-AF65-F5344CB8AC3E}">
        <p14:creationId xmlns:p14="http://schemas.microsoft.com/office/powerpoint/2010/main" val="165685856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F32C288-08D3-453A-BEDA-A676582AED99}" type="datetimeFigureOut">
              <a:rPr lang="en-US">
                <a:solidFill>
                  <a:prstClr val="black">
                    <a:tint val="75000"/>
                  </a:prstClr>
                </a:solidFill>
              </a:rPr>
              <a:pPr>
                <a:defRPr/>
              </a:pPr>
              <a:t>1/20/2017</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A7E6751-42D7-4CC3-92CE-78E45C615DB1}" type="slidenum">
              <a:rPr lang="en-US">
                <a:solidFill>
                  <a:prstClr val="black">
                    <a:tint val="75000"/>
                  </a:prstClr>
                </a:solidFill>
              </a:rPr>
              <a:pPr>
                <a:defRPr/>
              </a:pPr>
              <a:t>‹#›</a:t>
            </a:fld>
            <a:endParaRPr lang="en-US" dirty="0">
              <a:solidFill>
                <a:prstClr val="black">
                  <a:tint val="75000"/>
                </a:prstClr>
              </a:solidFill>
            </a:endParaRPr>
          </a:p>
        </p:txBody>
      </p:sp>
      <p:sp>
        <p:nvSpPr>
          <p:cNvPr id="5" name="TextBox 4"/>
          <p:cNvSpPr txBox="1"/>
          <p:nvPr userDrawn="1"/>
        </p:nvSpPr>
        <p:spPr>
          <a:xfrm>
            <a:off x="3733800" y="228600"/>
            <a:ext cx="4953000" cy="584775"/>
          </a:xfrm>
          <a:prstGeom prst="rect">
            <a:avLst/>
          </a:prstGeom>
          <a:noFill/>
        </p:spPr>
        <p:txBody>
          <a:bodyPr wrap="square" rtlCol="0">
            <a:spAutoFit/>
          </a:bodyPr>
          <a:lstStyle/>
          <a:p>
            <a:pPr algn="r"/>
            <a:r>
              <a:rPr lang="en-US" sz="3200" dirty="0" smtClean="0">
                <a:solidFill>
                  <a:schemeClr val="bg1"/>
                </a:solidFill>
              </a:rPr>
              <a:t>Threats</a:t>
            </a:r>
            <a:endParaRPr lang="en-US" sz="3200" dirty="0">
              <a:solidFill>
                <a:schemeClr val="bg1"/>
              </a:solidFill>
            </a:endParaRPr>
          </a:p>
        </p:txBody>
      </p:sp>
      <p:sp>
        <p:nvSpPr>
          <p:cNvPr id="7" name="Picture Placeholder 6"/>
          <p:cNvSpPr>
            <a:spLocks noGrp="1"/>
          </p:cNvSpPr>
          <p:nvPr>
            <p:ph type="pic" sz="quarter" idx="13"/>
          </p:nvPr>
        </p:nvSpPr>
        <p:spPr>
          <a:xfrm>
            <a:off x="914400" y="1371600"/>
            <a:ext cx="7315200" cy="4648200"/>
          </a:xfrm>
        </p:spPr>
        <p:txBody>
          <a:bodyPr/>
          <a:lstStyle/>
          <a:p>
            <a:endParaRPr lang="en-US" dirty="0"/>
          </a:p>
        </p:txBody>
      </p:sp>
    </p:spTree>
    <p:extLst>
      <p:ext uri="{BB962C8B-B14F-4D97-AF65-F5344CB8AC3E}">
        <p14:creationId xmlns:p14="http://schemas.microsoft.com/office/powerpoint/2010/main" val="405573700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F32C288-08D3-453A-BEDA-A676582AED99}" type="datetimeFigureOut">
              <a:rPr lang="en-US">
                <a:solidFill>
                  <a:prstClr val="black">
                    <a:tint val="75000"/>
                  </a:prstClr>
                </a:solidFill>
              </a:rPr>
              <a:pPr>
                <a:defRPr/>
              </a:pPr>
              <a:t>1/20/2017</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A7E6751-42D7-4CC3-92CE-78E45C615DB1}" type="slidenum">
              <a:rPr lang="en-US">
                <a:solidFill>
                  <a:prstClr val="black">
                    <a:tint val="75000"/>
                  </a:prstClr>
                </a:solidFill>
              </a:rPr>
              <a:pPr>
                <a:defRPr/>
              </a:pPr>
              <a:t>‹#›</a:t>
            </a:fld>
            <a:endParaRPr lang="en-US" dirty="0">
              <a:solidFill>
                <a:prstClr val="black">
                  <a:tint val="75000"/>
                </a:prstClr>
              </a:solidFill>
            </a:endParaRPr>
          </a:p>
        </p:txBody>
      </p:sp>
      <p:sp>
        <p:nvSpPr>
          <p:cNvPr id="5" name="TextBox 4"/>
          <p:cNvSpPr txBox="1"/>
          <p:nvPr userDrawn="1"/>
        </p:nvSpPr>
        <p:spPr>
          <a:xfrm>
            <a:off x="3733800" y="228600"/>
            <a:ext cx="4953000" cy="584775"/>
          </a:xfrm>
          <a:prstGeom prst="rect">
            <a:avLst/>
          </a:prstGeom>
          <a:noFill/>
        </p:spPr>
        <p:txBody>
          <a:bodyPr wrap="square" rtlCol="0">
            <a:spAutoFit/>
          </a:bodyPr>
          <a:lstStyle/>
          <a:p>
            <a:pPr algn="r"/>
            <a:r>
              <a:rPr lang="en-US" sz="3200" dirty="0" smtClean="0">
                <a:solidFill>
                  <a:schemeClr val="bg1"/>
                </a:solidFill>
              </a:rPr>
              <a:t>Status and Trends</a:t>
            </a:r>
            <a:endParaRPr lang="en-US" sz="3200" dirty="0">
              <a:solidFill>
                <a:schemeClr val="bg1"/>
              </a:solidFill>
            </a:endParaRPr>
          </a:p>
        </p:txBody>
      </p:sp>
      <p:sp>
        <p:nvSpPr>
          <p:cNvPr id="7" name="Picture Placeholder 6"/>
          <p:cNvSpPr>
            <a:spLocks noGrp="1"/>
          </p:cNvSpPr>
          <p:nvPr>
            <p:ph type="pic" sz="quarter" idx="13"/>
          </p:nvPr>
        </p:nvSpPr>
        <p:spPr>
          <a:xfrm>
            <a:off x="914400" y="1371600"/>
            <a:ext cx="7315200" cy="4648200"/>
          </a:xfrm>
        </p:spPr>
        <p:txBody>
          <a:bodyPr/>
          <a:lstStyle/>
          <a:p>
            <a:endParaRPr lang="en-US" dirty="0"/>
          </a:p>
        </p:txBody>
      </p:sp>
    </p:spTree>
    <p:extLst>
      <p:ext uri="{BB962C8B-B14F-4D97-AF65-F5344CB8AC3E}">
        <p14:creationId xmlns:p14="http://schemas.microsoft.com/office/powerpoint/2010/main" val="55380470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F32C288-08D3-453A-BEDA-A676582AED99}" type="datetimeFigureOut">
              <a:rPr lang="en-US">
                <a:solidFill>
                  <a:prstClr val="black">
                    <a:tint val="75000"/>
                  </a:prstClr>
                </a:solidFill>
              </a:rPr>
              <a:pPr>
                <a:defRPr/>
              </a:pPr>
              <a:t>1/20/2017</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A7E6751-42D7-4CC3-92CE-78E45C615DB1}" type="slidenum">
              <a:rPr lang="en-US">
                <a:solidFill>
                  <a:prstClr val="black">
                    <a:tint val="75000"/>
                  </a:prstClr>
                </a:solidFill>
              </a:rPr>
              <a:pPr>
                <a:defRPr/>
              </a:pPr>
              <a:t>‹#›</a:t>
            </a:fld>
            <a:endParaRPr lang="en-US" dirty="0">
              <a:solidFill>
                <a:prstClr val="black">
                  <a:tint val="75000"/>
                </a:prstClr>
              </a:solidFill>
            </a:endParaRPr>
          </a:p>
        </p:txBody>
      </p:sp>
      <p:sp>
        <p:nvSpPr>
          <p:cNvPr id="5" name="TextBox 4"/>
          <p:cNvSpPr txBox="1"/>
          <p:nvPr userDrawn="1"/>
        </p:nvSpPr>
        <p:spPr>
          <a:xfrm>
            <a:off x="3733800" y="228600"/>
            <a:ext cx="4953000" cy="584775"/>
          </a:xfrm>
          <a:prstGeom prst="rect">
            <a:avLst/>
          </a:prstGeom>
          <a:noFill/>
        </p:spPr>
        <p:txBody>
          <a:bodyPr wrap="square" rtlCol="0">
            <a:spAutoFit/>
          </a:bodyPr>
          <a:lstStyle/>
          <a:p>
            <a:pPr algn="r"/>
            <a:r>
              <a:rPr lang="en-US" sz="3200" dirty="0" smtClean="0">
                <a:solidFill>
                  <a:schemeClr val="bg1"/>
                </a:solidFill>
              </a:rPr>
              <a:t>Conservation</a:t>
            </a:r>
            <a:endParaRPr lang="en-US" sz="3200" dirty="0">
              <a:solidFill>
                <a:schemeClr val="bg1"/>
              </a:solidFill>
            </a:endParaRPr>
          </a:p>
        </p:txBody>
      </p:sp>
      <p:sp>
        <p:nvSpPr>
          <p:cNvPr id="7" name="Picture Placeholder 6"/>
          <p:cNvSpPr>
            <a:spLocks noGrp="1"/>
          </p:cNvSpPr>
          <p:nvPr>
            <p:ph type="pic" sz="quarter" idx="13"/>
          </p:nvPr>
        </p:nvSpPr>
        <p:spPr>
          <a:xfrm>
            <a:off x="914400" y="1371600"/>
            <a:ext cx="7315200" cy="4648200"/>
          </a:xfrm>
        </p:spPr>
        <p:txBody>
          <a:bodyPr/>
          <a:lstStyle/>
          <a:p>
            <a:endParaRPr lang="en-US" dirty="0"/>
          </a:p>
        </p:txBody>
      </p:sp>
    </p:spTree>
    <p:extLst>
      <p:ext uri="{BB962C8B-B14F-4D97-AF65-F5344CB8AC3E}">
        <p14:creationId xmlns:p14="http://schemas.microsoft.com/office/powerpoint/2010/main" val="341597068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DF16DC0-3EAB-44A1-A60B-89F886861794}" type="datetimeFigureOut">
              <a:rPr lang="en-US" smtClean="0"/>
              <a:t>1/20/2017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EAB39-78A8-4FD8-A60B-9434B2C0B8B4}" type="slidenum">
              <a:rPr lang="en-US" smtClean="0"/>
              <a:t>‹#›</a:t>
            </a:fld>
            <a:endParaRPr lang="en-US"/>
          </a:p>
        </p:txBody>
      </p:sp>
    </p:spTree>
    <p:extLst>
      <p:ext uri="{BB962C8B-B14F-4D97-AF65-F5344CB8AC3E}">
        <p14:creationId xmlns:p14="http://schemas.microsoft.com/office/powerpoint/2010/main" val="2550218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E27E874-081D-4491-8BFE-AE1AA521C95C}" type="datetimeFigureOut">
              <a:rPr lang="en-US"/>
              <a:pPr>
                <a:defRPr/>
              </a:pPr>
              <a:t>1/20/2017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80C66F-1335-4480-B3DA-558BE6DE8CC4}" type="slidenum">
              <a:rPr lang="en-US"/>
              <a:pPr>
                <a:defRPr/>
              </a:pPr>
              <a:t>‹#›</a:t>
            </a:fld>
            <a:endParaRPr lang="en-US"/>
          </a:p>
        </p:txBody>
      </p:sp>
    </p:spTree>
    <p:extLst>
      <p:ext uri="{BB962C8B-B14F-4D97-AF65-F5344CB8AC3E}">
        <p14:creationId xmlns:p14="http://schemas.microsoft.com/office/powerpoint/2010/main" val="175317688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D15E0F-4C08-4EAB-94A7-3BABE4083864}" type="datetimeFigureOut">
              <a:rPr lang="en-US"/>
              <a:pPr>
                <a:defRPr/>
              </a:pPr>
              <a:t>1/20/2017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79DAFF6-1055-487C-BF46-EE81105242C8}" type="slidenum">
              <a:rPr lang="en-US"/>
              <a:pPr>
                <a:defRPr/>
              </a:pPr>
              <a:t>‹#›</a:t>
            </a:fld>
            <a:endParaRPr lang="en-US" dirty="0"/>
          </a:p>
        </p:txBody>
      </p:sp>
    </p:spTree>
    <p:extLst>
      <p:ext uri="{BB962C8B-B14F-4D97-AF65-F5344CB8AC3E}">
        <p14:creationId xmlns:p14="http://schemas.microsoft.com/office/powerpoint/2010/main" val="301238945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556C738-08EE-45A0-8695-C1C3CD7C1279}" type="datetimeFigureOut">
              <a:rPr lang="en-US"/>
              <a:pPr>
                <a:defRPr/>
              </a:pPr>
              <a:t>1/20/2017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00B1C5-B46D-4E22-81FB-2EA86C6A8ABB}" type="slidenum">
              <a:rPr lang="en-US"/>
              <a:pPr>
                <a:defRPr/>
              </a:pPr>
              <a:t>‹#›</a:t>
            </a:fld>
            <a:endParaRPr lang="en-US"/>
          </a:p>
        </p:txBody>
      </p:sp>
    </p:spTree>
    <p:extLst>
      <p:ext uri="{BB962C8B-B14F-4D97-AF65-F5344CB8AC3E}">
        <p14:creationId xmlns:p14="http://schemas.microsoft.com/office/powerpoint/2010/main" val="58585980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B32509F-87C6-4800-A8BE-753CFA02B0D3}" type="datetimeFigureOut">
              <a:rPr lang="en-US"/>
              <a:pPr>
                <a:defRPr/>
              </a:pPr>
              <a:t>1/20/2017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B2EABF-EA35-48D3-8F90-0B1775633F5C}" type="slidenum">
              <a:rPr lang="en-US"/>
              <a:pPr>
                <a:defRPr/>
              </a:pPr>
              <a:t>‹#›</a:t>
            </a:fld>
            <a:endParaRPr lang="en-US"/>
          </a:p>
        </p:txBody>
      </p:sp>
    </p:spTree>
    <p:extLst>
      <p:ext uri="{BB962C8B-B14F-4D97-AF65-F5344CB8AC3E}">
        <p14:creationId xmlns:p14="http://schemas.microsoft.com/office/powerpoint/2010/main" val="48810905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45B1FC7-A230-4DC8-BEB9-593685A2A5CE}" type="datetimeFigureOut">
              <a:rPr lang="en-US"/>
              <a:pPr>
                <a:defRPr/>
              </a:pPr>
              <a:t>1/20/2017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765B73-6E83-4FB7-AAA9-0FDC08A5E58C}" type="slidenum">
              <a:rPr lang="en-US"/>
              <a:pPr>
                <a:defRPr/>
              </a:pPr>
              <a:t>‹#›</a:t>
            </a:fld>
            <a:endParaRPr lang="en-US"/>
          </a:p>
        </p:txBody>
      </p:sp>
    </p:spTree>
    <p:extLst>
      <p:ext uri="{BB962C8B-B14F-4D97-AF65-F5344CB8AC3E}">
        <p14:creationId xmlns:p14="http://schemas.microsoft.com/office/powerpoint/2010/main" val="367460711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2FB4FD-0AED-4D85-AA3A-595F8D2C15CB}" type="datetimeFigureOut">
              <a:rPr lang="en-US"/>
              <a:pPr>
                <a:defRPr/>
              </a:pPr>
              <a:t>1/20/2017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1FF848E-783B-4D68-A960-E54262CB3161}" type="slidenum">
              <a:rPr lang="en-US"/>
              <a:pPr>
                <a:defRPr/>
              </a:pPr>
              <a:t>‹#›</a:t>
            </a:fld>
            <a:endParaRPr lang="en-US"/>
          </a:p>
        </p:txBody>
      </p:sp>
    </p:spTree>
    <p:extLst>
      <p:ext uri="{BB962C8B-B14F-4D97-AF65-F5344CB8AC3E}">
        <p14:creationId xmlns:p14="http://schemas.microsoft.com/office/powerpoint/2010/main" val="45270275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CC06B26-97BA-4251-A3A4-2D9FB131D556}" type="datetimeFigureOut">
              <a:rPr lang="en-US"/>
              <a:pPr>
                <a:defRPr/>
              </a:pPr>
              <a:t>1/20/2017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50A70FE-E913-4328-AE15-1B66DFDC0223}" type="slidenum">
              <a:rPr lang="en-US"/>
              <a:pPr>
                <a:defRPr/>
              </a:pPr>
              <a:t>‹#›</a:t>
            </a:fld>
            <a:endParaRPr lang="en-US"/>
          </a:p>
        </p:txBody>
      </p:sp>
    </p:spTree>
    <p:extLst>
      <p:ext uri="{BB962C8B-B14F-4D97-AF65-F5344CB8AC3E}">
        <p14:creationId xmlns:p14="http://schemas.microsoft.com/office/powerpoint/2010/main" val="398478208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FBB522A-0943-4287-85B0-17F7466534A4}" type="datetimeFigureOut">
              <a:rPr lang="en-US"/>
              <a:pPr>
                <a:defRPr/>
              </a:pPr>
              <a:t>1/20/2017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8A1C730-E0AF-4F7F-BFDC-4A1D4C29CFB4}" type="slidenum">
              <a:rPr lang="en-US"/>
              <a:pPr>
                <a:defRPr/>
              </a:pPr>
              <a:t>‹#›</a:t>
            </a:fld>
            <a:endParaRPr lang="en-US"/>
          </a:p>
        </p:txBody>
      </p:sp>
    </p:spTree>
    <p:extLst>
      <p:ext uri="{BB962C8B-B14F-4D97-AF65-F5344CB8AC3E}">
        <p14:creationId xmlns:p14="http://schemas.microsoft.com/office/powerpoint/2010/main" val="336654441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AF4BD65-BA85-4B10-9D0A-A80293DC58C5}" type="datetimeFigureOut">
              <a:rPr lang="en-US"/>
              <a:pPr>
                <a:defRPr/>
              </a:pPr>
              <a:t>1/20/2017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AD439F-2EC1-46A2-9348-EEA1B6AD0C34}" type="slidenum">
              <a:rPr lang="en-US"/>
              <a:pPr>
                <a:defRPr/>
              </a:pPr>
              <a:t>‹#›</a:t>
            </a:fld>
            <a:endParaRPr lang="en-US"/>
          </a:p>
        </p:txBody>
      </p:sp>
    </p:spTree>
    <p:extLst>
      <p:ext uri="{BB962C8B-B14F-4D97-AF65-F5344CB8AC3E}">
        <p14:creationId xmlns:p14="http://schemas.microsoft.com/office/powerpoint/2010/main" val="380800625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AD652E9-A504-4613-8192-127D2F580CCF}" type="datetimeFigureOut">
              <a:rPr lang="en-US"/>
              <a:pPr>
                <a:defRPr/>
              </a:pPr>
              <a:t>1/20/2017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DB0042-B198-47E1-809B-B6C1E34F07F4}" type="slidenum">
              <a:rPr lang="en-US"/>
              <a:pPr>
                <a:defRPr/>
              </a:pPr>
              <a:t>‹#›</a:t>
            </a:fld>
            <a:endParaRPr lang="en-US"/>
          </a:p>
        </p:txBody>
      </p:sp>
    </p:spTree>
    <p:extLst>
      <p:ext uri="{BB962C8B-B14F-4D97-AF65-F5344CB8AC3E}">
        <p14:creationId xmlns:p14="http://schemas.microsoft.com/office/powerpoint/2010/main" val="125556276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ED01528-F460-4902-8BEA-D987D1DE0CDD}" type="datetimeFigureOut">
              <a:rPr lang="en-US"/>
              <a:pPr>
                <a:defRPr/>
              </a:pPr>
              <a:t>1/20/2017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072215-9569-4745-908C-DA7514DDAF8B}" type="slidenum">
              <a:rPr lang="en-US"/>
              <a:pPr>
                <a:defRPr/>
              </a:pPr>
              <a:t>‹#›</a:t>
            </a:fld>
            <a:endParaRPr lang="en-US"/>
          </a:p>
        </p:txBody>
      </p:sp>
    </p:spTree>
    <p:extLst>
      <p:ext uri="{BB962C8B-B14F-4D97-AF65-F5344CB8AC3E}">
        <p14:creationId xmlns:p14="http://schemas.microsoft.com/office/powerpoint/2010/main" val="259630010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197BA6B-9317-472C-B22F-7DE0CFC25D4B}" type="datetimeFigureOut">
              <a:rPr lang="en-US"/>
              <a:pPr>
                <a:defRPr/>
              </a:pPr>
              <a:t>1/20/2017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661E21-6BCB-47FA-9444-294434E64F5F}" type="slidenum">
              <a:rPr lang="en-US"/>
              <a:pPr>
                <a:defRPr/>
              </a:pPr>
              <a:t>‹#›</a:t>
            </a:fld>
            <a:endParaRPr lang="en-US"/>
          </a:p>
        </p:txBody>
      </p:sp>
    </p:spTree>
    <p:extLst>
      <p:ext uri="{BB962C8B-B14F-4D97-AF65-F5344CB8AC3E}">
        <p14:creationId xmlns:p14="http://schemas.microsoft.com/office/powerpoint/2010/main" val="285287664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74517F1-9ACA-4CD5-B49C-2ACEE08D3AB0}" type="datetimeFigureOut">
              <a:rPr lang="en-US"/>
              <a:pPr>
                <a:defRPr/>
              </a:pPr>
              <a:t>1/20/2017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1A4E601-BE0F-4713-9E2B-25718B363C85}" type="slidenum">
              <a:rPr lang="en-US"/>
              <a:pPr>
                <a:defRPr/>
              </a:pPr>
              <a:t>‹#›</a:t>
            </a:fld>
            <a:endParaRPr lang="en-US" dirty="0"/>
          </a:p>
        </p:txBody>
      </p:sp>
    </p:spTree>
    <p:extLst>
      <p:ext uri="{BB962C8B-B14F-4D97-AF65-F5344CB8AC3E}">
        <p14:creationId xmlns:p14="http://schemas.microsoft.com/office/powerpoint/2010/main" val="194298502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F32C288-08D3-453A-BEDA-A676582AED99}" type="datetimeFigureOut">
              <a:rPr lang="en-US">
                <a:solidFill>
                  <a:prstClr val="black">
                    <a:tint val="75000"/>
                  </a:prstClr>
                </a:solidFill>
              </a:rPr>
              <a:pPr>
                <a:defRPr/>
              </a:pPr>
              <a:t>1/20/2017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A7E6751-42D7-4CC3-92CE-78E45C615DB1}" type="slidenum">
              <a:rPr lang="en-US">
                <a:solidFill>
                  <a:prstClr val="black">
                    <a:tint val="75000"/>
                  </a:prstClr>
                </a:solidFill>
              </a:rPr>
              <a:pPr>
                <a:defRPr/>
              </a:pPr>
              <a:t>‹#›</a:t>
            </a:fld>
            <a:endParaRPr lang="en-US">
              <a:solidFill>
                <a:prstClr val="black">
                  <a:tint val="75000"/>
                </a:prstClr>
              </a:solidFill>
            </a:endParaRPr>
          </a:p>
        </p:txBody>
      </p:sp>
      <p:sp>
        <p:nvSpPr>
          <p:cNvPr id="5" name="TextBox 4"/>
          <p:cNvSpPr txBox="1"/>
          <p:nvPr userDrawn="1"/>
        </p:nvSpPr>
        <p:spPr>
          <a:xfrm>
            <a:off x="3733800" y="228600"/>
            <a:ext cx="4953000" cy="584775"/>
          </a:xfrm>
          <a:prstGeom prst="rect">
            <a:avLst/>
          </a:prstGeom>
          <a:noFill/>
        </p:spPr>
        <p:txBody>
          <a:bodyPr wrap="square" rtlCol="0">
            <a:spAutoFit/>
          </a:bodyPr>
          <a:lstStyle/>
          <a:p>
            <a:pPr algn="r"/>
            <a:r>
              <a:rPr lang="en-US" sz="3200" dirty="0" smtClean="0">
                <a:solidFill>
                  <a:schemeClr val="bg1"/>
                </a:solidFill>
              </a:rPr>
              <a:t>Conservation</a:t>
            </a:r>
            <a:endParaRPr lang="en-US" sz="3200" dirty="0">
              <a:solidFill>
                <a:schemeClr val="bg1"/>
              </a:solidFill>
            </a:endParaRPr>
          </a:p>
        </p:txBody>
      </p:sp>
      <p:sp>
        <p:nvSpPr>
          <p:cNvPr id="7" name="Picture Placeholder 6"/>
          <p:cNvSpPr>
            <a:spLocks noGrp="1"/>
          </p:cNvSpPr>
          <p:nvPr>
            <p:ph type="pic" sz="quarter" idx="13"/>
          </p:nvPr>
        </p:nvSpPr>
        <p:spPr>
          <a:xfrm>
            <a:off x="914400" y="1371600"/>
            <a:ext cx="7315200" cy="4648200"/>
          </a:xfrm>
        </p:spPr>
        <p:txBody>
          <a:bodyPr/>
          <a:lstStyle/>
          <a:p>
            <a:endParaRPr lang="en-US"/>
          </a:p>
        </p:txBody>
      </p:sp>
    </p:spTree>
    <p:extLst>
      <p:ext uri="{BB962C8B-B14F-4D97-AF65-F5344CB8AC3E}">
        <p14:creationId xmlns:p14="http://schemas.microsoft.com/office/powerpoint/2010/main" val="325613542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9C6AC2-99B3-44F3-BC19-F322D3DCBFF9}" type="datetimeFigureOut">
              <a:rPr lang="en-US" smtClean="0"/>
              <a:t>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8848E-6A52-4FFA-A567-189BD7740E86}" type="slidenum">
              <a:rPr lang="en-US" smtClean="0"/>
              <a:t>‹#›</a:t>
            </a:fld>
            <a:endParaRPr lang="en-US"/>
          </a:p>
        </p:txBody>
      </p:sp>
    </p:spTree>
    <p:extLst>
      <p:ext uri="{BB962C8B-B14F-4D97-AF65-F5344CB8AC3E}">
        <p14:creationId xmlns:p14="http://schemas.microsoft.com/office/powerpoint/2010/main" val="24689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9C6AC2-99B3-44F3-BC19-F322D3DCBFF9}" type="datetimeFigureOut">
              <a:rPr lang="en-US" smtClean="0"/>
              <a:t>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8848E-6A52-4FFA-A567-189BD7740E86}" type="slidenum">
              <a:rPr lang="en-US" smtClean="0"/>
              <a:t>‹#›</a:t>
            </a:fld>
            <a:endParaRPr lang="en-US"/>
          </a:p>
        </p:txBody>
      </p:sp>
    </p:spTree>
    <p:extLst>
      <p:ext uri="{BB962C8B-B14F-4D97-AF65-F5344CB8AC3E}">
        <p14:creationId xmlns:p14="http://schemas.microsoft.com/office/powerpoint/2010/main" val="2334028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9C6AC2-99B3-44F3-BC19-F322D3DCBFF9}" type="datetimeFigureOut">
              <a:rPr lang="en-US" smtClean="0"/>
              <a:t>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8848E-6A52-4FFA-A567-189BD7740E86}" type="slidenum">
              <a:rPr lang="en-US" smtClean="0"/>
              <a:t>‹#›</a:t>
            </a:fld>
            <a:endParaRPr lang="en-US"/>
          </a:p>
        </p:txBody>
      </p:sp>
    </p:spTree>
    <p:extLst>
      <p:ext uri="{BB962C8B-B14F-4D97-AF65-F5344CB8AC3E}">
        <p14:creationId xmlns:p14="http://schemas.microsoft.com/office/powerpoint/2010/main" val="2205256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9C6AC2-99B3-44F3-BC19-F322D3DCBFF9}" type="datetimeFigureOut">
              <a:rPr lang="en-US" smtClean="0"/>
              <a:t>1/20/2017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D8848E-6A52-4FFA-A567-189BD7740E86}" type="slidenum">
              <a:rPr lang="en-US" smtClean="0"/>
              <a:t>‹#›</a:t>
            </a:fld>
            <a:endParaRPr lang="en-US"/>
          </a:p>
        </p:txBody>
      </p:sp>
    </p:spTree>
    <p:extLst>
      <p:ext uri="{BB962C8B-B14F-4D97-AF65-F5344CB8AC3E}">
        <p14:creationId xmlns:p14="http://schemas.microsoft.com/office/powerpoint/2010/main" val="3990001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9C6AC2-99B3-44F3-BC19-F322D3DCBFF9}" type="datetimeFigureOut">
              <a:rPr lang="en-US" smtClean="0"/>
              <a:t>1/20/2017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D8848E-6A52-4FFA-A567-189BD7740E86}" type="slidenum">
              <a:rPr lang="en-US" smtClean="0"/>
              <a:t>‹#›</a:t>
            </a:fld>
            <a:endParaRPr lang="en-US"/>
          </a:p>
        </p:txBody>
      </p:sp>
    </p:spTree>
    <p:extLst>
      <p:ext uri="{BB962C8B-B14F-4D97-AF65-F5344CB8AC3E}">
        <p14:creationId xmlns:p14="http://schemas.microsoft.com/office/powerpoint/2010/main" val="18151156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9C6AC2-99B3-44F3-BC19-F322D3DCBFF9}" type="datetimeFigureOut">
              <a:rPr lang="en-US" smtClean="0"/>
              <a:t>1/20/2017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D8848E-6A52-4FFA-A567-189BD7740E86}" type="slidenum">
              <a:rPr lang="en-US" smtClean="0"/>
              <a:t>‹#›</a:t>
            </a:fld>
            <a:endParaRPr lang="en-US"/>
          </a:p>
        </p:txBody>
      </p:sp>
    </p:spTree>
    <p:extLst>
      <p:ext uri="{BB962C8B-B14F-4D97-AF65-F5344CB8AC3E}">
        <p14:creationId xmlns:p14="http://schemas.microsoft.com/office/powerpoint/2010/main" val="3080471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9C6AC2-99B3-44F3-BC19-F322D3DCBFF9}" type="datetimeFigureOut">
              <a:rPr lang="en-US" smtClean="0"/>
              <a:t>1/20/2017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D8848E-6A52-4FFA-A567-189BD7740E86}" type="slidenum">
              <a:rPr lang="en-US" smtClean="0"/>
              <a:t>‹#›</a:t>
            </a:fld>
            <a:endParaRPr lang="en-US"/>
          </a:p>
        </p:txBody>
      </p:sp>
    </p:spTree>
    <p:extLst>
      <p:ext uri="{BB962C8B-B14F-4D97-AF65-F5344CB8AC3E}">
        <p14:creationId xmlns:p14="http://schemas.microsoft.com/office/powerpoint/2010/main" val="34037111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9C6AC2-99B3-44F3-BC19-F322D3DCBFF9}" type="datetimeFigureOut">
              <a:rPr lang="en-US" smtClean="0"/>
              <a:t>1/20/2017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D8848E-6A52-4FFA-A567-189BD7740E86}" type="slidenum">
              <a:rPr lang="en-US" smtClean="0"/>
              <a:t>‹#›</a:t>
            </a:fld>
            <a:endParaRPr lang="en-US"/>
          </a:p>
        </p:txBody>
      </p:sp>
    </p:spTree>
    <p:extLst>
      <p:ext uri="{BB962C8B-B14F-4D97-AF65-F5344CB8AC3E}">
        <p14:creationId xmlns:p14="http://schemas.microsoft.com/office/powerpoint/2010/main" val="7552398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9C6AC2-99B3-44F3-BC19-F322D3DCBFF9}" type="datetimeFigureOut">
              <a:rPr lang="en-US" smtClean="0"/>
              <a:t>1/20/2017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D8848E-6A52-4FFA-A567-189BD7740E86}" type="slidenum">
              <a:rPr lang="en-US" smtClean="0"/>
              <a:t>‹#›</a:t>
            </a:fld>
            <a:endParaRPr lang="en-US"/>
          </a:p>
        </p:txBody>
      </p:sp>
    </p:spTree>
    <p:extLst>
      <p:ext uri="{BB962C8B-B14F-4D97-AF65-F5344CB8AC3E}">
        <p14:creationId xmlns:p14="http://schemas.microsoft.com/office/powerpoint/2010/main" val="3337961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29447E3-70EA-410F-9FE1-31724339DF87}" type="datetimeFigureOut">
              <a:rPr lang="en-US"/>
              <a:pPr>
                <a:defRPr/>
              </a:pPr>
              <a:t>1/20/2017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3E77408-65C7-43E9-B798-70C4E4EE9714}" type="slidenum">
              <a:rPr lang="en-US"/>
              <a:pPr>
                <a:defRPr/>
              </a:pPr>
              <a:t>‹#›</a:t>
            </a:fld>
            <a:endParaRPr lang="en-US" dirty="0"/>
          </a:p>
        </p:txBody>
      </p:sp>
    </p:spTree>
    <p:extLst>
      <p:ext uri="{BB962C8B-B14F-4D97-AF65-F5344CB8AC3E}">
        <p14:creationId xmlns:p14="http://schemas.microsoft.com/office/powerpoint/2010/main" val="240450048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9C6AC2-99B3-44F3-BC19-F322D3DCBFF9}" type="datetimeFigureOut">
              <a:rPr lang="en-US" smtClean="0"/>
              <a:t>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8848E-6A52-4FFA-A567-189BD7740E86}" type="slidenum">
              <a:rPr lang="en-US" smtClean="0"/>
              <a:t>‹#›</a:t>
            </a:fld>
            <a:endParaRPr lang="en-US"/>
          </a:p>
        </p:txBody>
      </p:sp>
    </p:spTree>
    <p:extLst>
      <p:ext uri="{BB962C8B-B14F-4D97-AF65-F5344CB8AC3E}">
        <p14:creationId xmlns:p14="http://schemas.microsoft.com/office/powerpoint/2010/main" val="33772828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9C6AC2-99B3-44F3-BC19-F322D3DCBFF9}" type="datetimeFigureOut">
              <a:rPr lang="en-US" smtClean="0"/>
              <a:t>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8848E-6A52-4FFA-A567-189BD7740E86}" type="slidenum">
              <a:rPr lang="en-US" smtClean="0"/>
              <a:t>‹#›</a:t>
            </a:fld>
            <a:endParaRPr lang="en-US"/>
          </a:p>
        </p:txBody>
      </p:sp>
    </p:spTree>
    <p:extLst>
      <p:ext uri="{BB962C8B-B14F-4D97-AF65-F5344CB8AC3E}">
        <p14:creationId xmlns:p14="http://schemas.microsoft.com/office/powerpoint/2010/main" val="2157180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72AA4521-F811-4586-806C-340A41681F3F}" type="datetimeFigureOut">
              <a:rPr lang="en-US"/>
              <a:pPr>
                <a:defRPr/>
              </a:pPr>
              <a:t>1/20/2017</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5F05F54-BAC4-4488-BD56-7B0217464D16}" type="slidenum">
              <a:rPr lang="en-US"/>
              <a:pPr>
                <a:defRPr/>
              </a:pPr>
              <a:t>‹#›</a:t>
            </a:fld>
            <a:endParaRPr lang="en-US" dirty="0"/>
          </a:p>
        </p:txBody>
      </p:sp>
    </p:spTree>
    <p:extLst>
      <p:ext uri="{BB962C8B-B14F-4D97-AF65-F5344CB8AC3E}">
        <p14:creationId xmlns:p14="http://schemas.microsoft.com/office/powerpoint/2010/main" val="332879425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D30FCF1F-A3A0-415E-943F-8DAA88B17B43}" type="datetimeFigureOut">
              <a:rPr lang="en-US"/>
              <a:pPr>
                <a:defRPr/>
              </a:pPr>
              <a:t>1/20/2017</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33E0532-05F8-41BA-8A0E-5763129928E8}" type="slidenum">
              <a:rPr lang="en-US"/>
              <a:pPr>
                <a:defRPr/>
              </a:pPr>
              <a:t>‹#›</a:t>
            </a:fld>
            <a:endParaRPr lang="en-US" dirty="0"/>
          </a:p>
        </p:txBody>
      </p:sp>
    </p:spTree>
    <p:extLst>
      <p:ext uri="{BB962C8B-B14F-4D97-AF65-F5344CB8AC3E}">
        <p14:creationId xmlns:p14="http://schemas.microsoft.com/office/powerpoint/2010/main" val="34115679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F32C288-08D3-453A-BEDA-A676582AED99}" type="datetimeFigureOut">
              <a:rPr lang="en-US"/>
              <a:pPr>
                <a:defRPr/>
              </a:pPr>
              <a:t>1/20/2017</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9A7E6751-42D7-4CC3-92CE-78E45C615DB1}" type="slidenum">
              <a:rPr lang="en-US"/>
              <a:pPr>
                <a:defRPr/>
              </a:pPr>
              <a:t>‹#›</a:t>
            </a:fld>
            <a:endParaRPr lang="en-US" dirty="0"/>
          </a:p>
        </p:txBody>
      </p:sp>
    </p:spTree>
    <p:extLst>
      <p:ext uri="{BB962C8B-B14F-4D97-AF65-F5344CB8AC3E}">
        <p14:creationId xmlns:p14="http://schemas.microsoft.com/office/powerpoint/2010/main" val="421079105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167640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676400"/>
            <a:ext cx="5111750" cy="4449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971800"/>
            <a:ext cx="3008313" cy="3154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D7F4B12-C68A-4FBB-AE5A-CE42EC350D6D}" type="datetimeFigureOut">
              <a:rPr lang="en-US"/>
              <a:pPr>
                <a:defRPr/>
              </a:pPr>
              <a:t>1/20/2017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74837B8-84DC-4BB6-8667-187BA0905AAD}" type="slidenum">
              <a:rPr lang="en-US"/>
              <a:pPr>
                <a:defRPr/>
              </a:pPr>
              <a:t>‹#›</a:t>
            </a:fld>
            <a:endParaRPr lang="en-US" dirty="0"/>
          </a:p>
        </p:txBody>
      </p:sp>
    </p:spTree>
    <p:extLst>
      <p:ext uri="{BB962C8B-B14F-4D97-AF65-F5344CB8AC3E}">
        <p14:creationId xmlns:p14="http://schemas.microsoft.com/office/powerpoint/2010/main" val="140980147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371600"/>
            <a:ext cx="5486400" cy="3352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3DF8A3E-DDA7-4AFA-9092-C592E256EAE3}" type="datetimeFigureOut">
              <a:rPr lang="en-US"/>
              <a:pPr>
                <a:defRPr/>
              </a:pPr>
              <a:t>1/20/2017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1C63445-997D-4ED9-88E9-1E612802F433}" type="slidenum">
              <a:rPr lang="en-US"/>
              <a:pPr>
                <a:defRPr/>
              </a:pPr>
              <a:t>‹#›</a:t>
            </a:fld>
            <a:endParaRPr lang="en-US" dirty="0"/>
          </a:p>
        </p:txBody>
      </p:sp>
    </p:spTree>
    <p:extLst>
      <p:ext uri="{BB962C8B-B14F-4D97-AF65-F5344CB8AC3E}">
        <p14:creationId xmlns:p14="http://schemas.microsoft.com/office/powerpoint/2010/main" val="146861443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2.xm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061" name="Picture 13" descr="GA WIldlife Logo"/>
          <p:cNvPicPr>
            <a:picLocks noChangeAspect="1" noChangeArrowheads="1"/>
          </p:cNvPicPr>
          <p:nvPr userDrawn="1"/>
        </p:nvPicPr>
        <p:blipFill>
          <a:blip r:embed="rId20" cstate="print">
            <a:lum bright="70000" contrast="-70000"/>
            <a:extLst>
              <a:ext uri="{28A0092B-C50C-407E-A947-70E740481C1C}">
                <a14:useLocalDpi xmlns:a14="http://schemas.microsoft.com/office/drawing/2010/main"/>
              </a:ext>
            </a:extLst>
          </a:blip>
          <a:srcRect/>
          <a:stretch>
            <a:fillRect/>
          </a:stretch>
        </p:blipFill>
        <p:spPr bwMode="auto">
          <a:xfrm>
            <a:off x="2387600" y="1371600"/>
            <a:ext cx="4486275" cy="4824413"/>
          </a:xfrm>
          <a:prstGeom prst="rect">
            <a:avLst/>
          </a:prstGeom>
          <a:noFill/>
          <a:extLst>
            <a:ext uri="{909E8E84-426E-40DD-AFC4-6F175D3DCCD1}">
              <a14:hiddenFill xmlns:a14="http://schemas.microsoft.com/office/drawing/2010/main">
                <a:solidFill>
                  <a:srgbClr val="FFFFFF"/>
                </a:solidFill>
              </a14:hiddenFill>
            </a:ext>
          </a:extLst>
        </p:spPr>
      </p:pic>
      <p:sp>
        <p:nvSpPr>
          <p:cNvPr id="2050" name="Title Placeholder 1"/>
          <p:cNvSpPr>
            <a:spLocks noGrp="1"/>
          </p:cNvSpPr>
          <p:nvPr>
            <p:ph type="title"/>
          </p:nvPr>
        </p:nvSpPr>
        <p:spPr bwMode="auto">
          <a:xfrm>
            <a:off x="457200" y="1524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2895600"/>
            <a:ext cx="8229600"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7E77DA3-9DA2-4C3F-8CD6-D4805F17ADEF}" type="datetimeFigureOut">
              <a:rPr lang="en-US"/>
              <a:pPr>
                <a:defRPr/>
              </a:pPr>
              <a:t>1/20/2017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C205BFE-3AE2-40C5-AF28-B0CF1EEB3C05}" type="slidenum">
              <a:rPr lang="en-US"/>
              <a:pPr>
                <a:defRPr/>
              </a:pPr>
              <a:t>‹#›</a:t>
            </a:fld>
            <a:endParaRPr lang="en-US" dirty="0"/>
          </a:p>
        </p:txBody>
      </p:sp>
      <p:sp>
        <p:nvSpPr>
          <p:cNvPr id="7" name="Rectangle 8"/>
          <p:cNvSpPr>
            <a:spLocks noChangeArrowheads="1"/>
          </p:cNvSpPr>
          <p:nvPr userDrawn="1"/>
        </p:nvSpPr>
        <p:spPr bwMode="auto">
          <a:xfrm>
            <a:off x="0" y="0"/>
            <a:ext cx="9144000" cy="1096963"/>
          </a:xfrm>
          <a:prstGeom prst="rect">
            <a:avLst/>
          </a:prstGeom>
          <a:solidFill>
            <a:srgbClr val="8F5122"/>
          </a:solidFill>
          <a:ln w="9525">
            <a:noFill/>
            <a:miter lim="800000"/>
            <a:headEnd/>
            <a:tailEnd/>
          </a:ln>
          <a:effectLst/>
        </p:spPr>
        <p:txBody>
          <a:bodyPr wrap="none" anchor="ctr"/>
          <a:lstStyle/>
          <a:p>
            <a:pPr>
              <a:defRPr/>
            </a:pPr>
            <a:endParaRPr lang="en-US" dirty="0"/>
          </a:p>
        </p:txBody>
      </p:sp>
      <p:sp>
        <p:nvSpPr>
          <p:cNvPr id="8" name="Rectangle 10"/>
          <p:cNvSpPr>
            <a:spLocks noChangeArrowheads="1"/>
          </p:cNvSpPr>
          <p:nvPr userDrawn="1"/>
        </p:nvSpPr>
        <p:spPr bwMode="auto">
          <a:xfrm>
            <a:off x="0" y="6248400"/>
            <a:ext cx="9144000" cy="609600"/>
          </a:xfrm>
          <a:prstGeom prst="rect">
            <a:avLst/>
          </a:prstGeom>
          <a:solidFill>
            <a:srgbClr val="8F5122"/>
          </a:solidFill>
          <a:ln w="9525">
            <a:noFill/>
            <a:miter lim="800000"/>
            <a:headEnd/>
            <a:tailEnd/>
          </a:ln>
          <a:effectLst/>
        </p:spPr>
        <p:txBody>
          <a:bodyPr wrap="none" anchor="ctr"/>
          <a:lstStyle/>
          <a:p>
            <a:pPr algn="ctr">
              <a:spcBef>
                <a:spcPct val="50000"/>
              </a:spcBef>
              <a:defRPr/>
            </a:pPr>
            <a:r>
              <a:rPr lang="en-US" b="1" dirty="0">
                <a:solidFill>
                  <a:schemeClr val="bg1"/>
                </a:solidFill>
                <a:latin typeface="Trajan Pro" pitchFamily="18" charset="0"/>
              </a:rPr>
              <a:t>Department of Natural Resources</a:t>
            </a:r>
            <a:br>
              <a:rPr lang="en-US" b="1" dirty="0">
                <a:solidFill>
                  <a:schemeClr val="bg1"/>
                </a:solidFill>
                <a:latin typeface="Trajan Pro" pitchFamily="18" charset="0"/>
              </a:rPr>
            </a:br>
            <a:r>
              <a:rPr lang="en-US" sz="1500" b="1" dirty="0">
                <a:solidFill>
                  <a:schemeClr val="bg1"/>
                </a:solidFill>
                <a:latin typeface="Trajan Pro" pitchFamily="18" charset="0"/>
              </a:rPr>
              <a:t>Wildlife Resources Division</a:t>
            </a:r>
          </a:p>
        </p:txBody>
      </p:sp>
      <p:pic>
        <p:nvPicPr>
          <p:cNvPr id="2057" name="Picture 19"/>
          <p:cNvPicPr>
            <a:picLocks noChangeAspect="1" noChangeArrowheads="1"/>
          </p:cNvPicPr>
          <p:nvPr userDrawn="1"/>
        </p:nvPicPr>
        <p:blipFill>
          <a:blip r:embed="rId21">
            <a:extLst>
              <a:ext uri="{28A0092B-C50C-407E-A947-70E740481C1C}">
                <a14:useLocalDpi xmlns:a14="http://schemas.microsoft.com/office/drawing/2010/main"/>
              </a:ext>
            </a:extLst>
          </a:blip>
          <a:srcRect/>
          <a:stretch>
            <a:fillRect/>
          </a:stretch>
        </p:blipFill>
        <p:spPr bwMode="auto">
          <a:xfrm>
            <a:off x="-6350" y="893763"/>
            <a:ext cx="9156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21" descr="P:\Logos\2009 Logos\WRD Logo\GA Wildlife Logo 2color.jpg"/>
          <p:cNvPicPr>
            <a:picLocks noChangeAspect="1" noChangeArrowheads="1"/>
          </p:cNvPicPr>
          <p:nvPr userDrawn="1"/>
        </p:nvPicPr>
        <p:blipFill>
          <a:blip r:embed="rId22">
            <a:extLst>
              <a:ext uri="{28A0092B-C50C-407E-A947-70E740481C1C}">
                <a14:useLocalDpi xmlns:a14="http://schemas.microsoft.com/office/drawing/2010/main"/>
              </a:ext>
            </a:extLst>
          </a:blip>
          <a:srcRect/>
          <a:stretch>
            <a:fillRect/>
          </a:stretch>
        </p:blipFill>
        <p:spPr bwMode="auto">
          <a:xfrm>
            <a:off x="152400" y="101600"/>
            <a:ext cx="2514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46" r:id="rId1"/>
    <p:sldLayoutId id="2147483945" r:id="rId2"/>
    <p:sldLayoutId id="2147483944" r:id="rId3"/>
    <p:sldLayoutId id="2147483943" r:id="rId4"/>
    <p:sldLayoutId id="2147483942" r:id="rId5"/>
    <p:sldLayoutId id="2147483941" r:id="rId6"/>
    <p:sldLayoutId id="2147483940" r:id="rId7"/>
    <p:sldLayoutId id="2147483939" r:id="rId8"/>
    <p:sldLayoutId id="2147483938" r:id="rId9"/>
    <p:sldLayoutId id="2147483937" r:id="rId10"/>
    <p:sldLayoutId id="2147483936" r:id="rId11"/>
    <p:sldLayoutId id="2147483962" r:id="rId12"/>
    <p:sldLayoutId id="2147483967" r:id="rId13"/>
    <p:sldLayoutId id="2147483963" r:id="rId14"/>
    <p:sldLayoutId id="2147483964" r:id="rId15"/>
    <p:sldLayoutId id="2147483965" r:id="rId16"/>
    <p:sldLayoutId id="2147483966" r:id="rId17"/>
    <p:sldLayoutId id="2147483982" r:id="rId18"/>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90000"/>
          </a:schemeClr>
        </a:solidFill>
        <a:effectLst/>
      </p:bgPr>
    </p:bg>
    <p:spTree>
      <p:nvGrpSpPr>
        <p:cNvPr id="1" name=""/>
        <p:cNvGrpSpPr/>
        <p:nvPr/>
      </p:nvGrpSpPr>
      <p:grpSpPr>
        <a:xfrm>
          <a:off x="0" y="0"/>
          <a:ext cx="0" cy="0"/>
          <a:chOff x="0" y="0"/>
          <a:chExt cx="0" cy="0"/>
        </a:xfrm>
      </p:grpSpPr>
      <p:pic>
        <p:nvPicPr>
          <p:cNvPr id="2061" name="Picture 13" descr="GA WIldlife Logo"/>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a:off x="2387600" y="1371600"/>
            <a:ext cx="4486275" cy="4824413"/>
          </a:xfrm>
          <a:prstGeom prst="rect">
            <a:avLst/>
          </a:prstGeom>
          <a:noFill/>
          <a:extLst>
            <a:ext uri="{909E8E84-426E-40DD-AFC4-6F175D3DCCD1}">
              <a14:hiddenFill xmlns:a14="http://schemas.microsoft.com/office/drawing/2010/main">
                <a:solidFill>
                  <a:srgbClr val="FFFFFF"/>
                </a:solidFill>
              </a14:hiddenFill>
            </a:ext>
          </a:extLst>
        </p:spPr>
      </p:pic>
      <p:sp>
        <p:nvSpPr>
          <p:cNvPr id="2050" name="Title Placeholder 1"/>
          <p:cNvSpPr>
            <a:spLocks noGrp="1"/>
          </p:cNvSpPr>
          <p:nvPr>
            <p:ph type="title"/>
          </p:nvPr>
        </p:nvSpPr>
        <p:spPr bwMode="auto">
          <a:xfrm>
            <a:off x="457200" y="1524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2895600"/>
            <a:ext cx="8229600"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7E77DA3-9DA2-4C3F-8CD6-D4805F17ADEF}" type="datetimeFigureOut">
              <a:rPr lang="en-US">
                <a:solidFill>
                  <a:prstClr val="black">
                    <a:tint val="75000"/>
                  </a:prstClr>
                </a:solidFill>
              </a:rPr>
              <a:pPr>
                <a:defRPr/>
              </a:pPr>
              <a:t>1/20/2017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C205BFE-3AE2-40C5-AF28-B0CF1EEB3C05}" type="slidenum">
              <a:rPr lang="en-US">
                <a:solidFill>
                  <a:prstClr val="black">
                    <a:tint val="75000"/>
                  </a:prstClr>
                </a:solidFill>
              </a:rPr>
              <a:pPr>
                <a:defRPr/>
              </a:pPr>
              <a:t>‹#›</a:t>
            </a:fld>
            <a:endParaRPr lang="en-US" dirty="0">
              <a:solidFill>
                <a:prstClr val="black">
                  <a:tint val="75000"/>
                </a:prstClr>
              </a:solidFill>
            </a:endParaRPr>
          </a:p>
        </p:txBody>
      </p:sp>
      <p:sp>
        <p:nvSpPr>
          <p:cNvPr id="7" name="Rectangle 8"/>
          <p:cNvSpPr>
            <a:spLocks noChangeArrowheads="1"/>
          </p:cNvSpPr>
          <p:nvPr userDrawn="1"/>
        </p:nvSpPr>
        <p:spPr bwMode="auto">
          <a:xfrm>
            <a:off x="0" y="0"/>
            <a:ext cx="9144000" cy="1096963"/>
          </a:xfrm>
          <a:prstGeom prst="rect">
            <a:avLst/>
          </a:prstGeom>
          <a:solidFill>
            <a:srgbClr val="8F5122"/>
          </a:solidFill>
          <a:ln w="9525">
            <a:noFill/>
            <a:miter lim="800000"/>
            <a:headEnd/>
            <a:tailEnd/>
          </a:ln>
          <a:effectLst/>
        </p:spPr>
        <p:txBody>
          <a:bodyPr wrap="none" anchor="ctr"/>
          <a:lstStyle/>
          <a:p>
            <a:pPr>
              <a:defRPr/>
            </a:pPr>
            <a:endParaRPr lang="en-US" dirty="0">
              <a:solidFill>
                <a:prstClr val="black"/>
              </a:solidFill>
            </a:endParaRPr>
          </a:p>
        </p:txBody>
      </p:sp>
      <p:sp>
        <p:nvSpPr>
          <p:cNvPr id="8" name="Rectangle 10"/>
          <p:cNvSpPr>
            <a:spLocks noChangeArrowheads="1"/>
          </p:cNvSpPr>
          <p:nvPr userDrawn="1"/>
        </p:nvSpPr>
        <p:spPr bwMode="auto">
          <a:xfrm>
            <a:off x="0" y="6248400"/>
            <a:ext cx="9144000" cy="609600"/>
          </a:xfrm>
          <a:prstGeom prst="rect">
            <a:avLst/>
          </a:prstGeom>
          <a:solidFill>
            <a:srgbClr val="8F5122"/>
          </a:solidFill>
          <a:ln w="9525">
            <a:noFill/>
            <a:miter lim="800000"/>
            <a:headEnd/>
            <a:tailEnd/>
          </a:ln>
          <a:effectLst/>
        </p:spPr>
        <p:txBody>
          <a:bodyPr wrap="none" anchor="ctr"/>
          <a:lstStyle/>
          <a:p>
            <a:pPr algn="ctr">
              <a:spcBef>
                <a:spcPct val="50000"/>
              </a:spcBef>
              <a:defRPr/>
            </a:pPr>
            <a:r>
              <a:rPr lang="en-US" b="1" dirty="0">
                <a:solidFill>
                  <a:prstClr val="white"/>
                </a:solidFill>
                <a:latin typeface="Trajan Pro" pitchFamily="18" charset="0"/>
              </a:rPr>
              <a:t>Department of Natural Resources</a:t>
            </a:r>
            <a:br>
              <a:rPr lang="en-US" b="1" dirty="0">
                <a:solidFill>
                  <a:prstClr val="white"/>
                </a:solidFill>
                <a:latin typeface="Trajan Pro" pitchFamily="18" charset="0"/>
              </a:rPr>
            </a:br>
            <a:r>
              <a:rPr lang="en-US" sz="1500" b="1" dirty="0">
                <a:solidFill>
                  <a:prstClr val="white"/>
                </a:solidFill>
                <a:latin typeface="Trajan Pro" pitchFamily="18" charset="0"/>
              </a:rPr>
              <a:t>Wildlife Resources Division</a:t>
            </a:r>
          </a:p>
        </p:txBody>
      </p:sp>
      <p:pic>
        <p:nvPicPr>
          <p:cNvPr id="2057" name="Picture 1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6350" y="893763"/>
            <a:ext cx="9156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21" descr="P:\Logos\2009 Logos\WRD Logo\GA Wildlife Logo 2color.jpg"/>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152400" y="101600"/>
            <a:ext cx="2514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91929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90000"/>
          </a:scheme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716CB6B-DB2C-49BB-BF99-04F0278F78A5}" type="datetimeFigureOut">
              <a:rPr lang="en-US"/>
              <a:pPr>
                <a:defRPr/>
              </a:pPr>
              <a:t>1/20/2017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2842AD0-75CB-49F1-8A99-39AF2C181EB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69"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9C6AC2-99B3-44F3-BC19-F322D3DCBFF9}" type="datetimeFigureOut">
              <a:rPr lang="en-US" smtClean="0"/>
              <a:t>1/20/2017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D8848E-6A52-4FFA-A567-189BD7740E86}" type="slidenum">
              <a:rPr lang="en-US" smtClean="0"/>
              <a:t>‹#›</a:t>
            </a:fld>
            <a:endParaRPr lang="en-US"/>
          </a:p>
        </p:txBody>
      </p:sp>
    </p:spTree>
    <p:extLst>
      <p:ext uri="{BB962C8B-B14F-4D97-AF65-F5344CB8AC3E}">
        <p14:creationId xmlns:p14="http://schemas.microsoft.com/office/powerpoint/2010/main" val="3910753631"/>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docid=0z25B02xrxSJnM&amp;tbnid=-ng08YEE1RiblM:&amp;ved=0CAUQjRw&amp;url=http://www.cumminghome.com/news50000/suwanee-birders-score-among-highest-sightings-in-g.shtml&amp;ei=7b4PUuC_CsHl4AOokIHACA&amp;bvm=bv.50768961,d.aWc&amp;psig=AFQjCNHxtNUw14POnVkExnxKOrTEHO_dUQ&amp;ust=1376849896221095" TargetMode="External"/><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18.jpeg"/><Relationship Id="rId5" Type="http://schemas.openxmlformats.org/officeDocument/2006/relationships/image" Target="../media/image13.jpeg"/><Relationship Id="rId10" Type="http://schemas.openxmlformats.org/officeDocument/2006/relationships/image" Target="../media/image17.jpeg"/><Relationship Id="rId4" Type="http://schemas.openxmlformats.org/officeDocument/2006/relationships/image" Target="../media/image12.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descr="C:\Documents and Settings\CGeorge\My Documents\Right Whale\Photos\RW1245+calf 050220 A.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p:cNvSpPr txBox="1">
            <a:spLocks noChangeArrowheads="1"/>
          </p:cNvSpPr>
          <p:nvPr/>
        </p:nvSpPr>
        <p:spPr bwMode="auto">
          <a:xfrm>
            <a:off x="76200" y="152400"/>
            <a:ext cx="5562600" cy="131127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hangingPunct="0">
              <a:spcBef>
                <a:spcPct val="50000"/>
              </a:spcBef>
              <a:defRPr/>
            </a:pPr>
            <a:r>
              <a:rPr lang="en-US" sz="2000" b="1">
                <a:solidFill>
                  <a:srgbClr val="EBF1DE"/>
                </a:solidFill>
                <a:effectLst>
                  <a:outerShdw blurRad="38100" dist="38100" dir="2700000" algn="tl">
                    <a:srgbClr val="C0C0C0"/>
                  </a:outerShdw>
                </a:effectLst>
                <a:latin typeface="Calibri" pitchFamily="34" charset="0"/>
                <a:cs typeface="+mn-cs"/>
              </a:rPr>
              <a:t>Coastal Nongame Conservation Section</a:t>
            </a:r>
          </a:p>
          <a:p>
            <a:pPr eaLnBrk="0" hangingPunct="0">
              <a:spcBef>
                <a:spcPct val="50000"/>
              </a:spcBef>
              <a:defRPr/>
            </a:pPr>
            <a:r>
              <a:rPr lang="en-US" sz="2000" b="1" i="1">
                <a:solidFill>
                  <a:srgbClr val="EBF1DE"/>
                </a:solidFill>
                <a:effectLst>
                  <a:outerShdw blurRad="38100" dist="38100" dir="2700000" algn="tl">
                    <a:srgbClr val="C0C0C0"/>
                  </a:outerShdw>
                </a:effectLst>
                <a:latin typeface="Calibri" pitchFamily="34" charset="0"/>
                <a:cs typeface="+mn-cs"/>
              </a:rPr>
              <a:t>Wildlife Resources Division</a:t>
            </a:r>
          </a:p>
          <a:p>
            <a:pPr eaLnBrk="0" hangingPunct="0">
              <a:spcBef>
                <a:spcPct val="50000"/>
              </a:spcBef>
              <a:defRPr/>
            </a:pPr>
            <a:r>
              <a:rPr lang="en-US" sz="2000" b="1" i="1">
                <a:solidFill>
                  <a:srgbClr val="EBF1DE"/>
                </a:solidFill>
                <a:effectLst>
                  <a:outerShdw blurRad="38100" dist="38100" dir="2700000" algn="tl">
                    <a:srgbClr val="C0C0C0"/>
                  </a:outerShdw>
                </a:effectLst>
                <a:latin typeface="Calibri" pitchFamily="34" charset="0"/>
                <a:cs typeface="+mn-cs"/>
              </a:rPr>
              <a:t>Georgia Department of Natural Resources</a:t>
            </a:r>
            <a:endParaRPr lang="en-US" sz="1800" i="1">
              <a:solidFill>
                <a:srgbClr val="EBF1DE"/>
              </a:solidFill>
              <a:effectLst>
                <a:outerShdw blurRad="38100" dist="38100" dir="2700000" algn="tl">
                  <a:srgbClr val="C0C0C0"/>
                </a:outerShdw>
              </a:effectLst>
              <a:latin typeface="Calibri" pitchFamily="34" charset="0"/>
              <a:cs typeface="+mn-cs"/>
            </a:endParaRPr>
          </a:p>
        </p:txBody>
      </p:sp>
      <p:sp>
        <p:nvSpPr>
          <p:cNvPr id="2" name="Rectangle 1"/>
          <p:cNvSpPr>
            <a:spLocks noChangeArrowheads="1"/>
          </p:cNvSpPr>
          <p:nvPr/>
        </p:nvSpPr>
        <p:spPr bwMode="auto">
          <a:xfrm>
            <a:off x="152400" y="3379788"/>
            <a:ext cx="2438400" cy="3478212"/>
          </a:xfrm>
          <a:prstGeom prst="rect">
            <a:avLst/>
          </a:prstGeom>
          <a:noFill/>
          <a:ln w="9525">
            <a:noFill/>
            <a:miter lim="800000"/>
            <a:headEnd/>
            <a:tailEnd/>
          </a:ln>
          <a:effectLst>
            <a:outerShdw dist="28398" dir="3806097" algn="ctr" rotWithShape="0">
              <a:schemeClr val="tx1"/>
            </a:outerShdw>
          </a:effectLst>
        </p:spPr>
        <p:txBody>
          <a:bodyPr>
            <a:spAutoFit/>
          </a:bodyPr>
          <a:lstStyle/>
          <a:p>
            <a:pPr eaLnBrk="0" hangingPunct="0">
              <a:spcBef>
                <a:spcPct val="30000"/>
              </a:spcBef>
              <a:defRPr/>
            </a:pPr>
            <a:r>
              <a:rPr lang="en-US" sz="2000" dirty="0">
                <a:solidFill>
                  <a:srgbClr val="FFFFCC"/>
                </a:solidFill>
                <a:effectLst>
                  <a:outerShdw blurRad="38100" dist="38100" dir="2700000" algn="tl">
                    <a:srgbClr val="C0C0C0"/>
                  </a:outerShdw>
                </a:effectLst>
                <a:latin typeface="Calibri" pitchFamily="34" charset="0"/>
                <a:cs typeface="+mn-cs"/>
              </a:rPr>
              <a:t>Conserve nongame wildlife by implementing species recovery plans, conducting species research and surveys, identifying, protecting and managing critical habitats.</a:t>
            </a:r>
          </a:p>
        </p:txBody>
      </p:sp>
    </p:spTree>
    <p:extLst>
      <p:ext uri="{BB962C8B-B14F-4D97-AF65-F5344CB8AC3E}">
        <p14:creationId xmlns:p14="http://schemas.microsoft.com/office/powerpoint/2010/main" val="9108786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2600"/>
            <a:ext cx="9144000" cy="838200"/>
          </a:xfrm>
        </p:spPr>
        <p:txBody>
          <a:bodyPr/>
          <a:lstStyle/>
          <a:p>
            <a:r>
              <a:rPr lang="en-US" dirty="0"/>
              <a:t>Marine </a:t>
            </a:r>
            <a:r>
              <a:rPr lang="en-US" dirty="0" smtClean="0"/>
              <a:t>and Maritime</a:t>
            </a:r>
            <a:br>
              <a:rPr lang="en-US" dirty="0" smtClean="0"/>
            </a:br>
            <a:r>
              <a:rPr lang="en-US" dirty="0" smtClean="0"/>
              <a:t>Habitat Status</a:t>
            </a:r>
            <a:r>
              <a:rPr lang="en-US" dirty="0"/>
              <a:t/>
            </a:r>
            <a:br>
              <a:rPr lang="en-US" dirty="0"/>
            </a:br>
            <a:endParaRPr lang="en-US" dirty="0"/>
          </a:p>
        </p:txBody>
      </p:sp>
      <p:sp>
        <p:nvSpPr>
          <p:cNvPr id="3" name="Content Placeholder 2"/>
          <p:cNvSpPr>
            <a:spLocks noGrp="1"/>
          </p:cNvSpPr>
          <p:nvPr>
            <p:ph idx="1"/>
          </p:nvPr>
        </p:nvSpPr>
        <p:spPr>
          <a:xfrm>
            <a:off x="457200" y="2438400"/>
            <a:ext cx="8229600" cy="3687763"/>
          </a:xfrm>
        </p:spPr>
        <p:txBody>
          <a:bodyPr/>
          <a:lstStyle/>
          <a:p>
            <a:r>
              <a:rPr lang="en-US" dirty="0"/>
              <a:t>Over 617k people in Coastal Ga.  6% past 5 years</a:t>
            </a:r>
          </a:p>
          <a:p>
            <a:r>
              <a:rPr lang="en-US" dirty="0" smtClean="0"/>
              <a:t>Connected biologically to many parts of the world (migratory birds, migratory whales, fisheries) and through 2 major Ports</a:t>
            </a:r>
          </a:p>
          <a:p>
            <a:pPr marL="0" indent="0">
              <a:buNone/>
            </a:pPr>
            <a:r>
              <a:rPr lang="en-US" dirty="0" smtClean="0"/>
              <a:t> </a:t>
            </a:r>
            <a:endParaRPr lang="en-US" dirty="0"/>
          </a:p>
          <a:p>
            <a:endParaRPr lang="en-US" dirty="0"/>
          </a:p>
        </p:txBody>
      </p:sp>
    </p:spTree>
    <p:extLst>
      <p:ext uri="{BB962C8B-B14F-4D97-AF65-F5344CB8AC3E}">
        <p14:creationId xmlns:p14="http://schemas.microsoft.com/office/powerpoint/2010/main" val="3037065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a:xfrm>
            <a:off x="2303236" y="-17916"/>
            <a:ext cx="7162800" cy="1143000"/>
          </a:xfrm>
        </p:spPr>
        <p:txBody>
          <a:bodyPr/>
          <a:lstStyle/>
          <a:p>
            <a:pPr eaLnBrk="1" hangingPunct="1">
              <a:defRPr/>
            </a:pPr>
            <a:r>
              <a:rPr lang="en-US" sz="2400" dirty="0" smtClean="0">
                <a:solidFill>
                  <a:schemeClr val="bg1"/>
                </a:solidFill>
                <a:effectLst>
                  <a:outerShdw blurRad="38100" dist="38100" dir="2700000" algn="tl">
                    <a:srgbClr val="000000"/>
                  </a:outerShdw>
                </a:effectLst>
                <a:latin typeface="Arial" charset="0"/>
              </a:rPr>
              <a:t>Habitat and Rare Plant Conservation and Monitoring</a:t>
            </a:r>
          </a:p>
        </p:txBody>
      </p:sp>
      <p:sp>
        <p:nvSpPr>
          <p:cNvPr id="565259" name="Text Box 11"/>
          <p:cNvSpPr txBox="1">
            <a:spLocks noChangeArrowheads="1"/>
          </p:cNvSpPr>
          <p:nvPr/>
        </p:nvSpPr>
        <p:spPr bwMode="auto">
          <a:xfrm>
            <a:off x="990600" y="3505200"/>
            <a:ext cx="2438400" cy="457200"/>
          </a:xfrm>
          <a:prstGeom prst="rect">
            <a:avLst/>
          </a:prstGeom>
          <a:noFill/>
          <a:ln>
            <a:noFill/>
          </a:ln>
          <a:effectLst/>
          <a:extLst/>
        </p:spPr>
        <p:txBody>
          <a:bodyPr>
            <a:spAutoFit/>
          </a:bodyPr>
          <a:lstStyle/>
          <a:p>
            <a:pPr eaLnBrk="0" hangingPunct="0">
              <a:spcBef>
                <a:spcPct val="50000"/>
              </a:spcBef>
              <a:defRPr/>
            </a:pPr>
            <a:endParaRPr lang="en-US">
              <a:effectLst>
                <a:outerShdw blurRad="38100" dist="38100" dir="2700000" algn="tl">
                  <a:srgbClr val="000000"/>
                </a:outerShdw>
              </a:effectLst>
              <a:cs typeface="+mn-cs"/>
            </a:endParaRPr>
          </a:p>
        </p:txBody>
      </p:sp>
      <p:sp>
        <p:nvSpPr>
          <p:cNvPr id="53251" name="Text Box 12"/>
          <p:cNvSpPr txBox="1">
            <a:spLocks noChangeArrowheads="1"/>
          </p:cNvSpPr>
          <p:nvPr/>
        </p:nvSpPr>
        <p:spPr bwMode="auto">
          <a:xfrm>
            <a:off x="647700" y="561975"/>
            <a:ext cx="3479800" cy="585788"/>
          </a:xfrm>
          <a:prstGeom prst="rect">
            <a:avLst/>
          </a:prstGeom>
          <a:noFill/>
          <a:ln w="9525">
            <a:noFill/>
            <a:miter lim="800000"/>
            <a:headEnd/>
            <a:tailEnd/>
          </a:ln>
        </p:spPr>
        <p:txBody>
          <a:bodyPr>
            <a:spAutoFit/>
          </a:bodyPr>
          <a:lstStyle/>
          <a:p>
            <a:pPr algn="ctr" eaLnBrk="0" hangingPunct="0">
              <a:spcBef>
                <a:spcPct val="50000"/>
              </a:spcBef>
            </a:pPr>
            <a:r>
              <a:rPr lang="en-US" sz="1600" b="1" dirty="0"/>
              <a:t>Natural Community and Rare Plant Surveys</a:t>
            </a:r>
          </a:p>
        </p:txBody>
      </p:sp>
      <p:sp>
        <p:nvSpPr>
          <p:cNvPr id="53253" name="Text Box 14"/>
          <p:cNvSpPr txBox="1">
            <a:spLocks noChangeArrowheads="1"/>
          </p:cNvSpPr>
          <p:nvPr/>
        </p:nvSpPr>
        <p:spPr bwMode="auto">
          <a:xfrm>
            <a:off x="838200" y="3794125"/>
            <a:ext cx="2006600" cy="336550"/>
          </a:xfrm>
          <a:prstGeom prst="rect">
            <a:avLst/>
          </a:prstGeom>
          <a:noFill/>
          <a:ln w="9525">
            <a:noFill/>
            <a:miter lim="800000"/>
            <a:headEnd/>
            <a:tailEnd/>
          </a:ln>
        </p:spPr>
        <p:txBody>
          <a:bodyPr>
            <a:spAutoFit/>
          </a:bodyPr>
          <a:lstStyle/>
          <a:p>
            <a:pPr eaLnBrk="0" hangingPunct="0">
              <a:spcBef>
                <a:spcPct val="50000"/>
              </a:spcBef>
            </a:pPr>
            <a:r>
              <a:rPr lang="en-US" sz="1600" b="1"/>
              <a:t>Habitat Mapping</a:t>
            </a:r>
          </a:p>
        </p:txBody>
      </p:sp>
      <p:sp>
        <p:nvSpPr>
          <p:cNvPr id="53254" name="Text Box 15"/>
          <p:cNvSpPr txBox="1">
            <a:spLocks noChangeArrowheads="1"/>
          </p:cNvSpPr>
          <p:nvPr/>
        </p:nvSpPr>
        <p:spPr bwMode="auto">
          <a:xfrm>
            <a:off x="5562600" y="3751263"/>
            <a:ext cx="2438400" cy="339725"/>
          </a:xfrm>
          <a:prstGeom prst="rect">
            <a:avLst/>
          </a:prstGeom>
          <a:noFill/>
          <a:ln w="9525">
            <a:noFill/>
            <a:miter lim="800000"/>
            <a:headEnd/>
            <a:tailEnd/>
          </a:ln>
        </p:spPr>
        <p:txBody>
          <a:bodyPr>
            <a:spAutoFit/>
          </a:bodyPr>
          <a:lstStyle/>
          <a:p>
            <a:pPr eaLnBrk="0" hangingPunct="0">
              <a:spcBef>
                <a:spcPct val="50000"/>
              </a:spcBef>
            </a:pPr>
            <a:r>
              <a:rPr lang="en-US" sz="1600" b="1"/>
              <a:t>Conservation Planning </a:t>
            </a:r>
          </a:p>
        </p:txBody>
      </p:sp>
      <p:pic>
        <p:nvPicPr>
          <p:cNvPr id="53255" name="Picture 3" descr="C:\Users\Jthompson\Documents\Jacob's Documents\Parks maps\ReedBingham_ci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3962400"/>
            <a:ext cx="1511300" cy="2335213"/>
          </a:xfrm>
          <a:prstGeom prst="rect">
            <a:avLst/>
          </a:prstGeom>
          <a:noFill/>
          <a:ln w="9525">
            <a:solidFill>
              <a:srgbClr val="000000"/>
            </a:solidFill>
            <a:miter lim="800000"/>
            <a:headEnd/>
            <a:tailEnd/>
          </a:ln>
        </p:spPr>
      </p:pic>
      <p:pic>
        <p:nvPicPr>
          <p:cNvPr id="53259" name="Picture 4" descr="C:\Users\Jthompson\Pictures\field photos 8-19-13\R0012786.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700" y="1235868"/>
            <a:ext cx="3455988" cy="2592388"/>
          </a:xfrm>
          <a:prstGeom prst="rect">
            <a:avLst/>
          </a:prstGeom>
          <a:noFill/>
          <a:ln w="9525">
            <a:solidFill>
              <a:srgbClr val="000000"/>
            </a:solidFill>
            <a:miter lim="800000"/>
            <a:headEnd/>
            <a:tailEnd/>
          </a:ln>
        </p:spPr>
      </p:pic>
      <p:pic>
        <p:nvPicPr>
          <p:cNvPr id="53268" name="Picture 4" descr="C:\Users\Jthompson\Documents\Jacob's Documents\Personal\shots o me\New Image 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13350" y="4130675"/>
            <a:ext cx="3505200" cy="2206625"/>
          </a:xfrm>
          <a:prstGeom prst="rect">
            <a:avLst/>
          </a:prstGeom>
          <a:noFill/>
          <a:ln w="9525">
            <a:solidFill>
              <a:srgbClr val="000000"/>
            </a:solidFill>
            <a:miter lim="800000"/>
            <a:headEnd/>
            <a:tailEnd/>
          </a:ln>
          <a:effectLst>
            <a:outerShdw dist="35921" dir="2700000" algn="ctr" rotWithShape="0">
              <a:srgbClr val="808080"/>
            </a:outerShdw>
          </a:effectLst>
        </p:spPr>
      </p:pic>
      <p:pic>
        <p:nvPicPr>
          <p:cNvPr id="53269" name="Picture 3" descr="C:\Users\Jthompson\Pictures\field photos 8-19-13\R001254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06571" y="1415596"/>
            <a:ext cx="3111500" cy="2333625"/>
          </a:xfrm>
          <a:prstGeom prst="rect">
            <a:avLst/>
          </a:prstGeom>
          <a:noFill/>
          <a:ln w="9525">
            <a:solidFill>
              <a:srgbClr val="000000"/>
            </a:solidFill>
            <a:miter lim="800000"/>
            <a:headEnd/>
            <a:tailEnd/>
          </a:ln>
          <a:effectLst>
            <a:outerShdw dist="35921" dir="2700000" algn="ctr" rotWithShape="0">
              <a:srgbClr val="808080"/>
            </a:outerShdw>
          </a:effectLst>
        </p:spPr>
      </p:pic>
      <p:pic>
        <p:nvPicPr>
          <p:cNvPr id="53260" name="Picture 8" descr="ObservationPoint2007[1]_Page_1.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81400" y="1828800"/>
            <a:ext cx="1085850" cy="1406525"/>
          </a:xfrm>
          <a:prstGeom prst="rect">
            <a:avLst/>
          </a:prstGeom>
          <a:noFill/>
          <a:ln w="9525">
            <a:noFill/>
            <a:miter lim="800000"/>
            <a:headEnd/>
            <a:tailEnd/>
          </a:ln>
        </p:spPr>
      </p:pic>
      <p:pic>
        <p:nvPicPr>
          <p:cNvPr id="53256" name="Picture 2" descr="C:\Users\Jthompson\Documents\Jacob's Documents\Parks maps\Crooked River SP.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7200" y="4267200"/>
            <a:ext cx="2627313" cy="2030413"/>
          </a:xfrm>
          <a:prstGeom prst="rect">
            <a:avLst/>
          </a:prstGeom>
          <a:noFill/>
          <a:ln w="9525">
            <a:noFill/>
            <a:miter lim="800000"/>
            <a:headEnd/>
            <a:tailEnd/>
          </a:ln>
        </p:spPr>
      </p:pic>
      <p:sp>
        <p:nvSpPr>
          <p:cNvPr id="53252" name="Text Box 13"/>
          <p:cNvSpPr txBox="1">
            <a:spLocks noChangeArrowheads="1"/>
          </p:cNvSpPr>
          <p:nvPr/>
        </p:nvSpPr>
        <p:spPr bwMode="auto">
          <a:xfrm>
            <a:off x="5784850" y="1126331"/>
            <a:ext cx="2362200" cy="338138"/>
          </a:xfrm>
          <a:prstGeom prst="rect">
            <a:avLst/>
          </a:prstGeom>
          <a:noFill/>
          <a:ln w="9525">
            <a:noFill/>
            <a:miter lim="800000"/>
            <a:headEnd/>
            <a:tailEnd/>
          </a:ln>
        </p:spPr>
        <p:txBody>
          <a:bodyPr>
            <a:spAutoFit/>
          </a:bodyPr>
          <a:lstStyle/>
          <a:p>
            <a:pPr eaLnBrk="0" hangingPunct="0">
              <a:spcBef>
                <a:spcPct val="50000"/>
              </a:spcBef>
            </a:pPr>
            <a:r>
              <a:rPr lang="en-US" sz="1600" b="1" dirty="0"/>
              <a:t>Vegetation Monitoring</a:t>
            </a:r>
          </a:p>
        </p:txBody>
      </p:sp>
    </p:spTree>
    <p:extLst>
      <p:ext uri="{BB962C8B-B14F-4D97-AF65-F5344CB8AC3E}">
        <p14:creationId xmlns:p14="http://schemas.microsoft.com/office/powerpoint/2010/main" val="37906391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3600" y="1066800"/>
            <a:ext cx="2667000" cy="2000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65250" name="Rectangle 2"/>
          <p:cNvSpPr>
            <a:spLocks noGrp="1" noChangeArrowheads="1"/>
          </p:cNvSpPr>
          <p:nvPr>
            <p:ph type="title"/>
          </p:nvPr>
        </p:nvSpPr>
        <p:spPr>
          <a:xfrm>
            <a:off x="2347119" y="-123824"/>
            <a:ext cx="6784181" cy="1143000"/>
          </a:xfrm>
        </p:spPr>
        <p:txBody>
          <a:bodyPr/>
          <a:lstStyle/>
          <a:p>
            <a:pPr eaLnBrk="1" hangingPunct="1">
              <a:defRPr/>
            </a:pPr>
            <a:r>
              <a:rPr lang="en-US" sz="2800" dirty="0" smtClean="0">
                <a:solidFill>
                  <a:schemeClr val="bg1"/>
                </a:solidFill>
                <a:effectLst>
                  <a:outerShdw blurRad="38100" dist="38100" dir="2700000" algn="tl">
                    <a:srgbClr val="000000"/>
                  </a:outerShdw>
                </a:effectLst>
                <a:latin typeface="Calibri" pitchFamily="34" charset="0"/>
              </a:rPr>
              <a:t>Invasive Species Assessment and Management </a:t>
            </a:r>
          </a:p>
        </p:txBody>
      </p:sp>
      <p:sp>
        <p:nvSpPr>
          <p:cNvPr id="565259" name="Text Box 11"/>
          <p:cNvSpPr txBox="1">
            <a:spLocks noChangeArrowheads="1"/>
          </p:cNvSpPr>
          <p:nvPr/>
        </p:nvSpPr>
        <p:spPr bwMode="auto">
          <a:xfrm>
            <a:off x="990600" y="3505200"/>
            <a:ext cx="2438400" cy="457200"/>
          </a:xfrm>
          <a:prstGeom prst="rect">
            <a:avLst/>
          </a:prstGeom>
          <a:noFill/>
          <a:ln>
            <a:noFill/>
          </a:ln>
          <a:effectLst/>
          <a:extLst/>
        </p:spPr>
        <p:txBody>
          <a:bodyPr>
            <a:spAutoFit/>
          </a:bodyPr>
          <a:lstStyle/>
          <a:p>
            <a:pPr eaLnBrk="0" hangingPunct="0">
              <a:spcBef>
                <a:spcPct val="50000"/>
              </a:spcBef>
              <a:defRPr/>
            </a:pPr>
            <a:endParaRPr lang="en-US">
              <a:effectLst>
                <a:outerShdw blurRad="38100" dist="38100" dir="2700000" algn="tl">
                  <a:srgbClr val="000000"/>
                </a:outerShdw>
              </a:effectLst>
              <a:latin typeface="Arial" charset="0"/>
              <a:cs typeface="+mn-cs"/>
            </a:endParaRPr>
          </a:p>
        </p:txBody>
      </p:sp>
      <p:sp>
        <p:nvSpPr>
          <p:cNvPr id="55300" name="Text Box 12"/>
          <p:cNvSpPr txBox="1">
            <a:spLocks noChangeArrowheads="1"/>
          </p:cNvSpPr>
          <p:nvPr/>
        </p:nvSpPr>
        <p:spPr bwMode="auto">
          <a:xfrm>
            <a:off x="685800" y="728663"/>
            <a:ext cx="3479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0" hangingPunct="0">
              <a:spcBef>
                <a:spcPct val="50000"/>
              </a:spcBef>
            </a:pPr>
            <a:r>
              <a:rPr lang="en-US" altLang="en-US" sz="1600" b="1" u="sng"/>
              <a:t>Assessment (Mapping)</a:t>
            </a:r>
          </a:p>
        </p:txBody>
      </p:sp>
      <p:sp>
        <p:nvSpPr>
          <p:cNvPr id="55301" name="Text Box 13"/>
          <p:cNvSpPr txBox="1">
            <a:spLocks noChangeArrowheads="1"/>
          </p:cNvSpPr>
          <p:nvPr/>
        </p:nvSpPr>
        <p:spPr bwMode="auto">
          <a:xfrm>
            <a:off x="4914900" y="719138"/>
            <a:ext cx="4495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0" hangingPunct="0">
              <a:spcBef>
                <a:spcPct val="50000"/>
              </a:spcBef>
            </a:pPr>
            <a:r>
              <a:rPr lang="en-US" altLang="en-US" sz="1600" b="1" u="sng"/>
              <a:t>Monitoring (Treatment effectiveness)</a:t>
            </a:r>
          </a:p>
        </p:txBody>
      </p:sp>
      <p:sp>
        <p:nvSpPr>
          <p:cNvPr id="565262" name="Text Box 14"/>
          <p:cNvSpPr txBox="1">
            <a:spLocks noChangeArrowheads="1"/>
          </p:cNvSpPr>
          <p:nvPr/>
        </p:nvSpPr>
        <p:spPr bwMode="auto">
          <a:xfrm>
            <a:off x="1117600" y="3657600"/>
            <a:ext cx="2616200" cy="338138"/>
          </a:xfrm>
          <a:prstGeom prst="rect">
            <a:avLst/>
          </a:prstGeom>
          <a:noFill/>
          <a:ln>
            <a:noFill/>
          </a:ln>
          <a:effectLst/>
          <a:extLst/>
        </p:spPr>
        <p:txBody>
          <a:bodyPr>
            <a:spAutoFit/>
          </a:bodyPr>
          <a:lstStyle/>
          <a:p>
            <a:pPr algn="ctr" eaLnBrk="0" hangingPunct="0">
              <a:spcBef>
                <a:spcPct val="50000"/>
              </a:spcBef>
              <a:defRPr/>
            </a:pPr>
            <a:r>
              <a:rPr lang="en-US" sz="1600" b="1" u="sng" dirty="0">
                <a:latin typeface="Arial" charset="0"/>
                <a:cs typeface="+mn-cs"/>
              </a:rPr>
              <a:t>Management (Control</a:t>
            </a:r>
            <a:r>
              <a:rPr lang="en-US" sz="1600" b="1" u="sng" dirty="0">
                <a:effectLst>
                  <a:outerShdw blurRad="38100" dist="38100" dir="2700000" algn="tl">
                    <a:srgbClr val="000000"/>
                  </a:outerShdw>
                </a:effectLst>
                <a:latin typeface="Arial" charset="0"/>
                <a:cs typeface="+mn-cs"/>
              </a:rPr>
              <a:t>)</a:t>
            </a:r>
          </a:p>
        </p:txBody>
      </p:sp>
      <p:sp>
        <p:nvSpPr>
          <p:cNvPr id="55303" name="Text Box 15"/>
          <p:cNvSpPr txBox="1">
            <a:spLocks noChangeArrowheads="1"/>
          </p:cNvSpPr>
          <p:nvPr/>
        </p:nvSpPr>
        <p:spPr bwMode="auto">
          <a:xfrm>
            <a:off x="5561013" y="3652838"/>
            <a:ext cx="2819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0" hangingPunct="0">
              <a:spcBef>
                <a:spcPct val="50000"/>
              </a:spcBef>
            </a:pPr>
            <a:r>
              <a:rPr lang="en-US" altLang="en-US" sz="1600" b="1"/>
              <a:t>Education &amp; Outreach </a:t>
            </a:r>
          </a:p>
        </p:txBody>
      </p:sp>
      <p:pic>
        <p:nvPicPr>
          <p:cNvPr id="55304"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0600" y="4006850"/>
            <a:ext cx="2438400" cy="1820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5305"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5360988"/>
            <a:ext cx="1828800"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9"/>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743200" y="5257800"/>
            <a:ext cx="1471613"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1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70713" y="1036638"/>
            <a:ext cx="1970087" cy="1477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5308" name="Picture 12"/>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19100" y="1066800"/>
            <a:ext cx="16383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Picture 16"/>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851400" y="3994150"/>
            <a:ext cx="186690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0" name="Picture 18"/>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302500" y="3971925"/>
            <a:ext cx="1828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1" name="Picture 17"/>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781800" y="5029200"/>
            <a:ext cx="76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4" name="Picture 9"/>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743200" y="5257800"/>
            <a:ext cx="1471613"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410200" y="1447800"/>
            <a:ext cx="1633538"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2667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pic>
        <p:nvPicPr>
          <p:cNvPr id="3074" name="Picture 2" descr="C:\Users\jlee\Desktop\fig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748"/>
            <a:ext cx="5257800" cy="657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0105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SLAMM?</a:t>
            </a: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09600" y="685800"/>
            <a:ext cx="7926332" cy="5257800"/>
          </a:xfrm>
        </p:spPr>
      </p:pic>
    </p:spTree>
    <p:extLst>
      <p:ext uri="{BB962C8B-B14F-4D97-AF65-F5344CB8AC3E}">
        <p14:creationId xmlns:p14="http://schemas.microsoft.com/office/powerpoint/2010/main" val="40048348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Beaches and Marsh</a:t>
            </a:r>
            <a:endParaRPr lang="en-US" dirty="0"/>
          </a:p>
        </p:txBody>
      </p:sp>
      <p:sp>
        <p:nvSpPr>
          <p:cNvPr id="4" name="Content Placeholder 3"/>
          <p:cNvSpPr>
            <a:spLocks noGrp="1"/>
          </p:cNvSpPr>
          <p:nvPr>
            <p:ph sz="half" idx="2"/>
          </p:nvPr>
        </p:nvSpPr>
        <p:spPr>
          <a:xfrm>
            <a:off x="1371600" y="2133600"/>
            <a:ext cx="6400800" cy="3346824"/>
          </a:xfrm>
        </p:spPr>
        <p:txBody>
          <a:bodyPr>
            <a:normAutofit lnSpcReduction="10000"/>
          </a:bodyPr>
          <a:lstStyle/>
          <a:p>
            <a:r>
              <a:rPr lang="en-US" sz="3200" dirty="0" smtClean="0"/>
              <a:t>Exist at MSL under favorable conditions</a:t>
            </a:r>
          </a:p>
          <a:p>
            <a:r>
              <a:rPr lang="en-US" sz="3200" dirty="0" smtClean="0"/>
              <a:t>Due to </a:t>
            </a:r>
            <a:r>
              <a:rPr lang="en-US" sz="3200" dirty="0"/>
              <a:t>conservation </a:t>
            </a:r>
            <a:r>
              <a:rPr lang="en-US" sz="3200" dirty="0" smtClean="0"/>
              <a:t>lands, lack of shoreline hardening, and natural topography, conditions are favorable here for several feet of SLR </a:t>
            </a:r>
            <a:endParaRPr lang="en-US" sz="3200" dirty="0"/>
          </a:p>
        </p:txBody>
      </p:sp>
    </p:spTree>
    <p:extLst>
      <p:ext uri="{BB962C8B-B14F-4D97-AF65-F5344CB8AC3E}">
        <p14:creationId xmlns:p14="http://schemas.microsoft.com/office/powerpoint/2010/main" val="34015869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5958" y="3252790"/>
            <a:ext cx="8582414" cy="2122003"/>
          </a:xfrm>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2050" name="Picture 2" descr="https://i0.wp.com/www.georgialifetraces.com/wp-content/uploads/2011/10/Ancient-Barrier-Island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52400"/>
            <a:ext cx="4555389" cy="610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6995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524000"/>
            <a:ext cx="3200400" cy="4267200"/>
          </a:xfrm>
        </p:spPr>
        <p:txBody>
          <a:bodyPr>
            <a:normAutofit fontScale="55000" lnSpcReduction="20000"/>
          </a:bodyPr>
          <a:lstStyle/>
          <a:p>
            <a:r>
              <a:rPr lang="en-US" dirty="0">
                <a:solidFill>
                  <a:schemeClr val="tx1"/>
                </a:solidFill>
              </a:rPr>
              <a:t>Tier </a:t>
            </a:r>
            <a:r>
              <a:rPr lang="en-US" dirty="0" smtClean="0">
                <a:solidFill>
                  <a:schemeClr val="tx1"/>
                </a:solidFill>
              </a:rPr>
              <a:t>1 </a:t>
            </a:r>
            <a:r>
              <a:rPr lang="en-US" dirty="0">
                <a:solidFill>
                  <a:schemeClr val="tx1"/>
                </a:solidFill>
              </a:rPr>
              <a:t>(barrier and marsh islands) </a:t>
            </a:r>
            <a:r>
              <a:rPr lang="en-US" dirty="0" smtClean="0">
                <a:solidFill>
                  <a:schemeClr val="tx1"/>
                </a:solidFill>
              </a:rPr>
              <a:t>36</a:t>
            </a:r>
            <a:r>
              <a:rPr lang="en-US" dirty="0">
                <a:solidFill>
                  <a:schemeClr val="tx1"/>
                </a:solidFill>
              </a:rPr>
              <a:t>% developed</a:t>
            </a:r>
          </a:p>
          <a:p>
            <a:endParaRPr lang="en-US" dirty="0" smtClean="0">
              <a:solidFill>
                <a:schemeClr val="tx1"/>
              </a:solidFill>
            </a:endParaRPr>
          </a:p>
          <a:p>
            <a:r>
              <a:rPr lang="en-US" dirty="0" smtClean="0">
                <a:solidFill>
                  <a:schemeClr val="tx1"/>
                </a:solidFill>
              </a:rPr>
              <a:t>Tier 2 (adjacent to coast) 86 % developed</a:t>
            </a:r>
          </a:p>
          <a:p>
            <a:endParaRPr lang="en-US" dirty="0" smtClean="0">
              <a:solidFill>
                <a:schemeClr val="tx1"/>
              </a:solidFill>
            </a:endParaRPr>
          </a:p>
          <a:p>
            <a:endParaRPr lang="en-US" dirty="0">
              <a:solidFill>
                <a:schemeClr val="tx1"/>
              </a:solidFill>
            </a:endParaRPr>
          </a:p>
          <a:p>
            <a:r>
              <a:rPr lang="en-US" dirty="0" smtClean="0">
                <a:solidFill>
                  <a:schemeClr val="tx1"/>
                </a:solidFill>
              </a:rPr>
              <a:t>Coast consists of barrier islands, former barrier islands (now upland sand ridges), saltmarsh and former salt marsh (now flatwoods).</a:t>
            </a:r>
          </a:p>
          <a:p>
            <a:endParaRPr lang="en-US" dirty="0">
              <a:solidFill>
                <a:schemeClr val="tx1"/>
              </a:solidFill>
            </a:endParaRPr>
          </a:p>
          <a:p>
            <a:r>
              <a:rPr lang="en-US" dirty="0" smtClean="0">
                <a:solidFill>
                  <a:schemeClr val="tx1"/>
                </a:solidFill>
              </a:rPr>
              <a:t>Former marshes (now flatwoods) are poorly drained and not easily developed, especially close to the coast.</a:t>
            </a:r>
          </a:p>
          <a:p>
            <a:endParaRPr lang="en-US" dirty="0">
              <a:solidFill>
                <a:schemeClr val="tx1"/>
              </a:solidFill>
            </a:endParaRPr>
          </a:p>
          <a:p>
            <a:endParaRPr lang="en-US" dirty="0">
              <a:solidFill>
                <a:schemeClr val="tx1"/>
              </a:solidFill>
            </a:endParaRPr>
          </a:p>
        </p:txBody>
      </p:sp>
      <p:pic>
        <p:nvPicPr>
          <p:cNvPr id="5" name="Picture 3" descr="C:\Users\jlee\Documents\Library\presentations\barrier_islan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04801"/>
            <a:ext cx="4710546"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1884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Coastal Habitats</a:t>
            </a:r>
            <a:endParaRPr lang="en-US" dirty="0"/>
          </a:p>
        </p:txBody>
      </p:sp>
      <p:sp>
        <p:nvSpPr>
          <p:cNvPr id="3" name="Content Placeholder 2"/>
          <p:cNvSpPr>
            <a:spLocks noGrp="1"/>
          </p:cNvSpPr>
          <p:nvPr>
            <p:ph idx="1"/>
          </p:nvPr>
        </p:nvSpPr>
        <p:spPr/>
        <p:txBody>
          <a:bodyPr/>
          <a:lstStyle/>
          <a:p>
            <a:r>
              <a:rPr lang="en-US" dirty="0" smtClean="0"/>
              <a:t>Desirable for Development, yet:</a:t>
            </a:r>
          </a:p>
          <a:p>
            <a:pPr lvl="1"/>
            <a:r>
              <a:rPr lang="en-US" dirty="0" smtClean="0"/>
              <a:t>Contains the most contiguous protected area in GA (Barrier Islands and Saltmarsh)</a:t>
            </a:r>
          </a:p>
          <a:p>
            <a:pPr lvl="1"/>
            <a:r>
              <a:rPr lang="en-US" dirty="0"/>
              <a:t>adjacent Coast is a mix of development, conservation, agriculture and </a:t>
            </a:r>
            <a:r>
              <a:rPr lang="en-US" dirty="0" smtClean="0"/>
              <a:t>forestry</a:t>
            </a:r>
          </a:p>
          <a:p>
            <a:pPr marL="457200" lvl="1" indent="0">
              <a:buNone/>
            </a:pPr>
            <a:endParaRPr lang="en-US" dirty="0" smtClean="0"/>
          </a:p>
          <a:p>
            <a:pPr lvl="1"/>
            <a:endParaRPr lang="en-US" dirty="0"/>
          </a:p>
        </p:txBody>
      </p:sp>
    </p:spTree>
    <p:extLst>
      <p:ext uri="{BB962C8B-B14F-4D97-AF65-F5344CB8AC3E}">
        <p14:creationId xmlns:p14="http://schemas.microsoft.com/office/powerpoint/2010/main" val="2111795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Coastal Habitats</a:t>
            </a:r>
            <a:endParaRPr lang="en-US" dirty="0"/>
          </a:p>
        </p:txBody>
      </p:sp>
      <p:sp>
        <p:nvSpPr>
          <p:cNvPr id="3" name="Content Placeholder 2"/>
          <p:cNvSpPr>
            <a:spLocks noGrp="1"/>
          </p:cNvSpPr>
          <p:nvPr>
            <p:ph idx="1"/>
          </p:nvPr>
        </p:nvSpPr>
        <p:spPr/>
        <p:txBody>
          <a:bodyPr/>
          <a:lstStyle/>
          <a:p>
            <a:r>
              <a:rPr lang="en-US" dirty="0"/>
              <a:t>result is that many coastal habitats, although not pristine, are abundant and thriving </a:t>
            </a:r>
            <a:r>
              <a:rPr lang="en-US" dirty="0" smtClean="0"/>
              <a:t>here</a:t>
            </a:r>
          </a:p>
          <a:p>
            <a:r>
              <a:rPr lang="en-US" dirty="0" smtClean="0"/>
              <a:t>Some are diminishing or threatened</a:t>
            </a:r>
          </a:p>
          <a:p>
            <a:endParaRPr lang="en-US" dirty="0" smtClean="0"/>
          </a:p>
          <a:p>
            <a:pPr lvl="1"/>
            <a:endParaRPr lang="en-US" dirty="0"/>
          </a:p>
        </p:txBody>
      </p:sp>
    </p:spTree>
    <p:extLst>
      <p:ext uri="{BB962C8B-B14F-4D97-AF65-F5344CB8AC3E}">
        <p14:creationId xmlns:p14="http://schemas.microsoft.com/office/powerpoint/2010/main" val="18146387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524000" y="838200"/>
            <a:ext cx="7086600" cy="1143000"/>
          </a:xfrm>
        </p:spPr>
        <p:txBody>
          <a:bodyPr/>
          <a:lstStyle/>
          <a:p>
            <a:pPr eaLnBrk="1" hangingPunct="1">
              <a:defRPr/>
            </a:pPr>
            <a:r>
              <a:rPr lang="en-US" dirty="0" smtClean="0">
                <a:effectLst>
                  <a:outerShdw blurRad="38100" dist="38100" dir="2700000" algn="tl">
                    <a:srgbClr val="000000">
                      <a:alpha val="43137"/>
                    </a:srgbClr>
                  </a:outerShdw>
                </a:effectLst>
              </a:rPr>
              <a:t>Nongame Conservation</a:t>
            </a:r>
            <a:r>
              <a:rPr lang="en-US" dirty="0" smtClean="0"/>
              <a:t>		</a:t>
            </a:r>
          </a:p>
        </p:txBody>
      </p:sp>
      <p:sp>
        <p:nvSpPr>
          <p:cNvPr id="45058" name="Rectangle 3"/>
          <p:cNvSpPr>
            <a:spLocks noGrp="1" noChangeArrowheads="1"/>
          </p:cNvSpPr>
          <p:nvPr>
            <p:ph idx="1"/>
          </p:nvPr>
        </p:nvSpPr>
        <p:spPr>
          <a:xfrm>
            <a:off x="600635" y="1828800"/>
            <a:ext cx="7848600" cy="4457700"/>
          </a:xfrm>
        </p:spPr>
        <p:txBody>
          <a:bodyPr/>
          <a:lstStyle/>
          <a:p>
            <a:pPr algn="ctr" eaLnBrk="1" hangingPunct="1">
              <a:buFont typeface="Monotype Sorts"/>
              <a:buNone/>
            </a:pPr>
            <a:r>
              <a:rPr lang="en-US" altLang="en-US" dirty="0" smtClean="0">
                <a:latin typeface="Arial" panose="020B0604020202020204" pitchFamily="34" charset="0"/>
              </a:rPr>
              <a:t>Two primary methods</a:t>
            </a:r>
          </a:p>
          <a:p>
            <a:pPr eaLnBrk="1" hangingPunct="1"/>
            <a:r>
              <a:rPr lang="en-US" altLang="en-US" dirty="0" smtClean="0">
                <a:latin typeface="Arial" panose="020B0604020202020204" pitchFamily="34" charset="0"/>
              </a:rPr>
              <a:t>Managing recovery programs of species already listed on ESA (Section 6)</a:t>
            </a:r>
          </a:p>
          <a:p>
            <a:pPr eaLnBrk="1" hangingPunct="1"/>
            <a:r>
              <a:rPr lang="en-US" altLang="en-US" dirty="0" smtClean="0">
                <a:latin typeface="Arial" panose="020B0604020202020204" pitchFamily="34" charset="0"/>
              </a:rPr>
              <a:t>Keeping common species common, BEFORE they are listed. </a:t>
            </a:r>
          </a:p>
          <a:p>
            <a:pPr lvl="1" eaLnBrk="1" hangingPunct="1"/>
            <a:r>
              <a:rPr lang="en-US" altLang="en-US" dirty="0" smtClean="0">
                <a:latin typeface="Arial" panose="020B0604020202020204" pitchFamily="34" charset="0"/>
              </a:rPr>
              <a:t>SWG</a:t>
            </a:r>
          </a:p>
          <a:p>
            <a:pPr lvl="1" eaLnBrk="1" hangingPunct="1"/>
            <a:r>
              <a:rPr lang="en-US" altLang="en-US" dirty="0" smtClean="0">
                <a:latin typeface="Arial" panose="020B0604020202020204" pitchFamily="34" charset="0"/>
              </a:rPr>
              <a:t>Land Acquisition (NAWCA/NCWCG/</a:t>
            </a:r>
            <a:r>
              <a:rPr lang="en-US" altLang="en-US" dirty="0" err="1" smtClean="0">
                <a:latin typeface="Arial" panose="020B0604020202020204" pitchFamily="34" charset="0"/>
              </a:rPr>
              <a:t>etc</a:t>
            </a:r>
            <a:r>
              <a:rPr lang="en-US" altLang="en-US" dirty="0" smtClean="0">
                <a:latin typeface="Arial" panose="020B0604020202020204" pitchFamily="34" charset="0"/>
              </a:rPr>
              <a:t>)</a:t>
            </a:r>
          </a:p>
        </p:txBody>
      </p:sp>
    </p:spTree>
    <p:extLst>
      <p:ext uri="{BB962C8B-B14F-4D97-AF65-F5344CB8AC3E}">
        <p14:creationId xmlns:p14="http://schemas.microsoft.com/office/powerpoint/2010/main" val="16916934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Content Placeholder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304800"/>
            <a:ext cx="46513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1"/>
          <p:cNvSpPr>
            <a:spLocks noChangeArrowheads="1"/>
          </p:cNvSpPr>
          <p:nvPr/>
        </p:nvSpPr>
        <p:spPr bwMode="auto">
          <a:xfrm>
            <a:off x="228600" y="1447800"/>
            <a:ext cx="3429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spcBef>
                <a:spcPct val="50000"/>
              </a:spcBef>
              <a:buFontTx/>
              <a:buChar char="•"/>
            </a:pPr>
            <a:r>
              <a:rPr lang="en-US" altLang="en-US" dirty="0">
                <a:latin typeface="Calibri" panose="020F0502020204030204" pitchFamily="34" charset="0"/>
              </a:rPr>
              <a:t>USNVC Alliance Level on immediate Coast</a:t>
            </a:r>
          </a:p>
          <a:p>
            <a:pPr>
              <a:spcBef>
                <a:spcPct val="50000"/>
              </a:spcBef>
              <a:buFontTx/>
              <a:buChar char="•"/>
            </a:pPr>
            <a:r>
              <a:rPr lang="en-US" altLang="en-US" dirty="0">
                <a:latin typeface="Calibri" panose="020F0502020204030204" pitchFamily="34" charset="0"/>
              </a:rPr>
              <a:t>Association Level near </a:t>
            </a:r>
            <a:r>
              <a:rPr lang="en-US" altLang="en-US" dirty="0" smtClean="0">
                <a:latin typeface="Calibri" panose="020F0502020204030204" pitchFamily="34" charset="0"/>
              </a:rPr>
              <a:t>Coast</a:t>
            </a:r>
          </a:p>
          <a:p>
            <a:pPr>
              <a:spcBef>
                <a:spcPct val="50000"/>
              </a:spcBef>
              <a:buFontTx/>
              <a:buChar char="•"/>
            </a:pPr>
            <a:endParaRPr lang="en-US" altLang="en-US" dirty="0">
              <a:latin typeface="Calibri" panose="020F0502020204030204" pitchFamily="34" charset="0"/>
            </a:endParaRPr>
          </a:p>
        </p:txBody>
      </p:sp>
    </p:spTree>
    <p:extLst>
      <p:ext uri="{BB962C8B-B14F-4D97-AF65-F5344CB8AC3E}">
        <p14:creationId xmlns:p14="http://schemas.microsoft.com/office/powerpoint/2010/main" val="31344192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sz="half" idx="1"/>
          </p:nvPr>
        </p:nvSpPr>
        <p:spPr>
          <a:xfrm>
            <a:off x="228600" y="1400710"/>
            <a:ext cx="3505200" cy="5334000"/>
          </a:xfrm>
        </p:spPr>
        <p:txBody>
          <a:bodyPr>
            <a:normAutofit/>
          </a:bodyPr>
          <a:lstStyle/>
          <a:p>
            <a:pPr eaLnBrk="1" hangingPunct="1">
              <a:lnSpc>
                <a:spcPct val="90000"/>
              </a:lnSpc>
            </a:pPr>
            <a:r>
              <a:rPr lang="en-US" sz="2300" dirty="0" smtClean="0"/>
              <a:t>3.9 M total acres</a:t>
            </a:r>
          </a:p>
          <a:p>
            <a:pPr eaLnBrk="1" hangingPunct="1">
              <a:lnSpc>
                <a:spcPct val="90000"/>
              </a:lnSpc>
            </a:pPr>
            <a:r>
              <a:rPr lang="en-US" sz="2300" dirty="0" smtClean="0"/>
              <a:t>1.57 M acres natural vegetation (including saltmarsh)</a:t>
            </a:r>
          </a:p>
          <a:p>
            <a:pPr lvl="1" eaLnBrk="1" hangingPunct="1">
              <a:lnSpc>
                <a:spcPct val="90000"/>
              </a:lnSpc>
            </a:pPr>
            <a:r>
              <a:rPr lang="en-US" sz="2300" dirty="0" smtClean="0"/>
              <a:t>370 K upland acres</a:t>
            </a:r>
          </a:p>
          <a:p>
            <a:pPr lvl="1" eaLnBrk="1" hangingPunct="1">
              <a:lnSpc>
                <a:spcPct val="90000"/>
              </a:lnSpc>
            </a:pPr>
            <a:r>
              <a:rPr lang="en-US" sz="2300" b="1" u="sng" dirty="0" smtClean="0">
                <a:solidFill>
                  <a:srgbClr val="F64818"/>
                </a:solidFill>
              </a:rPr>
              <a:t>1.2 M wetland acres</a:t>
            </a:r>
          </a:p>
          <a:p>
            <a:pPr eaLnBrk="1" hangingPunct="1">
              <a:lnSpc>
                <a:spcPct val="90000"/>
              </a:lnSpc>
            </a:pPr>
            <a:r>
              <a:rPr lang="en-US" sz="2300" i="1" dirty="0" smtClean="0"/>
              <a:t>736 K acres (20%) total conservation (not including saltmarsh)</a:t>
            </a:r>
          </a:p>
          <a:p>
            <a:pPr eaLnBrk="1" hangingPunct="1">
              <a:lnSpc>
                <a:spcPct val="90000"/>
              </a:lnSpc>
            </a:pPr>
            <a:r>
              <a:rPr lang="en-US" sz="2300" i="1" dirty="0" smtClean="0"/>
              <a:t>509 K (14%) natural vegetation in conservation (not including saltmarsh)</a:t>
            </a:r>
          </a:p>
          <a:p>
            <a:pPr eaLnBrk="1" hangingPunct="1">
              <a:lnSpc>
                <a:spcPct val="90000"/>
              </a:lnSpc>
            </a:pPr>
            <a:endParaRPr lang="en-US" i="1" dirty="0" smtClean="0"/>
          </a:p>
        </p:txBody>
      </p:sp>
      <p:pic>
        <p:nvPicPr>
          <p:cNvPr id="4" name="Content Placeholder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196733"/>
            <a:ext cx="46513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67308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6" name="Title 1"/>
          <p:cNvSpPr txBox="1">
            <a:spLocks/>
          </p:cNvSpPr>
          <p:nvPr/>
        </p:nvSpPr>
        <p:spPr>
          <a:xfrm>
            <a:off x="2865528" y="61285"/>
            <a:ext cx="5486400" cy="1060143"/>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Acres of Natural Vegetation, Coastal Georgia</a:t>
            </a:r>
            <a:endParaRPr lang="en-US" dirty="0">
              <a:solidFill>
                <a:schemeClr val="bg1"/>
              </a:solidFill>
            </a:endParaRPr>
          </a:p>
        </p:txBody>
      </p:sp>
      <p:graphicFrame>
        <p:nvGraphicFramePr>
          <p:cNvPr id="9" name="Chart 8"/>
          <p:cNvGraphicFramePr>
            <a:graphicFrameLocks/>
          </p:cNvGraphicFramePr>
          <p:nvPr>
            <p:extLst>
              <p:ext uri="{D42A27DB-BD31-4B8C-83A1-F6EECF244321}">
                <p14:modId xmlns:p14="http://schemas.microsoft.com/office/powerpoint/2010/main" val="386077551"/>
              </p:ext>
            </p:extLst>
          </p:nvPr>
        </p:nvGraphicFramePr>
        <p:xfrm>
          <a:off x="609600" y="1371600"/>
          <a:ext cx="8239125" cy="45434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28731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lstStyle/>
          <a:p>
            <a:r>
              <a:rPr lang="en-US" dirty="0" smtClean="0"/>
              <a:t>What happened?</a:t>
            </a:r>
            <a:endParaRPr lang="en-US" dirty="0"/>
          </a:p>
        </p:txBody>
      </p:sp>
      <p:sp>
        <p:nvSpPr>
          <p:cNvPr id="3" name="Content Placeholder 2"/>
          <p:cNvSpPr>
            <a:spLocks noGrp="1"/>
          </p:cNvSpPr>
          <p:nvPr>
            <p:ph idx="1"/>
          </p:nvPr>
        </p:nvSpPr>
        <p:spPr>
          <a:xfrm>
            <a:off x="457200" y="2133600"/>
            <a:ext cx="8229600" cy="3733800"/>
          </a:xfrm>
        </p:spPr>
        <p:txBody>
          <a:bodyPr>
            <a:normAutofit fontScale="85000" lnSpcReduction="10000"/>
          </a:bodyPr>
          <a:lstStyle/>
          <a:p>
            <a:pPr>
              <a:lnSpc>
                <a:spcPct val="90000"/>
              </a:lnSpc>
            </a:pPr>
            <a:r>
              <a:rPr lang="en-US" dirty="0" smtClean="0"/>
              <a:t>1.6 </a:t>
            </a:r>
            <a:r>
              <a:rPr lang="en-US" dirty="0"/>
              <a:t>M acres natural vegetation (including </a:t>
            </a:r>
            <a:r>
              <a:rPr lang="en-US" dirty="0" smtClean="0"/>
              <a:t>400K acres of saltmarsh</a:t>
            </a:r>
            <a:r>
              <a:rPr lang="en-US" dirty="0"/>
              <a:t>)</a:t>
            </a:r>
          </a:p>
          <a:p>
            <a:pPr lvl="1">
              <a:lnSpc>
                <a:spcPct val="90000"/>
              </a:lnSpc>
            </a:pPr>
            <a:r>
              <a:rPr lang="en-US" b="1" u="sng" dirty="0">
                <a:solidFill>
                  <a:srgbClr val="FF0000"/>
                </a:solidFill>
              </a:rPr>
              <a:t>370 K upland acres</a:t>
            </a:r>
          </a:p>
          <a:p>
            <a:pPr lvl="1">
              <a:lnSpc>
                <a:spcPct val="90000"/>
              </a:lnSpc>
            </a:pPr>
            <a:r>
              <a:rPr lang="en-US" b="1" u="sng" dirty="0">
                <a:solidFill>
                  <a:srgbClr val="FF0000"/>
                </a:solidFill>
              </a:rPr>
              <a:t>1.2 M wetland </a:t>
            </a:r>
            <a:r>
              <a:rPr lang="en-US" b="1" u="sng" dirty="0" smtClean="0">
                <a:solidFill>
                  <a:srgbClr val="FF0000"/>
                </a:solidFill>
              </a:rPr>
              <a:t>acres</a:t>
            </a:r>
            <a:endParaRPr lang="en-US" dirty="0"/>
          </a:p>
          <a:p>
            <a:r>
              <a:rPr lang="en-US" dirty="0" smtClean="0"/>
              <a:t>2.3  M acres (60%) converted to anthropogenic uses (mostly uplands, flatwoods and </a:t>
            </a:r>
            <a:r>
              <a:rPr lang="en-US" dirty="0" err="1" smtClean="0"/>
              <a:t>depressional</a:t>
            </a:r>
            <a:r>
              <a:rPr lang="en-US" dirty="0" smtClean="0"/>
              <a:t> wetlands</a:t>
            </a:r>
          </a:p>
          <a:p>
            <a:r>
              <a:rPr lang="en-US" dirty="0"/>
              <a:t>Originally there were appx 530K longleaf uplands and  2 Million acres of flatwoods and </a:t>
            </a:r>
            <a:r>
              <a:rPr lang="en-US" dirty="0" err="1"/>
              <a:t>depressional</a:t>
            </a:r>
            <a:r>
              <a:rPr lang="en-US" dirty="0"/>
              <a:t> wetlands</a:t>
            </a:r>
          </a:p>
          <a:p>
            <a:endParaRPr lang="en-US" dirty="0" smtClean="0"/>
          </a:p>
          <a:p>
            <a:endParaRPr lang="en-US" dirty="0"/>
          </a:p>
        </p:txBody>
      </p:sp>
    </p:spTree>
    <p:extLst>
      <p:ext uri="{BB962C8B-B14F-4D97-AF65-F5344CB8AC3E}">
        <p14:creationId xmlns:p14="http://schemas.microsoft.com/office/powerpoint/2010/main" val="12365130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ubtitle 2"/>
          <p:cNvSpPr>
            <a:spLocks noGrp="1"/>
          </p:cNvSpPr>
          <p:nvPr>
            <p:ph type="subTitle" idx="1"/>
          </p:nvPr>
        </p:nvSpPr>
        <p:spPr>
          <a:xfrm>
            <a:off x="1371600" y="762000"/>
            <a:ext cx="2514600" cy="5257800"/>
          </a:xfrm>
        </p:spPr>
        <p:txBody>
          <a:bodyPr/>
          <a:lstStyle/>
          <a:p>
            <a:pPr algn="l" eaLnBrk="1" hangingPunct="1">
              <a:buFont typeface="Arial" charset="0"/>
              <a:buChar char="•"/>
            </a:pPr>
            <a:endParaRPr lang="en-US" dirty="0" smtClean="0">
              <a:solidFill>
                <a:schemeClr val="tx1"/>
              </a:solidFill>
            </a:endParaRPr>
          </a:p>
          <a:p>
            <a:pPr algn="l" eaLnBrk="1" hangingPunct="1">
              <a:buFont typeface="Arial" charset="0"/>
              <a:buChar char="•"/>
            </a:pPr>
            <a:endParaRPr lang="en-US" dirty="0" smtClean="0">
              <a:solidFill>
                <a:srgbClr val="898989"/>
              </a:solidFill>
            </a:endParaRPr>
          </a:p>
        </p:txBody>
      </p:sp>
      <p:pic>
        <p:nvPicPr>
          <p:cNvPr id="37890" name="Picture 2" descr="C:\Users\jlee\Documents\Sapelo\canals.jpg"/>
          <p:cNvPicPr>
            <a:picLocks noChangeAspect="1" noChangeArrowheads="1"/>
          </p:cNvPicPr>
          <p:nvPr/>
        </p:nvPicPr>
        <p:blipFill>
          <a:blip r:embed="rId2"/>
          <a:srcRect/>
          <a:stretch>
            <a:fillRect/>
          </a:stretch>
        </p:blipFill>
        <p:spPr bwMode="auto">
          <a:xfrm>
            <a:off x="3943350" y="152402"/>
            <a:ext cx="4514850" cy="6378575"/>
          </a:xfrm>
          <a:prstGeom prst="rect">
            <a:avLst/>
          </a:prstGeom>
          <a:noFill/>
          <a:ln w="9525">
            <a:noFill/>
            <a:miter lim="800000"/>
            <a:headEnd/>
            <a:tailEnd/>
          </a:ln>
        </p:spPr>
      </p:pic>
      <p:sp>
        <p:nvSpPr>
          <p:cNvPr id="37891" name="Content Placeholder 2"/>
          <p:cNvSpPr>
            <a:spLocks/>
          </p:cNvSpPr>
          <p:nvPr/>
        </p:nvSpPr>
        <p:spPr bwMode="auto">
          <a:xfrm>
            <a:off x="0" y="1219200"/>
            <a:ext cx="3943350" cy="5821363"/>
          </a:xfrm>
          <a:prstGeom prst="rect">
            <a:avLst/>
          </a:prstGeom>
          <a:noFill/>
          <a:ln w="9525">
            <a:noFill/>
            <a:miter lim="800000"/>
            <a:headEnd/>
            <a:tailEnd/>
          </a:ln>
        </p:spPr>
        <p:txBody>
          <a:bodyPr/>
          <a:lstStyle/>
          <a:p>
            <a:pPr marL="342900" indent="-342900">
              <a:spcBef>
                <a:spcPct val="20000"/>
              </a:spcBef>
              <a:buFont typeface="Arial" charset="0"/>
              <a:buChar char="•"/>
            </a:pPr>
            <a:r>
              <a:rPr lang="en-US" sz="3200" dirty="0">
                <a:latin typeface="Calibri" pitchFamily="34" charset="0"/>
              </a:rPr>
              <a:t>What happened?</a:t>
            </a:r>
          </a:p>
          <a:p>
            <a:pPr marL="742950" lvl="1" indent="-285750">
              <a:spcBef>
                <a:spcPct val="20000"/>
              </a:spcBef>
              <a:buFont typeface="Arial" charset="0"/>
              <a:buChar char="–"/>
            </a:pPr>
            <a:r>
              <a:rPr lang="en-US" sz="2400" dirty="0">
                <a:latin typeface="Calibri" pitchFamily="34" charset="0"/>
              </a:rPr>
              <a:t>Ditching and draining </a:t>
            </a:r>
            <a:r>
              <a:rPr lang="en-US" sz="2400" dirty="0" smtClean="0">
                <a:latin typeface="Calibri" pitchFamily="34" charset="0"/>
              </a:rPr>
              <a:t>work on </a:t>
            </a:r>
            <a:r>
              <a:rPr lang="en-US" sz="2400" dirty="0" err="1" smtClean="0">
                <a:latin typeface="Calibri" pitchFamily="34" charset="0"/>
              </a:rPr>
              <a:t>depressional</a:t>
            </a:r>
            <a:r>
              <a:rPr lang="en-US" sz="2400" dirty="0" smtClean="0">
                <a:latin typeface="Calibri" pitchFamily="34" charset="0"/>
              </a:rPr>
              <a:t> wetlands</a:t>
            </a:r>
          </a:p>
          <a:p>
            <a:pPr marL="742950" lvl="1" indent="-285750">
              <a:spcBef>
                <a:spcPct val="20000"/>
              </a:spcBef>
              <a:buFont typeface="Arial" charset="0"/>
              <a:buChar char="–"/>
            </a:pPr>
            <a:r>
              <a:rPr lang="en-US" sz="2400" dirty="0" smtClean="0">
                <a:latin typeface="Calibri" pitchFamily="34" charset="0"/>
              </a:rPr>
              <a:t>Riverine harder to drain, but </a:t>
            </a:r>
            <a:r>
              <a:rPr lang="en-US" sz="2400" dirty="0" err="1" smtClean="0">
                <a:latin typeface="Calibri" pitchFamily="34" charset="0"/>
              </a:rPr>
              <a:t>depressional</a:t>
            </a:r>
            <a:r>
              <a:rPr lang="en-US" sz="2400" dirty="0" smtClean="0">
                <a:latin typeface="Calibri" pitchFamily="34" charset="0"/>
              </a:rPr>
              <a:t> (and other) draining does affect </a:t>
            </a:r>
            <a:r>
              <a:rPr lang="en-US" sz="2400" u="sng" dirty="0" smtClean="0">
                <a:latin typeface="Calibri" pitchFamily="34" charset="0"/>
              </a:rPr>
              <a:t>all habitat types by lowering water table</a:t>
            </a:r>
            <a:endParaRPr lang="en-US" sz="2400" u="sng" dirty="0">
              <a:latin typeface="Calibri" pitchFamily="34" charset="0"/>
            </a:endParaRPr>
          </a:p>
          <a:p>
            <a:pPr marL="742950" lvl="1" indent="-285750">
              <a:spcBef>
                <a:spcPct val="20000"/>
              </a:spcBef>
            </a:pPr>
            <a:endParaRPr lang="en-US" sz="2800" dirty="0">
              <a:latin typeface="Calibri" pitchFamily="34" charset="0"/>
            </a:endParaRPr>
          </a:p>
        </p:txBody>
      </p:sp>
    </p:spTree>
    <p:extLst>
      <p:ext uri="{BB962C8B-B14F-4D97-AF65-F5344CB8AC3E}">
        <p14:creationId xmlns:p14="http://schemas.microsoft.com/office/powerpoint/2010/main" val="27648797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Terrestrial Impacts</a:t>
            </a:r>
            <a:endParaRPr lang="en-US" dirty="0"/>
          </a:p>
        </p:txBody>
      </p:sp>
      <p:sp>
        <p:nvSpPr>
          <p:cNvPr id="3" name="Content Placeholder 2"/>
          <p:cNvSpPr>
            <a:spLocks noGrp="1"/>
          </p:cNvSpPr>
          <p:nvPr>
            <p:ph idx="1"/>
          </p:nvPr>
        </p:nvSpPr>
        <p:spPr>
          <a:xfrm>
            <a:off x="457200" y="2590800"/>
            <a:ext cx="8229600" cy="3230563"/>
          </a:xfrm>
        </p:spPr>
        <p:txBody>
          <a:bodyPr/>
          <a:lstStyle/>
          <a:p>
            <a:r>
              <a:rPr lang="en-US" dirty="0"/>
              <a:t>The great longleaf pine </a:t>
            </a:r>
            <a:r>
              <a:rPr lang="en-US" dirty="0" smtClean="0"/>
              <a:t>savannah, </a:t>
            </a:r>
            <a:r>
              <a:rPr lang="en-US" dirty="0"/>
              <a:t>only </a:t>
            </a:r>
            <a:r>
              <a:rPr lang="en-US" dirty="0" smtClean="0"/>
              <a:t>remnants </a:t>
            </a:r>
            <a:r>
              <a:rPr lang="en-US" dirty="0"/>
              <a:t>left</a:t>
            </a:r>
          </a:p>
          <a:p>
            <a:r>
              <a:rPr lang="en-US" dirty="0" smtClean="0"/>
              <a:t>Longleaf flatwoods habitat, significantly reduced/degraded</a:t>
            </a:r>
          </a:p>
          <a:p>
            <a:r>
              <a:rPr lang="en-US" dirty="0"/>
              <a:t>Isolated wetlands significant but unknown loss</a:t>
            </a:r>
          </a:p>
          <a:p>
            <a:pPr marL="0" indent="0">
              <a:buNone/>
            </a:pPr>
            <a:endParaRPr lang="en-US" dirty="0"/>
          </a:p>
        </p:txBody>
      </p:sp>
    </p:spTree>
    <p:extLst>
      <p:ext uri="{BB962C8B-B14F-4D97-AF65-F5344CB8AC3E}">
        <p14:creationId xmlns:p14="http://schemas.microsoft.com/office/powerpoint/2010/main" val="24340229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0"/>
            <a:ext cx="8229600" cy="1143000"/>
          </a:xfrm>
        </p:spPr>
        <p:txBody>
          <a:bodyPr/>
          <a:lstStyle/>
          <a:p>
            <a:r>
              <a:rPr lang="en-US" dirty="0" smtClean="0"/>
              <a:t>Biological processes</a:t>
            </a:r>
            <a:endParaRPr lang="en-US" dirty="0"/>
          </a:p>
        </p:txBody>
      </p:sp>
      <p:sp>
        <p:nvSpPr>
          <p:cNvPr id="3" name="Content Placeholder 2"/>
          <p:cNvSpPr>
            <a:spLocks noGrp="1"/>
          </p:cNvSpPr>
          <p:nvPr>
            <p:ph idx="1"/>
          </p:nvPr>
        </p:nvSpPr>
        <p:spPr>
          <a:xfrm>
            <a:off x="609600" y="2133600"/>
            <a:ext cx="8229600" cy="3230563"/>
          </a:xfrm>
        </p:spPr>
        <p:txBody>
          <a:bodyPr/>
          <a:lstStyle/>
          <a:p>
            <a:r>
              <a:rPr lang="en-US" dirty="0" smtClean="0"/>
              <a:t>Fire has been mostly removed</a:t>
            </a:r>
          </a:p>
          <a:p>
            <a:r>
              <a:rPr lang="en-US" dirty="0" smtClean="0"/>
              <a:t>Fragmentation/</a:t>
            </a:r>
            <a:r>
              <a:rPr lang="en-US" dirty="0" err="1" smtClean="0"/>
              <a:t>landuse</a:t>
            </a:r>
            <a:endParaRPr lang="en-US" dirty="0" smtClean="0"/>
          </a:p>
          <a:p>
            <a:r>
              <a:rPr lang="en-US" dirty="0" smtClean="0"/>
              <a:t>Hydrology has been greatly affected in all habitats (ditching, draining, impervious)</a:t>
            </a:r>
          </a:p>
          <a:p>
            <a:r>
              <a:rPr lang="en-US" dirty="0" smtClean="0"/>
              <a:t>Climate is shifting</a:t>
            </a:r>
          </a:p>
          <a:p>
            <a:r>
              <a:rPr lang="en-US" dirty="0" smtClean="0"/>
              <a:t>Invasive species</a:t>
            </a:r>
          </a:p>
          <a:p>
            <a:pPr marL="0" indent="0">
              <a:buNone/>
            </a:pPr>
            <a:endParaRPr lang="en-US" dirty="0"/>
          </a:p>
        </p:txBody>
      </p:sp>
    </p:spTree>
    <p:extLst>
      <p:ext uri="{BB962C8B-B14F-4D97-AF65-F5344CB8AC3E}">
        <p14:creationId xmlns:p14="http://schemas.microsoft.com/office/powerpoint/2010/main" val="14900449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0"/>
            <a:ext cx="8229600" cy="1143000"/>
          </a:xfrm>
        </p:spPr>
        <p:txBody>
          <a:bodyPr/>
          <a:lstStyle/>
          <a:p>
            <a:r>
              <a:rPr lang="en-US" dirty="0" smtClean="0"/>
              <a:t>Biological processes</a:t>
            </a:r>
            <a:endParaRPr lang="en-US" dirty="0"/>
          </a:p>
        </p:txBody>
      </p:sp>
      <p:sp>
        <p:nvSpPr>
          <p:cNvPr id="3" name="Content Placeholder 2"/>
          <p:cNvSpPr>
            <a:spLocks noGrp="1"/>
          </p:cNvSpPr>
          <p:nvPr>
            <p:ph idx="1"/>
          </p:nvPr>
        </p:nvSpPr>
        <p:spPr>
          <a:xfrm>
            <a:off x="609600" y="2133600"/>
            <a:ext cx="8229600" cy="3230563"/>
          </a:xfrm>
        </p:spPr>
        <p:txBody>
          <a:bodyPr/>
          <a:lstStyle/>
          <a:p>
            <a:r>
              <a:rPr lang="en-US" dirty="0" smtClean="0"/>
              <a:t>Coastal processes mostly intact</a:t>
            </a:r>
          </a:p>
          <a:p>
            <a:r>
              <a:rPr lang="en-US" dirty="0" smtClean="0"/>
              <a:t>Fisheries</a:t>
            </a:r>
          </a:p>
        </p:txBody>
      </p:sp>
    </p:spTree>
    <p:extLst>
      <p:ext uri="{BB962C8B-B14F-4D97-AF65-F5344CB8AC3E}">
        <p14:creationId xmlns:p14="http://schemas.microsoft.com/office/powerpoint/2010/main" val="18430716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p:nvPr/>
        </p:nvPicPr>
        <p:blipFill rotWithShape="1">
          <a:blip r:embed="rId3"/>
          <a:srcRect l="27516" t="16624" r="7193" b="25974"/>
          <a:stretch/>
        </p:blipFill>
        <p:spPr bwMode="auto">
          <a:xfrm>
            <a:off x="304800" y="381000"/>
            <a:ext cx="8458200" cy="5867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12877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iVBORw0KGgoAAAANSUhEUgAAA+gAAAGQCAIAAACyL902AACAAElEQVR42uy9CVxUV56/nW7bP23bjp2ejK9tO46dbsf29fWfzvR0uiczk24RgkoILsFggko0GgXZREVBEVERgwsRcRdBjTsqIiKiqLiiKCIKEiRSC8VWVAFFAUVR8P6qjl4vtRfght/ng37OvXW2e+6tquecOvfct9oAAAAAAAAArzxvoQkAAAAAAACAuAMAAAAAAAAg7gAAAAAAAEDcAQAAAAAAABB3AAAAAAAAAMQdAAAAAAAAiDsAAAAAAAAA4g6ASdLT02fPnu3k5OTg4DBp0qTY2Ni6ujp+hLS0NB8fH4rg6OgYHBycm5vLvfQPY3CvyuXyyMhIJx2rVq2iTevL7UzOfMzn0+VwRdjb21PdgoKCBAKB9Qk7X3RX5X/jxg0612PHjqWz4+zsHB4enpeX9+Ivzud9voCt3L9/n95xEyZMoAuDrvCZM2fu3btXpVIZjVxVVZWRkRERETF58uQX+d6USqXTp0/vkqys/Kihd0doaCh7v3h4eCQkJLS2ttr0MfuC6cImAgDiDsCL48iRI4bfnf7+/lyEDRs2mPlyNfPVq1arZ8yYwd9P3xO008pyO5zzc5WDBQsW0HezNeLOQWbz2ol7dHT0C+7wQNxfF4xeGEuXLrUY+UWKe1JS0q5duzqfj/UfNYYHsnbtWus/Zl88XdVEAEDcAXihuLq60lfI/fv3Kdza2pqRkUGbtJO9euvWLdp0cHBITk5uaWmhCNnZ2YsWLTKalVgsdnJyioiIYJuJiYmU1tfXt1YHfUvRJn2BWVNuZ3J+ruZnMTcuAh3UnTt3WOu9CuJuPZmZmZTPxIkTL1++zBxFqVSyX13wfgH0vjt37lxDQwO7yLOyssxc5FOmTOE6geaz1XuPm7/Orelg5+fnd/5grf+oCQoKos/GVh30ZqFojo6OVn7MvhS6qokAgLgD8EKZNm0afYUEBgayLxX6KKfNEydOsFeXLl1Km3v37rWYD30bzZ49e/LkyewbnWBfcnfv3mWbFOAPMpkvtzM526SzlJbNAiLo65lUWy+hTCZbu3YtfcXa29tbMzTIvaRSqY4dO0bhSZMmmaoJf4/hq9RrCggIoK9/qhtVkjVUm276AfnN2LFjuSoZ5pCSkkJhilNQUGCr1gcHB1NMkjMzcW7cuDFz5kzSNSpi48aN/DFIm5qU7b927dr06dPpSKlPWFdXRzl3oFnAi4dO5eHDh+kEeXt7d6ZLafge74y4UybU7eySA7Tpo4Z/OHRtu7m5Wfkxa7S56G1OnQG6yOkDhN4gcrk8LCyMNunQaLNjkY02EZ07yoE/AZKy8vT0NP+eBQDiDsDLIS8vz8XFhX06kwaNHj06OTmZe9XZ2Zn2FxUVhYSEkCrRV9H+/fuN5hMfH88NKTHoa4P2cBM9KUCblL815XYmZ6PfgkaFm42I68GJJtukL8J/mMDK4hITEzsm7nr5cB0Avd/uDXOgr2o2yZ4c13p54iAXp5imph61Pf0dhs+2bds61qS0k4yBHzk0NJSdX1ubBbxI+O0fHR1t5iYTa649w/d4Z8Q9IyMjKiqqSw7Tpo8aDno7UDTqPFv5MWu0uZjrM8iYWW+W4e7u3rHIRpvo9OnTFI2639wxUod8x44dZt6zAEDcAXhpNDQ0eHl5sakR7CfvhIQE7lU2phsYGMhXpX379ullUlBQQDG5z3ozysX9pG6+3M7kbL24+/r6sqmoah0UYD+L8xMGBARQHbhvbiunyrD60AGmpaWZr7YZQ12xYkVJSQnfhtl+6kFRmHLWu/uNxSH7YbaRnp5ukzzpnXQz7sXa7caNGxQuLCyksIeHR4eblA1qhoWFKZXKurq68PDwjjULeCniTtd5TEyMmW6exWvP6Hu8M+JOl1BWVpaZTwDrrxmbPmqI2tpadgFz3XWbPu74hYaEhFB3qLi42HCTP+xtU2SjTdTS0kKuP2HCBH7fm+tEGX3PAgBxB+ClQV+69LmcnJxMH8rHjh1j3ytxcXHsVfqCoU36jmnRQQHa5D7iGSqVirxt2rRpel/eRgeruDs7zZfbmZytlwZ2dNyCGFQKbVLm/IRG5bhjjmKruHNfq3qvsrPATgR/ui3bSV5L/8+ePdsmeeLDRtz1Ji3wk7N248OpTAealPVDuBU22NnsQLOAFwydKepBRURE0CmIjo7u2JvC1HvcYvfblIJTrVxcXPjXWGfE3aaPGurEjhs3jj7KDH86sObjTq/C7Ao3tdmxyKaaiHpN3GwZqhV/8r3R9ywAEHcAXhrsB1zuc1kqlfK/mdhPrnrfgnoDTps3bzb6Mzcbp9ebHhoQEGBNuZ3J2XppYMrIWSZ92xlapq36a724y+VyM4bKJq3qTaznXs3KymIzU4lVq1bpfWdTQmbwHRP3kJAQipmUlGQqObMZmUzWJU3KjpG7EqjD0OFmAS9F3/VuxLTpTWHqPW4+NzOv0lsjPDy8q47O+o8aejtTR3r06NHs5yCbPmbNN1cXbppqovLycopGvYs23Y9mkZGRHfjcAADiDsCLgL5s6HM5NjaWhIm+V5KTk9mSZ+zVuLg4Nv2xqamJXj148CBtzpo1i0v+448/mloMji3I4O/vX1dXR99qbBIFN0JsvtzO5Gy9NHDzOkg01Wo1W/5Cb16H0dwKCws74ChMN/Pz85VKZUpKiru7uxlD9fT0ZLPDyX1Z4/CHpbkRPr4zcTlw7h4aGtqBL+CrV68yqyB3Z3auNwpO4kJhKkIikXS+SdmUfYpJSU6fPs0GIzvTLOC5QmczPT2d/SBD/aitW7ey2XQdEHcz7/EOiztde3qTxDqD9R81UVFR9FJGRkYHPmZfsLgbbSJ6O9Nbj95W9DF1+fJliDuAuAPwisJWPtGD1I29Sl9Xhndn8uePRkZG0p7s7GzDnOn7iRRfbwlk7jdc8+V2JmfrTTovL8/inZR6STjbtn4+DAf/jjGCHaApQ2XzVRizZ8/mNtsMfvo3qsXUGmzgnKzI6KwS89/H5tdxLygoMJwt0+EmZWvncbAxTm5irvXNAl4MhueXTlZxcbEZcTT184iZ93iHxZ3skzrGXXWw5j9qDN+/pg7W4sfdixR3o03ElvWMi4ujtzb/sxTvLwBxB+CVIyUlhb6N6NvX0dGRLJDddMghlUojIiJGjx5NEUiV+AuVEOPGjTMzA5I9dNBRx5o1a/SWnjBfbmdyttKkmWhS0fRdxerA/SZuKiHFJ/82evumxeLEYrGPjw+lpS9ONr3VjLhTa3h4eFDFgoOD6eiordgsFGqQ0NBQFxcXyodOCp0a7tj1cqBvX7aaJ+XApqxYL+7si5zUny066eTk5O/vz39cS1FRERk2q5JeVrY2aZtuXQs6WIpPFWazCEzNrjHTLHgjvxhyc3PZI0LZafLy8uIP39ok7ubf4x0Qd+pSmh/77wBmPmqsF3eLH3cvTNzNNNGkSZPog4XeWdZ/fgIAcQcAgBcEJ8cvHXIF0kESOJVKxQb7+dOxALAS6luaWhwdmG8i6pCwH1fNrFMJAMQdAABeDnfv3jVceeYldiH0hirPnDmDcwRsZcaMGVVVVWgHW5uI+sxs+j4hlUrRSgDiDgAArxYTJkzgP9P0pfciFi1axB626u3tbf6hrQCAriU6OprNBTL/BFwAIO4AAAAAAAAAiDsAAAAAAAAA4g4AAAAAAADEHQAAAAAAAPAGiHtLS0tMTMxoHRQw+mya/Px8Hx8fbiVm6xMCAAAAAAAAce8a4uPjycVP6GCPQ9OLUFJS4uTkFBgYWFtba1NCAAAAAAAAIO5dBnu4ulwHBWbMmKEXISIigvYXFRXZmhAAAAAAAACIe5fBHmjCwvznh3O4urrS/l27djk6Onp6ekokEisTAgAAAAAAAHHvMvjT1ilgb29vNMIFHRTw9/e3JmFJScnFixdPnDiRlZXF9lDCfwAAAAAAAPD84ZT1zRpxd3BwoP2tOihAm9YkZOIeHx+flJTExfnFL37xRxOYafc/mgapkAqpkAqpkAqpkAqpkEov1a9+9StOU7uVuFucqj5t2jTa39LSwsTd2dnZyoTERR2GI/QAAAAAAAC8gBkl3Urc2eIwSUlJbHEY2tQ72h07dlA4JSUlKyuLAhs3bjSTEOIOAAAAAAAg7s8Fthy7o47Y2Fi2HDv/aFUqFcm6k5MTRYiMjKRNMwkh7gAAAAAAAOL++gFxBwAAAAAAEHeIOwAAAAAAABD3V0Pc5XL59u3bMwF4rTh37tyePXvwuQkAAABA3N8gcb969erPf/7z/wXgteIvf/nLL3/5S3xuAgAAABD3N0jcHz169Pvf/x7XH3i9wHULAAAAGKW1tbWxSf1jifxHgZzCZRWKOkUT7YG4Q9wBgLgDAAAAL1/WhaKaElEtBeK/v3citWjd5uzg5ZeOnnwYvvZqzI7s2F23E/bfS0orOnm6sKyynqJB3CHuAEDcAQAAgBer7KW1mTdE67fc2rzrTnOLZu2mm+FR1w6ceHgmo2Txyswjpwqjt2Rtjc/Ze/j+9oSc4JWXpn5zskyqzH1Q3qxugbhD3AGAuAMAAADPneLi6tyCqrkL0mf5n4mKvbljX26LRiMuUzSrNRrdhBl5TUNDY3NDUwsJ/dUscUr6o1pl8+Zdtxcvu7B8zZX9Jwpu3SmlqBB3iDsAEHcAAADguVBT11Rbr8q6IfILvbBkzdXyyvoqWUNZed2u3bemfXX4T+9/9099w976yaK33gqiv1/2CR3+/22Y5P79dxuvFBVLydTzCqrC1lxJOv3DwuUXtsbfKatUQNzfLHF/S4c1O58HrKDCwkJuT3Jy8nMqvby83NPTs0+fPnZ2dtTg6enpXd5uz+9cGPK8y4W4AwAAAF1Lo0q968C90jLFjyXynIdSdYsmNa3QaXRcjx6L33prkcW/D/4rNn7PbXlNY+ZNccL+e9vi7+7cl3vpuhDi/qaL+wuDlR4QEMDtcXZ2fk5V+uCDDyhb5us3b950cXF5LcT9BZwpiDsAAADw3L8BS2RxB/JWbrixNeFurbL5Tk7pf//PFt3I+iJb/oKGDF2bnFqgUDYfOZ5/8Wbp/YdVNt2xCnHvhuLO38nCsbGx/fv379u3Lzc6rlAoJk6c2KtXr+HDh5eUlPAj9+jRY+jQoampqfydSUlJAwcONCzoo48+6t27t1KppE2hUPjee+/xS7e1FMN6ctjZ2VGE8vJyvf3WF2Gx3QyzouQUraCggMK5ubnDhg2zWKj1Z0qvYc3kadgsMpmMrrqePXu6ublB3AEAAIDnysOHleu33fo6MO1kerFGo4lYfaFnz2Ablb3d31ezEusUTUdPPlQ2qW9miy9eFUDcIe7PwuHh4aS8FJg1axbb7+fnR5sktfT/1KlT+cnJUGnngAED+DlERUUZLT0uLo7+j4mJoU0qZd26dfzSbS3FsJ4cnp6etP/dd99NTEzk77e+CIvtZpgV27NhwwYK06EFBgaaKbRj4s41rJk8DZvF29ubCX1OTg7EHQAAAHh+iMQ1V7JLt++7eze/qlahmvT5ftsH2p+NuHPh9/8SIy6rzc4pC19zNf2K4N6Dcoj76yHu5z766OS771r5l7NgQQfE3TD8zjvvUJh6jfR/v379rMzBMJpare7Tp8/QoUNpc/DgwZWVlZ0vxWiJVFBQUFCPHj3YML9EIrG1CIv7DbNiGu3s7ExhJyenjIwMM4V2TNzNlG6mWfr3709h9kMHxB0AAAB4TjQ2qkvL6rwWpX1/oqCuvmms8+7ODLTr/f1+aJRIUpt0+ocNW27G789rbLa8TCTE/eWLe3Fc3MPoaCv/ys6e7RJx598o2bNnT+64RowYQZvWi3vb06Hi4OBgJridL8VMiSUlJWPGjKFXP/zwQ1uLsLLd+FlRb6GnjsbGxr59+5JVmym0k+JuMU9+mHVgrCkX4g4AAAB0jNa21l0Hcy/dEh869bC1tXXqtMOdGGs3/vfenzfKaxsTDt5f/u31DVtvW5zvDnF/+eLeqbbuqLgPGDCAwuSj/ISDBg2inWKx2CZxZzNSiIMHD3ZJKeZNVKVS8dXW+iIstpvRrFxcXNgcFXd3d/MxOynuFvPkh3v16sWG5yHuAAAAwHOi4IeqKzfFqzZcu3ZHknTigaG1/+//bs3OFtFfSMiZn/98yaHDuVevPl6x4vwvfrH06NF7FF627Owvfxl67FgehZcsOaOXw/8zYNXKyAuSckWzqiV6a86BE4WPHssg7hB3I+GgILp03goLC+MnZDpYWFjIYspkMmvEvU235As3IN35UoyW6ObmlpeXR4HExER61cHBwdYiLLab0axiYmJoZ+/evfft22c+ZifF3WKe/PD48eMpnJKSEhgYCHEHAAAAngdHkgvKqhuOnC5sbW0lyVm79tLPftbunlQXl3iy9t/9bk19fdN//mdMUVHVwIERFP6v/4rNzy9/9901NTUN//u/W+7dk/z7v0dVVSn44m4/Jq665tlo3dWsUr/gCzE7c5rMTpiBuHcHcddbINwacVer1T4+PmypFm7n8ePH+/Xr5+7u7uzszE3GsEbcTblmx0oxWmJycjJ1Dyj+22+/PWfOnMrKSluLsNhuRrNi9k+ZSKVSLrnRmJ0Ud4t58sPFxcVDhw4dNmwYHSnEHQAAAOhy7t4vjz+QtzQyU1b7RK9J31NTH/buvZQv7jduCH7724imJvUHH2wqKKjo12+FUqn68MPNdbWNR4/eq61t/OijraTviYl5Umk9J+5//q/Y+oZmrizKWdGo/j6xIHzt9YwrAoh7txV3AF4kuG4BAAC8IZw6+8Od/KqDKYU8u9ZOQD9//pGdXQhf3AcONCLueXlltJ+Je05O6e9+F/lU3IPsei15WCx9lmlr6877DctvKfMLpdHbbqdllpiZ6Q5xh7gDgOsWAAAAaAfZ893cshpFk+FLB/bfZeL+ySe7r10r+e1vVzU0NL/zTvijR1VZWcK0tMK//S327l3JgAGr5HLtVJlbt0T/9m+rKyufTJUJWJTKV/N7Vc29tlQNiK9WtWgWhl1ase66VN4AcYe4AwBxBwAAACzzo0CemPLD98kPjQ5+0875gSnMwn/yE+3q7D/96ZM12rkA26/7nx8O+uWvwiqqlVxWdSrNH/fJ3tokfSum6qxItWtv7uHkH06dK4a4Q9wBgLgDAAAA1oh7Tdz+e0npj3bcb4i8o2xs0dd3lUo7N8bsg5aMLxy5eHk61xmgwOS0WlJ2rbhvkvpeUZzJeLx2861jqT9A3CHuAEDcAQAAAMucPlu0bMM1TWvrxydqSKw/TJTLVRq9OEVFVX36LLNp1fZ/+vVyaU1D61Nichs4a6e/Px+RNze3HDxWsGh5ZnOLBuIOcQcA4g4AAACYg5T69LlHyyIvPy5XDNhVzeax/P1ETRNv3J2Nmick3LbpkUyhERlP70dtvSBS9Yx9Zu309/OtUvL1sxmPN27NflxaB3GHuAMAcQcAAADMoaxvnrsofe+Jgia15ifciHhM1Zfn6jTtp7yTf0+ZcshKa/91vxXyuie3uj6Qqn+9Xcq3dlaERNnyoFAavPzy5ZulEHeIOwAQdwAAAMAcKpU6duft9dtvlde38KeyUNjvikI31t7KzVNXKJre/4+NVoh70HdbbzDXL5CpfxtXzc+WCzyQqXfszcu6W6HRtELcIe4AQNwBAAAAc1zPEgqkykMpD0vr2ou7zq3nX6vXG3eXlNUNHbrWvLj/z6gd6hZK13pJrPqXnfq+/vRPmiNV5+aWz15w4WZuOcS9G4q73lMzX+RDNBsbG6dPn25nZ9e7d29PT0+FQsGvg95DSffs2dNXBwVYtOTk5C+++MJozg8ePBg/fnyfPn0o8w8//DApKaljNUxJSRk8eLDFR8C+yEZ7kWU9jwpA3AEAAHR76uubfBamLVp9qbpBoy/uOs92P1tb19zu5tGy8roP/hprar77v/+/68sq6xvVrUuu1/fYVMUz9apn4q4LFNWqt+3OPZPxOPXCY4g7xL0r8fPzo7JIjuPi4igQGhrK1cEw8ttvv11SUlJcXEzuTpsymey9996TSqWGMQsKCkjZBwwYcOPGDSbx7u7uHathv379qDJU1qsj09aURW3Vq1cviDsAAADwUigrq03OfHw283Fzi+bnmw1mousM+/d7ZWlCFX+V94bGZv+AUz1+Ftx+Rcigv/3v1tIKxaGixiF7Ze2UnS/uT/6vUqg1F6+Krt0uv5SFOe5vmLiz8J49e3r37j106NCioiLz+xUKxcSJE0kZhw8fTpLNj5yUlDRw4EC9okmvWVlqtZoCJOLmxV0oFHLiPnXqVFPj6B4eHpTDvn37DF+igry9vXvr8PHxoU1+JWNjY/v370/5FxYWthkM/Os1Dtk8nbWePXu6ubnx95tpBL38GcHBwdQ94Ab1jSY3db4sVtvK80InkcLU4aH9ubm5w4YN48ehulGE1NRUiDsAAABgDWpVy4YdN7cm5NQ3qUd8L2s3oaW9vjudrDknUml467I//KHKa27Sv/1uzc/+T8jvhkStWX/5VlnTNxfrxp2unZJeN3SfTH+UnZfbvyZUazSa7Xvy5odmyupUEPc3UdxTUlKSk5Mp4Orqan4/G0Enw6P/Saz5kaOiogyLJuullzQ6KMANEpMpvvPOO4MHD6ZmCQ8PZ1NoqJ/wtg4KkG6amiTD9QdUKiPXa1AQ9VzfiouLi4+PpwBt8itJZZWXl1Ng1qxZFhuHOgBMmnNycvj7zTSCYf6hoaG0efz4ca4Io8nNi7vFals8LyzChg0bKLxu3brAwEB+iaTy9OqAAQMg7gAAAIA1kH9HrL+6MOKSskk9Pb3OyF2k7YX7D3tlwdfr04QqcX2LWtNKHk9/ugntrSw3eZPm5I9NEdnKqZSb3tR23hz3Cam11VLl6Qsl5zNK6pRqiPsrKu7u7u6DrYb5mfXiTgE9sTa1n2ybiTj9369fP4ue5+TkxLT18OHDFCCP14uQnZ3N7xgwzEyS4bzfVIlkn8zpCVOVNBXW2+zfvz+FlUql3n6LjcAPs/pQZK4Io8nNi7vFalusEnN6Z2dndlIyMjKsLBTiDgAAABhFoWzef/R+/NH73xc0Gvd1YwZPf7/YKvW7rJA2at2AJD7xUdOYkzU9N0v1HN3IHPeYqq0PGoTiuqWrrh5OLjJVMYj7yxf3nJycC1bz+PFj8+JO4mtU16zcz+As3IznCYVCUnCKuWTJElOe2rt3bzs7O/4eDw+P5ORkw3tVOWgn5dbY2GjReo1W0kpx53cPDJOYaQTzEmw0eSfF3WKV1Gp1Tx3UaNR6XEeCLtERI0awH0Yg7gAAAID1iCW1G3dkX74tkTe2/HxzlTXW/u4e2bKs+tL6ltbWVvq372HjH/bK9FaTNGLtT/f/bHNVeUPLmfQfd+y9fzT5EcT91RX3zsCGY5nmsnHoPn366CmaUqmkQP/+/c3vZ+PHesZsjeexkfXp06cb9VQ2qZ2RlJTk6enZZnCvKp+pU6ey+TCGuemNuBsekfXi3qtXL26w3HAQ3UwjGEY2rKHRXkeHxd2a8+Li4sIm2/Bv5B00aBDtFIvFEHcAAADAJuTyhq0JOT/8KCML90irNW/t/3lEnlXRrJsa0ypr0sTlN47YL7N2nP7p34QztZS8RFh3POVRpazhjRP3lpaWmJiY0TooQJsmTozcw8OD3wT/MOBVFvcFCxawedJtuvnNFPb29uYrWk5OzpYtWyjg4+Njfj+bQR4WFmaTuFdWVn700Ufk39xNrqTmQqGQApmZmZSWm3Itk8nef/99tsaL3r2qfNiqMv369UtPT9d2ecVirkvAahgfH79//37DOe42ifv48ePZRH+qHn+/xUbgh9kc92vXrnExjSa3VdwHDx5MYXb4Vp4XusJps3fv3vybelnnpLCwkEVmLQ9xBwAAAKyBm6GeW9n8k01V5mfI/Muu6v88LP/j97KfxVbZquy6v6rr5c3W1KrbijvpHR3YCR0UMDqC29TUROKr1wTWNMcr9QAmUrpBgwb17NmTbNjPz48bmuVWj6GXqIbctHJT+9VqNUm8nZ2dlQO07CWKb29vn5eXx+1PTEwcOnRojx49hg0bxnoUDOogkSizMP9eVcOcKTdXV1fyTsrkz3/+8+HDh/VqSC8Zripjk7hTn4EqSTU8fvy43rQT842glyd5P+kyt9NoclvF/cqVK9TD4SbzWHNemJ1TEv7NA3Ro1P9xd3d3dna2uJg9xB0AAADQE/crN0TJGcUU+NLSoHsn/yacqVWrW85dLimrqm9tbX0TxX3mzJl0YHIdFJgxY4bh+QgODs7NzX3dxd3kaXgFnjcEuhkQdwAAAG+OuB84mX8lS3y/SFpW3/LPO56Xtf/TdmlJXcvNW+KgZRc37sxpVLW8ieLu5OTEHRgFaFMvwqpVqy5fvmzYBPb29q6uru7u7v7+/gkJCQ0N7aYZ1dTUlJSUJCUlpaWlcZn/7W9/e2yClyhAdjqs3w+A9eL+2DRmkiMVUiEVUiEVUr1GqfLzK289KD936XF+cfWxR00/6cgcGMuTZPb+0KjRaBIO5xc9khY8lovFYjM17Lbizj8wCpCO81/dtm3biRMnzPddCgsLaX9ISAh/5927d+Pj46Ojow8ePMgl79+/v6cJMHIJuqW4e5rGTHKkQiqkQiqkQqrXKFVra2vKheIDJ/IvZQkpvDyr/q2udfeYqoXX69Xqll17c7+NvbX74P0WTav5Gr6hI+7/MIZhJqNHj3Z0dDTc/1pMlQHg+Yk7AAAA8CZQXqHYcfAeWfvJtCKVumXBFUWXuXtM1exLCjL185mCBcsu7fo+T6G0fH/qmzvH3ZomoP3suTYQdwBw3QIAAHgDaVK17DmUV1AkPXr6B01r67o7yh6xVUbWlrHF2n+6qSo8W9mi0ZxILly37fbtvIr8R9XWVKabryqTlJTEVpWhTVNHq7czMjKyoqKiTfeseNq/efNmiDsAuG4BAAC8sVy/Jd594N7KDdf3nShobW3NLFW9m1Ct/3AlqwfaByVUp4tUTU3q2romj1mnt8bnnsoosbIm3Xwdd0cdsbGxbB13a8Q9MzNzypQp9vb206ZNS0hIMJo5xB1A3AEAAIA3h8ePZd/tzMktqFq/LbtK1lDfrFmeVd93uwllN+Hx/7RduiSrvq5ZU1fbtD0ux2vh+YXhl+8VVFlfDTw5tSNA3AHEHQAAAHijEEnq9ifm7zl0/9tNN4uENc3qFnmTZmNuw1+PyLVPaDI1AB9TRa/+5Yg8OrdB1qR9vuqly8Jbdyu+mXf+2OmiCnmjTXWAuEPcAcB1CwAAAFiGtDst48f5IefPXHi8dsvNxNM/lFcpaWeZUnP0UVNoVv3Uc3XOp2pHnaih/6em19Ee2i9RtlAcpbK5sqp+1/cPNmy5s3TNjV37H1TKGmytAMT99Rb3l/s0pcbGxunTp9vZ2fXu3dvT01OhUPBrxadN97TUvjq4p6UmJyd/8cUXRnN+8ODB+PHj+/TpQ5l/+OGHSUlJHathSkrK4MGDLT439EU240t/AFZnKgBxBwAA8Ma7e9vd+5WHTxaGrbn28IfqDdtur465KZc35j6oFEnqtCPqT6GokjJFRUV98rnHtLlzb96de5W7D+bvPZwvENeaf0IqxB3i3vX4+flR6STHcXFxFAgNDeVqZRj57bffLikpKS4uJnenTZlM9t5770mlUsOYBQUFpOwDBgy4ceMGk3h3d/eO1bBfv35UGSrr1WlGa8qiturVqxfEHQAAAHhV9b31R0FNclpxnUL1deD5mB05fosyNu2+u2TVlQOJ+fuTCmPicnJzy1MvCldE3Vi7OVvZpN6RcC/+YH5hsby8qqHD5ULcu6G4q9Vqb2/v3jp8fHxok3YOHTqUYpITszjvvvsu59k5OTlDhgyhgEKhmDhxIinj8OHDSbL5RSQlJQ0cOFCvINJrVjoVQQEScfPiLhQKOXGfOnWqqXF0Dw8PymHfvn2GLxk9NK6SsbGx/fv3p/wLCwvbDAb+9ZqLbJ5OXM+ePd3c3Pj7zTSCXv6M4OBg6h5wg/pGk5s6ZRarbbFK7LzwT25ubu6wYcP4cahuFCE1NRXiDgAAAHStvtfVNd28U3789KNdBx6kXhRQ4ItZpyulynOZgsclNQkHH3x/7GHGVSGLrNG0drJEiHs3FPegoCDaGRcXFx8fTwHapJ0BAQEUXrduHYVv3LhB4XfeeYeJb1RUlJ+fX9vTEXQyPPqfxJpfBMUxLJ2sl17S6KAAN0hMpkiZDx48mFomPDycTaHZs2fP2zooQLppapIM1x9QqVSGLxk9NK6SVFZ5eTkFZs2aZbR9+JvUAWDSTP0W/n4zjWCYP3V+aPP48eNcEUaTmxd3i9W2eF5YhA0bNlCYTnFgYCC/RFJ5enXAgAEQdwAAAOD5STx5eaOqRSprbNFo6huaaU+jStOxKTEQ91dX3N3d3QdbDZMz8+JOisbEl6BAv379aGd6ejqFHRwcmOcNHDiQNnfu3MkOgQ3Hkm0zEedSmfc8Jycnpq2HDx+mAHm8XoTs7Gza7+rqyt9pZpIM5/2mSjR6aEZt2KK49+/fn8JKpVJvv8VG4IdZfSgyV4TR5ObF3WK1LVaJOT17WBidlIyMDCsLhbgDAAAArxEQ95cv7jk5ORes5vHjxxbFXc/SmE+T9vXU0djYSPKXlpZGfvz++++TAdvZ2TH15E/S4CzcjOcJhUJScIq5ZMkSU57au3dvyp+/x8PDIzk52fBeVQ7aSblRPS1ar9FKWinu/O6BYRIzjWBego0m76S4W6ySWq3mTi61HteRoKt0xIgR7IcRiDsAAAAAcYe4v3JTZfSGpfv378/2T5w4kTa9vb3J12mTze0OCAhwcXHhJ9QzZms8j42sT58+3WgN2aR2RlJSkqenZ5vBvap8pk6dyubDGOZm6tA6IO69evXiBssNB9HNNIJhZMMaGu11dFjcrTkvdBLZZBv+jbyDBg2inWKxGOIOAAAAQNwh7q/uHPf4+Pj9+/fzJ4Jv27aNDdmyme6ZmZlsc8uWLfyEYWFhNol7ZWXlRx99RP5dVFTE9pCaC4VCrghuyrVMJqM+A1vjRe9eVT5sVZl+/fqlp6fTJnkn1yUwdWgdEPfx48ezJXGoevz9FhuBH2Zz3K9du6bX+HrJbRX3wYMHU5gdvpXnJSYmhjZ79+7Nv6mXdU4KCwtZZNbyEHcAAAAA4g5xf2nirrcOiVqt9vHxsbOzI2/jL73CRl579OhBAbZnxIgRtIcTbi6hlQO07CWKb29vn5eXx+1PTEwcOnQoFTRs2LDw8HBuv4eHB4kyC/PvVTXMmXJzdXWl+lMmf/7znw8fPqxXQ71D64C4U5+BKkk1PH78uN60E/ONoJcneT/psmHjW7NmvKnwlStXqIfDTeax5rwwO6ck/JsH6NCo/+Pu7u7s7GxxMXuIOwAAAABxh7hDgEA3AdctAAAAAHGHuAMAcQcAAAAAxB3iDgDEHQAAAIC4Q9wh7gDiDgAAAACIO8QdAIg7AAAAACDuEHcAcN0CAAAAEHeIOwQIQNwBAAAAAHGHuAMAcQcAAAAg7hB3iDsAuG4BAAAAiDvEvQufnFpYWMjtSU5O7syjMY3mb/3+7scLaMzOJOxAnnhyKgAAAABxh7i/NHEPCAjg9jg7O3fGzN5+++1evXpB3F8pce/ACepkEog7AAAAAHGHuHe9uH/00Ue9e/dWKpW0KRQK33vvPb6ZqdVqb2/v3jp8fHxok29vsbGx/fv379u3Lxuzf4uHmWh8+WPFlZSUUDgtLW3EiBGmhJVeHTRokJ2dXUREBLXekCFDhg0blp2dzeIoFIqJEyeSXw4fPpzlxiXs0aPH0KFDU1NTzVdJ7wR9+OGHVBb/WKwvwpRtG+ZAqejVgoICCufm5tIRWSxLL39+DsS7774bGhrKwjk5OdRK/ITWnyC9+luTxGidIe4AAAAAxB3i3mXiHhcXR//HxMTQZnh4+Lp16/iWFhQUxOLEx8dTgDb59kbxy8vLKTBr1iyjcmkxGr1EgYMHD1KYig4ODjblvitXrhSLxcySyd0lEgmFBw8ezOL4+fnRJqkz/T916lR+chJi2jlgwADzVeLTr18/eoki8HdaX4QpcTfMge3ZsGEDO/zAwEAzZRkV94CAANpJaSl848YNCr/zzjusfxUVFUX56CW08gSZOgQzScy0D8QdAAAAgLhD3LtA3Eny+vTpM3ToUNokD66srOSLGskohVU6KEBGayhzFr3QTLigoIACnp6eFHZzc7t27ZopcdRoNEbDLA7ZKtvPr6T11dBj4MCBtH/ixInUVeB2Wl+Eqf2GOTDNdXZ2prCTk1NGRoaZsowWkZ6eTjsdHByYOrOa79y5k11a7EeADpwgi+JuzdFB3AEAAACIO8S9K8W97elYaXBwMDNIM5rbs2fPrhV3YsSIEcOHD2cBU5W0mAl/RgdXSWpkypM2bRX3zMzM/v3700vUpTl+/LitRZivPD8H6jX11NHY2Ni3b1/WITFVltEiKAmXA+lyWlpajx493n//fepo2dnZGfZwnp+4G60zxB0AAACAuEPcu1Lc2UwPbsqKmRF30tkuF3c2W6akpGT69OkdFndWT5JXfsJBgwbRTjbBxiZxb9PN2Gb9GfJpW4swVXmjObi4uLAJJ+7u7txOozFNFTFx4kTa7+3tTb7epvvhgt1wTDl3+AR1QNyN1hniDgAAAEDcIe5dKe7EBx98wI34Gs5xj4+P379/v+Ecd8Pw4MGDKZyenm69c7PZMlOnTuXGtjsg7qyeYWFh/IS9evVii12ymDKZzHpxJ9gcblJzW4swVXmjOcTExNDO3r1779u3j9tpNKap2m7bto0NcrOZ7pmZmWxzy5YtHT5BfKxMYrTOEHcAAAAA4g5x72JxNyWIarXax8fHzs6ODNVwVRnD8JUrV95///0ePXrwlzGx6IgDBgzo168fl3kHxJ2rJ38n9QQoW3d3d2dnZ4tV4jNkyBASX0pC/ZmbN2/aWoTFxuTvZNJPaaVSKZfKaExTteXu2eVm5I8YMYL2FBUVdfgE8bEyidE6Q9wBAAAAiDvEvfsI0LVr18jzXF1d8Xbq9kDcAQAAAIg7xP01xsHBwc7OLj4+Hm8niDsAAAAAIO7dWdy3JMonLym18u/iHSWuWgBxBwAAACDuEPeXIO41Ck2ZVG3lX0NTK65aAHEHAAAAIO7dR9xbWlpiYmJG66AAbepFuHr1qre3t6Oj45QpU2JjY7mnbFpM2IapMgDiDgAAAACIe1cRHx9PB3ZCBwXi4uL0IkRGRkokEgpkZ2fb29tPnjzZyoQQ9+6E+QUlX4UMX6k2wXULAAAAQNy7npkzZ9KByXVQYMaMGWYiu7i4uLm5WZ8Q4g5xh7gDAAAAAOLeNTg5OXEHRgHaNBqttbU1Ly9v8uTJd+/etT7hqynuzLd69OgxdOjQ1NRU2kMB2lNQUNCme7rqsGHDWEyFQjFx4sRevXoNHz68pKSEnzwpKWngwIFGcyOkUikdbM+ePadOndq7d29O74xmqNdiH374od4a4WaqoVeu0eRqtdrb27u3DsMl6mNjY/v379+3b9/CwkIzOZuR1ODg4H79+rHlz9977z32dFjan5aWNmLECKPR9DK02Cx6bW6mQajQQYMGUQtERERQawwZMoTOZnZ2tpmmsOnsy2QydmbZc1sh7gAAAADE/eUcGAXs7e0N49BOBwcHV1fXXbt2KZVKaxKSM4Xp4FY/pDi/+tWv/mGCFynuDFI0sq4BAwZQ2M/Pj8IbNmyg8Lp16wIDA1kctp/klT3xlC+IUVFRpnIj5syZw5yYlJGvd0Yz5ENqSy9xNxJYTKVXrtHk7EmfcXFxdC4MHwobHh7Onpw6a9YsMzmbktTQ0FDazz0LlnKjzYMHD7KWJFk3Gk0vQ4vNotfmZs7LypUruec0kbtLJBIKDx482ExT2HT2yfvZmc3JybFG3P9hGovvSqRCKqRCKqRCKqTqWKo3fcSdOHPmDEXgtO/1HXE3dEcmZ87Ozuy4MjIyWIR33nmH9ms0GvqfnNi8wvL39+/fn8Ksk8PfbzRDPgMHDqSXJk6cyD0c1GIqfv5Gk5N8006VDlMHYvSgrHnaKMuc6sY2CwoKaNPT05PCbm5u165dMxrN1mbRK93MeWFFGIbNNIVNZ9/UmcWIOwAAAIAR9+eOTXPcKYKDg4P1CV9NcacqjRgxomfPnpx4qdXqnjoaGxv79u3L+eVbPOhVoxJpmBvBTQgxqr96GfLJzMxkatinTx9ufNpoKqPlmknOhY0eCD9sNGdruisMSjt8+HAWMBPNpmbRS27xvFgZZmltOvumzizEHQAAAIC4P3fY4jBJSUlscRg2s4V/tCtWrCgvL29tbWURAgICzCR8LcR90KBB5FtsQgUnXi4uLmy6iLu7OxeTDdCSz5mRSKO5kTebGfHVy1APhULBJmmQRJpJZbRcM8m5YWYye/NGazRn8yPu/D1stkxJScn06dPNRLOpWfRKt3heTIVNNYX1Z79Xr15GzyzEHQAAAIC4P3fYcuyOOmJjY9ly7PyjvXDhwowZM+zt7UluoqKi5HK5mYSvhbgz9yosLGTiJZPJaCcdC4V79+69b98+LiabEh0WFmZGIo3m5uHhwaZHM4fmxmuNZmgIm3ROAm0mldFyzSSnntX+/fsN57gbho3mbH6OOzclpu3pbJmpU6fyZ7QbRuNnaLFZ9Eq3eF5MhU01hfVnf/z48bQzJSUlMDAQ4g4AAABA3LsPr6a4k1D269fP3d3d2dmZm/nAPJU2pVIpF1OtVvv4+Ogt0qKna0ZzKy4uHjZsGKlzXFwcm7hiJkM+Q4YMIcunfD744IObN2+aSWW0XPPJycgNV5UxDBvN2YykksKylXP4A9uUA1eQ0Wh6696Ybxa9/RbPi6mwqaaw/uzTmR06dCidXGoliDsAAAAAcYe4dx8BunLlCrtb9M15q1y7do0O2dXV9U3+vIC4AwAAABB3iPtrQ9++fdnILilsZWXlm/NWcXBwoAM3es8DxB0AAAAAEHeIOwAQdwAAAABA3CHuAOC6BQAAACDuEHcIEIC4AwAAAADi/nqLe05OzjvvvBMDwGvFsmXLjD4CFgAAAAAQ924r7oWFhX/961/nAvBa8fXXX48cORKfmwAA8Jz4bJH4UHot2gFA3F8tcQcAAAAA0GPcAtHe1Bq0A4C4Q9wBAAAA8IqLuzghBeIOIO4QdwAAAAC82oxfKIpPhri/3mTdb7j5oBHiDnEHAAAAQHdm3ELx7pMQ99cb//UV/uvKIe4QdwAAAAB0Z8YvEO9MkqMdXmsWbKz4ZrUE4g5xBwAAAEC3FveFou3HIe6vN4tiKj2WlULcIe4AAAAA6NbivkC85RjE/TUX900V4+aLIO4QdwAAAAB0Z8YtFG8+IkM7vNYsiKlwmCts0UDcIe4AAAAA6L6MXyDaeBji/nrjs7acxD2/+LksLANxh7gDAAAA4JVg3AJR9AGI++vNjJWSz4PFogo1xB3iDgAAAIDuK+7zRev2V9uaqr5BszMJi0i+EsQl17gtFk8NK/2xtBniDnEHAAAAQLfFdb44ap/U1lTFItUobyFazzuq7Nyt+pd9BkVj/YQzVkgKBSqIO8QdAAAAAN2HuOSaW/lN3OangaLIBNvFXdw8ykuAxpwUXLp+f0cmGjWr29QtXVOHzxaJHbwFc74tv/tDo5NP1/emIO4QdwAAAAC8HNwWi7ckPnNNl0DRqt02i/sjkQriTniGSXyjKjqQ0CuqLGhjZZfUwT1EbO8lCNhQcS1XOXJO158UiDvEHQAAAAAvh0mLxZuPPlu4/ZN5ovCdVbZmUiRS2XthqkzbzJUSB++OuPKcNeWLNlV0SR2+CCkd5S1csLHi3E2tuHf5opAQd4g7AAAAAF6SuAeXbj76bMTd2V+4bEfHxB0j7m3frC4bt6AjTz7qSnFfSuIuCN5cefKywn6OoKm5VeuNt5Vh26u6JH+IO8QdAAAAAC9J3LUj7s/Efay/cMkWm+ds/CCEuGuZubrs03kdEffZq8sWx3bNVJkpyySH0mtJ0w+crR3lLdyVJBeWqxMvKMYGdM2zVCHuEHcAAAAAvBzc2k+VGe0vWmz70K9O3DFVpu3rVWXO/h3x41kRZcGbu0bcvwwtLa1Ur4yT7k6ucZwrGOMvSr2qyLyjdJgrVDR0wbwZiDvEHQAAAAAvh0mLxZuOPBtxH+0rmG/7XZKFAtXzuA/y9cI5QPTVirLRfh3pwHy9UhKs+6FDVqeRSC0/OCn/sep6XoPRlz4PKa2oVq/ZI6X+2Mc+wtG+wjPX6i/eUY5fKL6V3wXPUoW4Q9wBAAAA8HJway/upHoBG2wecX9YAnFvoxaYFiZxnNsRcZ++QhKiE/cVu6RfrZBYjH/6quLbvcafk/XZIrG0pmX9/mr6G+MndPIVns2qz8hWzv+ugvZD3CHuAAAAAHhtxX1RO3F3mCv0WVtuayYPiptGegk0mje6JUncpy6TjOrQqjKe4RJ2a8GKuKqvwi2L+5XchhATtyKMXyCSKzQxh2URu6XOAUInH2H6zfpzN+tXxkm75DAh7hB3AAAAALwcPiNxP/xM3Mk7vdaU2ZrJvaImey+BWt36hov7l6Gl1A6ttjfD1LDSJVu1q76sipNOW25O3E9cVDQ3t+Y9apobZbx/9WmgqE6p2XpMHrqtynW+6OO5gnO3lGdv1EfEQ9wh7gAAAAB4zcV9I0/cyT5nRdgs7jmFjaO8nqw8+Gai0bTZzxG4h5Q6zhWqW2xuB4/QUjbirhP3UlPRtAvFeAl+LG0WljdPWaaN5uQj1JsAM9Zf2NDUuutkzcKYigkLxVSf87eUqdfr1yRA3CHuAAAAAHgFdXxxqaRKbVXMRaUbD1Zz9jnKW2DNVA09sgsaKSH5ot7+I+dr7xY1vQkNTrJOfZ5Ji0vJpDvQgZm8RLxki3bEPSJeOnWZ8fYXV6g/9hF8Ol9cUa2urdd8Ol+7fA01+9yostRr9Vw0J1+hqrl1T0qN/4Zyt8ViipCRrUy5qogyMSce4g5xBwAAAMDLhHTtfrFVS4h8tkj83cEnI+5qdavDXCEbyrWJmw8aKWG9wWqDnweLN/EWie/GkCvbzxF8FiQe6y9SNto82d89uJTNWY/YLfUw0f7iyubxC8UeoaXiSnVra5uDt3ZOzigvAdn8wbO1/FNPHbADZ2u91pRPXlJKtbpwW3kyU7F+P8TdLC0tLTExMaN1UIA29SJUVVVlZGRERERMnjzZsEX4QNwBAAAAYD2k0VkPGqwU9+gDT9y6qbnVyVfoHmKzuF/Pa3D0EdbVG4j74jdF3BtVrfZegvELxC6BIsN2sIjbIjET99Xx0i9Djbe/qEJNfSrP5ZISSTNtus4X1Sg0I+cIHLyFp64ouGjsSVhHM+q+Xlk2ZZmENs/fUp64pIg+AHE3S3x8PB3YCR0UiIuL04swceLEsLAww+O3pjkg7gAAAECHKRKpDqTXduMDdJwrzMhWWhNz4iLxhqdjsQ1NrWP8hGNtX4n8am7Dx3MFcoW+sE5aLI59M8Rd2aix9xa4BorGLRDL6yysurg4tuJa+1XYJwSJQnRTZSITpJOXGBf3x5Lmr8IlX68qeyRS6TpFpXnFjQ5ewvELRUfO17E46pZWth5l0iXFF0vE08Iko7y0y0Eeu1C38VDXnIhuK+4zZ86kA5ProMCMGTOsPH6IOwAAAPBc2X+mxnW+uHuLe1KmwpqYExaKOHGvb9A4+4ucA2wW98wcpZOPsLpWX1jdXgFxb9G0Ldte9bxLqVNqRnkLP5kn+myRuEpuQdxdAkVHztXx95Dxswcwkbib+sXjB6FqVkTZ7MiyhyVacaeCMm4qR/sJd52s2Xu6hsVpam4d7as9faevKlzmCaeEljp6C1Kv1x89X8df9BPibgQnJyfuwChAm1Yev729vaurq7u7u7+/f0JCQkNDA8QdAAAA6EIOnatzmSfqxgfoMFewP82qnxRI3Nd9/0Tp6uo15JSf2N4yF7K1BmkorCSXsUfkL7cpKmXqF/BwqBoFibtgbIDo8+DS8moLtwVTCydmtBP3TwKEwZt1U2USpJOCjXcp8x+rvNaUzY0qv1+svd+XAtn5DZTV/jO1248/aWRlo8Y5QHv6zmbVu84X+a4t/9hHO5HmUHrtlsSuORHdVtz5B0YB0nFbj7+wsJBeCgkJ4e+8e/dufHx8dHT0wYMHuRz69+/vaQIzNfQ0DVIhFVIhFVIhVTdONWHGllFzirpxa4yc89h15vfWpHKYne8y6xgLT/nKmzbZkK1NNXSbsW60n6jCQFgnBmlH3F9ua3wxfenIOSXPu6ypX3lTm9vPfuQ4O+fLr+aZT2U/54eJX2/hJ7ef82jsrHQm7m6L2ol72vX6OqWG4kyevmz0N5ljvrnkPj2MNin8+fTVDnMKjl+o++7Qs64XW23m4m2lk69wzDfnR84u/uzr2Akzd7p+/X2XtDxG3M0d/+jRox0dHdt16WpqSkpKkpKS0tLSuBz+9re/PTaBmRo+Ng1SIRVSIRVSIVU3TrUz8fHHPoJu3BqjvARhW0usSfVpoGDZlhIWvnv/8bj5AgfTz/40Vb39p0rG+oskUrXhcH7sUfnLbY0jaSUj5wied1k5eY+p3RznCiaHCK5lW0g12lcQd6xdKQ5zBX5R2vMVmSCdENRO3B3nCm8XNFKclIuPvSMFc9eUnLqgPV9zVguOnHk8foEg9dqzNdpltS3jF2qTX7nbYO8tDFwv+NhXsCuxZNOBkrUJJV3S8pjjbu746SVnZ2fD/ZgqAwAAAHSYk5kKdg9fd2Wkl2DhxgprYo6bL4ra92SOe5W8xW2xuAPP/ky9Xu8cIBRXGoq7uKumVneYw+fq6Ig0T++b9VwuOXFJ0eWlVMpbHH20C7xMD5cUlzZbGNv1FZ5sfwcCna+gGO35ioyXjlvQbqoS5XkrX7uyZ9b9hqBNlYtjK6/rbmydv7EiPavePaT04m1l2I4q/hmkQHqW9q6D0O1VY/2FR8/X7T1ds+tkTZccaTdfVSYpKYmtKkObbSZuRdXbExkZWVGhPXm5ubn00ubNmyHuAAAAQBeSfFnRsUfTvzbiPkfweYhVd9+6zhet2fNkvLaiWv15h579eeqK4pMAoahCX9zJQWMOv2Rx/3Zv9ShvoVr95Ig+CRQd7NyCQjfuNx45r59DebX6Yx8hXVSzIsp+EKrM5+DoI6QrkNts0bQ5eAnm6zpaqxOknwZqxZ0uTnZ9jvISkLJT4Epuw5ItlUu3VV3O0a4XRBJ/+qrCI7T0Rp5W6LlqsHtbky4pnANEYdur6P9D6bXxp2roD+JuDraOu6OO2NhYto673sR3o+u1Z2ZmTpkyxd7eftq0aQkJCUYzh7gDAAAAHebEJYXjXEEHHpRjDdfuNWx+qUupaB+A6iWYF23ViDtpYuTTiRYSqfqLJaVj/ISNKtvE/WSmgvIpKWs27BU8J3GvkrfcLrDqmaxTwiSO3gLuaaZOvsJj7W8MtYkaRcsob4HfOv22lVSpKWcSd27VFzNQDim8ldebVK1OvoKADdo8I+Kl7Obg2CMy1vWy9xJeu6c1dTayHr6zii30Gby58sSlOs/lktyiJr915SwrcaXaQ7cMPJ0L8vXlO6qoo7L/TG1ccs2eFIj7ywPiDgAAAHSYo+frxvoLpTUtzyPz6IOyybY/w6gLYQ9A9V9fbqW4r46X8rXPZZ5I0WBbl+b4xTpy9B8NpohQ5t8dei7ivv14zWg/QZlUbTFm6Laq0X5C1klr0WifT5TUiakylI+Tj2DVbqnefmo6EnfqL3GrvpiitbXNfo4g5eqzOtQptUvBMPmmczHGXzuJa3Oi7LNFYm2F5wgu3tGaenpWPZUbsVt6NqueNpdurTxyvu7rVWWFAu0ykSwrQVnztOUSLmey/E8DhXtP1+xMku9L7ZoHF0DcIe4AAADAC+Xg2dpP54uF5c3PI3NSqynLXqa4NzW3fuwj9F1rlbh/Mk8U8VTcSfumhknGLxAZPkrJQkcoo27cAjF7MFC7zANE3x18Iu6q5lZlQ5f9xEEWOzZAZM3Y+ZItlWP8hKwrUilvGeuvnTpiPsmJi4owE0u/19ZrxgYIDReGp2uJSnGcKyT/zi0yJ+6NqlYHbwF/jnt1bQv1cMj423Qj7k66VX02H5WNXyimfgLlmXpda+ram1D3SL/dW31aJ/1Uw/1ptbMjy6hoOmusW1Jc2jxjxTNxX7GrynW+OP5UzfbjciuXB4W4Q9wBAACAV4u9qbWfLRJbnNLQMUK2VH4VLnmJR9fQ1DraV+AdZZW4OweIVsY9EXf2bE63xZYfIaTH4XN1ZJmGc7vH+gujDzwR942HZO4hnXro1d2iJm7hmrQb9Z8Hi6/kNlhMFby50jlASMJN4YLHKjo6i7O9SZopmuGUfSbZLoEituY6nxJJMx0s9ZcCoytuP2w0k3mNQuPkJzx+4VmXo6JaPSGo1GtNGev1sdumY4/IqdpU3Bg/0bELdaO8BIkZdev3V9Mfk36S8j0pNXSWC4WqUbqFgEjZvb8t50bfifBdUuqG7TpZsyVRfigd4g5xBwAAAF5DSN0mLym9Y1awOoBKrZ1b7LeufCZPnl489Q2asf6iOWusqgOJ+4qdVROCxHd/aCoWN89YKaGWsWYKCp8DZ2snBhnpCI3xFa5/+lhWMnj3zs0gIlPf9HTGfOq1+skhpWwOiXmCYipItWW6p7ruT6v9LEi09ZiFRxElpNSMDRAZXRaTJJu6KPO/azfH/bPFpWeu138SIBrtJ1oYU3HzgbnrqkLWMjZAu9ILt+cHgcp1vmh25BNxH+mlLfe7QzKHuUJJldplnij2qIzU/EBaLXV+6O+YTvopJhk5XWwaTdto3W0Jy7ZXUdpZq5+d9xW7pBMWiLefkG86IuOXCHGHuAMAAACvDTtOyD2WSc7dUnZtttfuNXzsI/x6ZdmcyJcp7nX1Gud5om9WW1WHsf7C5TurRvuKMm7V/yDUzpaesqzU6GCzGb4/U+u2WPzgR/0pIh/7CLjHskbtrXZf0ilxdw8Wb3wq7qeuKL5cWnreijM4f2MFaTG7n+HwuVrPcMmGA9Xmkxw+V+fgJaBTafiSuFJNR6o3DYliJmbUOfuLqDEXx1ZGxEvHB5n8bYHaljoS/PFvEv3xC0QzV5XpVFsr362t2sVwHH2EBSWq8QtFS7dWUpdgZ5J8S6KcGzuPTJBSD4R1IWaskDwSqSgtVWB2ZHtxXyiiJJzuQ9wh7gAAAMBrBqnMxCDx1sQuvm/yWp5W3MctEHt9+zLFvUahcQkUMhG0yBg/YdiOKvo/+bLiYYmKtI/UtkRibvb/ldyG7w62c989KTWfB5fmPdIXdwdv4dqni8RH7JZ+HtypqTKUfOPTW12pttTBSLtRbzHVvOgKct8KWQtLFbChgrsZ1xRHz9eN8hY6GRN3apnJS0pnt++YfTxXSK7/yTyRc4CQJHvZ9qqJpsWdDHv8QjF1dbg9l3OUVEk2N53OheNcoaq5NWx7FV1I1BWcFCymA3cNFG06LKMOJ/2xtNQR2nSkmi0EGbqtSrvmzPYqyplft/Bd2ppsOiKLPlDdVavXQ9wh7gAAAMALJeawzHdd+fEuGoPkuJ7XQNZFf17flr/Eo5PVtrguEM9YadU8eydf0bJtlWP9hQfP1uY/VnmtKSPjLxKZm/2/OVE+aXE7MY0/VeMeIja8KXOkl4D8koVJSd0WtUuVX6LytOVmAPLXDU9nzCddUngul5y6YllG/deXfxYkZpPjEzPqyHSXmbjxlOPA2Vqydse5AqPaPTVMMn1Fu2o7+gi+P1PnMk9E7k72HLy58rNFJsX9wY9NbsGl/MUZj12oW7lb6qlbDYYU3GmudqL8go0VX4aWsv4JyTeFv90rpXbenVyToEu7fn919AFZyBatuC/dVhm6vYr6DO4hpfxfWqiVAqPLvzsk42bGQ9wh7gAAAMBrxoYD1UExFXtP13RttiTuDt7CMX5PVgjpWr5eVZb1wOS9mLfym8j5WFhao33uvZU3yH7sI1y6tco5QLjrZM394iaqucWVyDcdkemJ+64k+RdLS3MK283t1ujWXuSGtxdtrpywoL24/9g0ytuG59dOChav+/5JN4A6XdNXSqxZ2NF3bTnVlj3VlYx82Q4pe0apGfam1roECo3WjVqGrF1v1SA66btPyV3niz8NFK3YVTU/ukKvffhQK01eUkr+ze3Zdkw7AYbluWRLpZOvwMlX6P1t+SeBorV7pTNWlVGXwGdtefiuqn2ptVQ3am2K+d1B2bf7pKwTcvmu8pMAIbk+dSpmRbQ77+TrZO1r91Vb08mBuEPcAQAAgFeOqL3Vy3dUki11sbjfaxjlLXDwtnZFF5sY4y9KvWbSvUhJXeeLWLhC1jIxSMRfz9sMjnMFIVuqPpmnXXD9XlGT77pyiyuRbzwo+zxYnMW7BXP7cblHaGl2QTtxVzW3UubckjX+68vZo4U4HolU1FbstlFr+HyxeM3T8fvEDO0S5olWLAdJ58I9pFSgezjUnpSayD3VFhfKZKPa1OtIvKBgy9Fw5D1qmh1Zrjfnh2LuOE7iLnJdII6Il/pGlU8yPSnoRl4D6fWOE8+uPXL9I+dqqefTplsDZ7SfaLSf0DNc4re+YucJ+dxvy+iiWrq1kl46lF5LJ5rdXBtzWBaZUE1pWSbj5ou8vy2jNvl6VbvzTr5O1r5mjzT1Wn2XXIcQd4g7AAAA8EJZHS9ds1fKTb/uKq7mNoz0EpBmea3p+jnuY/yEZ3TreSsaNGoD192XWsOJe5lU7ba41Mq15B28hWSELrrV3HMKGwM2VNCf3ti5Hhv2V3+2SDxyjvBOQaNarX0iKXWBpoaV6q2momzUjPbV3vnKNr+JLGMrlHMUClTUG7n3qMnKFnBbLF799CGvR87XfbO6zJolDuesKSMnfqybtb8zSR59UDbL0po/bB65o3a2jPDm/XYHRS3js7Zi/IJnPZDWVu2MoM1H5eMWisbPF5Eiz44s+zxY2/iNjZq7BtOHLt1Rzlgh4a9sM26BaH9aDVtyJ2hT5RgSd1/hpMXiBRsrYo/ISN+p/0NdzcDvKqijcvR83aYj2vlCm4/KVsRJuR80PJdLqMc1N6ps+op2R5d6vX5NgjaaNfcDmEEmk8XHx3/zzTf9+vWDuEPcAQDPHY9lpbfym9AOALTpxjg3HZaFWZrrbIqD6bVGn7p68Y5ylJeAxGt25PMQd9GZ69oR9/ELxXsMViKPPyUf93QiSmml2j1EzEZwLWLvLVi0SSvuwbGVtx82BkZXzN9YkZ1vTtypw+O2SEw2SQd7SyfrpJKe4ZIbee1m8tTVa8b6C5c+ncBDHQl7r3azxvMfqz4NFO0/Y+2dBtRbWPF0/J6UnYx8/xnL4k5+T59+xeLmFo1WdnecqPGw1KVhK7dQ5Uncrz5dKv7bvdXRB6pv5TfOiy53Dngm7s3q1lHe2lUv6byMXyha9331VyskbEj+yt2Gj33159tsOSanblXskWc3Rn+9SkIx3XSza6jxx/gLqYfzsY9wydZKamr/deVUE4pPXn4yU3HikiJatyrOtmPyZTsquVsIZqyUzI4sp9M3tf0vLWez6iN2S1ftlqZnWSXuzc3Nqamp8+fPHzNmzJAhQ37961/b2dn95Cc/eUsHBX76059C3CHuAIDnDn0ZnOmin0oB0KNKpo4+UP0aVXjZ9qrdJ2tIkjqWnKTqep6R6ebkRqR6LoGiWRHPZ8RdN2g6foEoPkVf3HcmyblhYFGF+oulYisXTR85RxAUU/FJgHD6CglZ6YKNFYtiK2/kmXuw0Zp46cTF4tF+wtG+QvbQpY2HZJT82r12qWTtn1VEXks+2tTcykXIe9TkOl/EDcmbRyJVT1goWr7jSeQDZ2tJZPekWL5LYeaqsmnLJbmFjZ+HaOf97zghN7pAOx+2eOKn80WOPsLzN5+sOOm3rnzehgo6xsWxFewZSQxlo4auh9UJ2oUXJwaJ6Y3w5dJSNuJ+JbfBcE3JIxl1s1aVfXfombjPWCG5U9jIFqKZF60Vd+oUUSdnxS4pOXf0QWmxSLU7uWZmRNnpqwo29YWd8ZAtVdzSlnTJ0ZEu3lzpEdpO3M/fUlI3lf4Ml87Mzs5euXLlxIkTR4wY8S//8i+/+MUvSMrfekqPHj169er1m9/85k9/+pO7u/v69evz8/PbMFUG4g4AeDE4B4i6ajkwAPS487DJYa7wNaow2eSRc3UdHhcnG7tx34japl6rJzedsLDUyhVdbIIsmc12cJ0v3p2sPzt/6zEZN+JeUtbssUxi5v5IjtbWNvs5AurAjA0QkUNn3W8I2lS5ZEul+SeSroyr+myR+MtQ8TeRZWw2POnjzFWSy3fbpaqUt4ybL2LrFbbpVpihImoUz6aM3/2hySO0dOMhqxblHOUl+DRQtHTrE3H//kwtmXRcsmVxJy3+aoWEujrUgHTGj56rnRBkoWXYGixk0g7ewpSn93T6b6igEjNzlKHbqux1S60z5ArtDwthO6omLhJr1148LHNbXMoanxrE0eB9QTlTPtxzqdp0v0XkP1aN0/W7/NeX0yVEbUW9i8gE6Tery4I2abuXh9JrPZdLzmbVn7leH6mbL0Qqv2hTRczThe291mgnySSclscebteeF+8o563JHfvlmtEuHn/5y18GDhzYp08fknJuEJ1k3c7O7p//+Z+HDRvm7OwcGhqakZGh0WhMNc6rJe5UFXt7exZesGABbU6aNAniDgDoBnwSIDrYRY+8Bm8C5CX8ibwWxd3o2nmvLEExFSlX662cBW6Io4/gRp6RySTkZGP8hGxkt8vr7OTzRNw/CRDuPKEvrLFHZeOenq8fS5unhpWaWZGQo0WjFeJ50RX0+UB/1+41UJeGHPTibXMPNlq+o5Lcl46Rmw2/7vvqWRFll9o/x1QiVZPIsicEsR6Ce0hpefWzRzvdfthImazarb+q+r7UWjaQryfun8wTLop90g3Ye7pm3oaK7Scs315Mvvv1qrLvz9RQYPrKsuTLCu5mAFN8u7f69FXF5yGlVGhixpOPzcDoirlR5RnZynDt86qe/XRA/ZNP54nIoT9brG3zLYlybedN1zfIvKtdZUgv88SMOmpw/v0VVFCxWDtrqE23Bs7a72Vk7c4BIopDrcduoY5LllOeF7KVbAS9Tfd4V+5VlnBy8A/rNu719vb++9///rvf/e5Xv/pVz549+bNcaPPtt9/+/e9/TxF8fX0PHTqkVFr1DLKahw8LY2Juzplz0cnpT7/+9aso7omJif94SmBgIMQdAPC64zxPlHCqBu0ArIS8ZOQcQbO61ZrIZGCOr9WIO5lT2vV6i1MmTOEwV5jFG3EnEXxcqhXNoxl1zvOEXy4ttXJFF5v42Ed4VifuY/xEho+O+u5gNTfi/kik8lxeanFcmVCrW+lY/NdrJ22P9hOSlS7ZUrkyTnruprlpdUu3Vo5fqJ0OFLSpkrUDme7syDLSSn40UYV60mIxyT2FG1WtY3QrpfAf7XTzQeM3qyWGizOOmy/aZzB53d5LMNZfyLoBTFsXbKzcfNTyaD11z75ZXbblqNz72zKPUEl6Vr3e4jaGROyWUlN7hJZSZ2Nv6pOazN9YMSeyjPZHxEtJsuuUT8akSyu1c3joMN0Wi+lv6zGtdrNeE/Vk9Kb1t+nGzqndIhOedVfoTJVWNrN5895R5Q+Km8b4C6kRNhyoXhBTwebxn7qicA4QXr7bcPGOctmW8vT0dJfPA383zKH/b4e88847etPQe/To0adPn4EDB37wwQdjXaeMcf/WJ+LuVbO/orCroezixfthYVe/+OKcvf3p99479cc/nvzDH06++y7/b0SvXq+WuLPaODo6UkAmk9H/FIa4AwBedz4JEHb5cyJBN6ZGoSHnqKvXWBM5u6CxwxL8UvBdV37zfsNYf1HHko/yEvCXVKeG+lEn7gfO1pLSTV0u6fBYvhmoa8RG3B29BZsO6480r91X7fp0xP0HoWrGirJxVvxgQt0z6g/4ri0nqyZPPXahbtn2KnJKtnyNKRbHVrrOF89ZU7Z0W9XlHK2sr46XkhbrzaL+sbT5i6WlbO1FupyoPnorxF/Pa/BZWzHHYAUeirkvtd0oAxuwH+0r9Fv/ZCVH7USR2Aprptl8GVrqtaaMDoqq/XlIaWaOkg7WfJLwnVXUh5kWJnGcK+CGtBfGVMxcVZZyVRG1V7uoDnd3MnVFJgWLtYtOBoupoxK1r3rCAuH4hVpxp0yo99vavvO7L7U2ZHMl/3cGl3kiym20rlasiVwCRdQHiDksm7Iw48uvl0+aNGnEiP9r17uf3c978aeh/+QnP+35f37+m9/8ZsSIEUPfd/mTffCpszf1jiXrQSMdvs/acu6ujEapVHDoUE5gYOaECen/8z+nhw8/NXRocns7Z3/Jf/hD8h//mPof/3F+5MgbU6fmR0ZWXL78j7///RUSdycnJ6pNYWEhN0mGAg4ODhB3AEA3EPf1+yHuwCTnbtXnFz+b/lFerR7lLazgTWwww+2Hr5m4k8rkFjU5+XbwVwKtuD8dcW/RaO/vFFVoG2pPSs24heIZKyRWruhiEw5zBWnX69lTjbjnEHGsTpCyuRZtuocEzYwo4zbN0KhqHe2jXXVe58QVZMPLd1ZZfFhP4HcVlDm5IHfLI2koba7/vtor6pmFU/9hapiErYxZIWv5PFg8eUlpCm8p+iu5DZQVibW+uM8X7Wkv7k2qVjpqR59nj6TdlSRfsqWKP1PcFFTo3KjyJVu1HZIJQeKbD4zcMKoH65B8tUK7fiW3bEtQTOVXKyTseUZfLCllj2Jlh+kRKpm5UvJ5iPjz4NIlWyqnh0s+1c3GSdX9qsNNqnGZJ7xX1BR/qmbZjqpw3i252nt8Hwn/ODLiq6++6jfw/d8M+Needr/8yU97vMWbhv5/iF6//s3A348c5TRt5sKzZ88ePFtDrcE9RGxRbOWk4CfL1T/pe+fnF8bGnv1iRsL/HXlo2J9PDh2WPGTISROCfmrYsLS//vXimDG3Zs8u3rmztqjIVOO8WnPcvb29uRkyxcXFrH5jx46FuAMAXnfG+gsjDOaSAsBB8hG199kVUiJpJr8p4XmAGW4VNI56rcR9VkRZoUBlOI0hILq8RGLuoaHyOo3fugr7OYIbT5f3rlFoSM5+LG1mNklq+M3qMitXdLEJqu3ZG/X1DZrRfiLusTsc4bukLk9NPf+xavZqCX/JQlMoGzVj/LUD4eTE3t+Wk0b7ry+PPlBt/kZ233UV5KABGyq4x/qQhlJCMmn+/JyCxyoyXWqNNt20mSnLSkk0M3ij8pfuKEM2Vxp2MFznixPaLxdTW69xmCukFpj5dLmeHSfkodufLYbI+HZv9ao4/U856jD4rSunv23H5FRWXlGTxWs1eHPltXsNX6+iNhQue7pm6KJNlXQIiRl1MYdlnssl3FvjwY9N5PFOfkL6//OQ0n2ptdtPyFnjk+V/7CvkfrZynCvMvF35zfxdfxs1c/DQ/3733Xfffvvtnj17vsVfbLHHz/6p76969/3Xfv/6l5Fjv3b4YsvhM0+uJWrq0spnHemjGXUzV5XtTqouz8jICwvbZ+++f8R/n37/P04NHWo4v0X79/vfn/r3f08ZMSL9v//7ipvb3YULxcePN9VYO3+ytLQ0Pj7e19e3f//+r9aqMuPGjXNwcNi6deuT94m9/fTp0yHuAIBuIO5LtlSiHYApvgwt5WvQwxLVGD8hf2KDOXF/0DDKq4vFndxxsolx66XbquJOduqGjekrJKTaJHB6i2d8PFeY1f4pQrNWSbYdfzYvRVjeTPo4co6AW/qQlNTJ58mqiFsS5W6LtXNI3KxY0cVWRnppR9wr5S2u80WLY/Xfy0u3VnJTt+8XN5EiW5wQQtQpNZ8ECKkbQ32PNQlSEsH5Gys2HZbtO1Nn+OQgDq81ZSSmCzZWbDhQnaRT/LDtVfOiK2gP/47YvEdNM1dpbwy9crfhwaNGCvz/7J0HWBRX+/Y/FUGwxV7ymqIUe4saYzQqVUBERFHsXem9VwUURIoCYq9YsYAi9q6xxliixi7bd1lYlt6U7549MAy7i6Ix+fvm3efy8tpdppw5ZeZ3n3nO89CuNcTIQk+cWs6ZZKInO3hj9rErteIBV01irdj4AZ2p30HhyzZn0+mHiEF4KGZFRZFQtgXh/NRzUjNXNloKzUf/9frDYmmBvD8YLuT24xJIDlQprcH81onwef8ZKVrZNpB798/qfnLvWemSFXwMn+lBAHfq8kvL35k4vz5z5ozVdPcO3xto6+h16NCB6YYORG/cmHJD79at2w8//NBVzzoxMfGnWdfpngkNMD+ct+1YHrrfCZnbUplEkrV//29ublesrU/99FNmv35HtXXA4op0fgyA3rPniUGDzo0Zc2POnIteYQumH5ninUUX+D2WlZW1bds2BwcHIyOjPn36dOzYsXnz5swQNI1kpgoHqQJ3lalMZX+7mTqz3eIFqnpQ2XvAfRVjxv33pyUWHmxmBs3XvPIXLOUcf/uPkrGfG9yJv7hy7F7OW74l+68cfFYIFwg+zoVVWlaHGalMmXXBHdXCDADC5pdTuVHtWZdrAPTJ6zKo4sevq8OZ2/hzHaP51j4NBXfsEqKQB6qiggoDxfyFSs9pl3Xi18Isfvm0QK5LjPxY9k0UmbtVk/qD56VOqwUNcQRaslIAcAdSQ41cvls01Y+TcbUAYBq0QTS+ngn7By9KZgXzUHX+60RJqbmp5/KJbPBcI3SJEzJjUKLz2EUK5i7noVaxmcMqgVw08TM3CyO2iVFOYW6dbFZQJjNDeHY1wTqB2raBPDC3gSNrnDN7iex3FBL7yr15cI8TuiiA+yQfKgWpkWPWgbP5OBe6MaRCZQ2r0/lomUai5UCAWflw6HXGfkmULEk5Id2UJgFY0yF0dh++OdzU75teFm069W7WspOWlhZIl+mG3qxZtRt6h+9NnDzCfCIvxOzOocPjFJe+Q//BByIjnV2v3IpKTP5lZsoQo7T+gw/r9KIAXdn0+dEe2od1ex8dOOS8icltR8f1i2JnLb0OhSN3LY9elqL+J3mzITDIL69evdq8ebO9vT3oXE9Pr1On6jIzdMX/U1NT09TUbNeuHTYAZC5evDg5OfnJkydVX3I4SBW4q0xlKvs3mbETiw46oTKVKQX3qJ214H79YfEkbw4zpY53gsiunsDnN/8o/uzgvuekdEI9YfsWhPNBin/l4MRH2cKdXVD8Vg7c5WbcZ4RwIxnTusA+ADQo8HxNBBVsD4XzQDY/DSCzBVXHChseSdM/WbR0pXytlle8Y84Ky1CeSs8Jqv7zTRlQWDHBk1ucwLRmrS2g0zVW0JA4P/pUjEXO/DAeTscRVWAX6JDN6RL/ddn1hV6BJKBSezpRKVGBsLtlMU8A8T6JQvtVfJJ4iNidxyXYmCRM3X0ij+laQ4yEJIdaIMHgaUO7zwziAtDJAtDf/iw1cKRiQRo7UTXvIQssA80QuVNMct+iDJfuUh3VNVborCBpJnpRsRrRmW8/pmIfcUUVuBnS4ZLGObNOK6QURbEfviiFALPx486tAXfHiN8HGIaPNLDtrvtDqzZdtZq3rDsV3bhxE3UNrba6urrjxo37dqDd6dOnN6XlgJiJGxVV2w6se09L4vbmrN2THeF6+I+IiKu2tqfH6KfqDTimp3e0ew+lDuhHdXUz+/U7M2rUlYkT7/n4sFJTy/IpsXT8WsHMYC4JNFQlWx+MJsuRVoP7ixcvNmzYAOD+6eexzdtqa2i2laNzEnwGP3bs2BFlJnS+adMm7PhBVP6CwB11jdK8e/fuC7+9qsBdZSpT2ceagUOW4iIwlamMwbKcyJ21U8sX7hRN9eecZwT4mx3KpbNgytm1+8X6drWzmJ/FUk7k1Rdve1EEr76SNNAm+3JEkkorb44kv7IuuGfd/KMOuIONmLP74GZgqIkziySQf8ai8uYACn+T+SEAQ6cHU9HNJ3g2FNwDkrOXrJSPHVlSRoE7sz7xi6FD1tHLBXf/pGaCbfzlRbhjtMCkZs0lCuMRL9RvgJTCNlAvYFN8eCuL6S4tfLv1qMQnQUjP38uZ91qRsSMLBLxsc/aO43nbZCmQPNcK0SILw/nTAmtvMrsy8yb5cGwDuABlcLZvkoh2rSFGIrRAg8kFgJ/gwcLNapo/hwRaufu0xMCeNdGTM86VcnMP3kA1fcKB3OiUHOL+h/KHbaXayCVG4KQw4z7Bgx2QLMJlPmWV4TaYLak0dWGV1LxpoZuSNolEYjA1cfosu697jGjxVbemzVrLRUNv0qSpplbrzl2/HT169NKlS4NXbnePfjnRizMrlGcbWN0uZFJ/485XftOSLzl6X54w4fTPPx/S6X1MW1uJfwv+aWunaesd0uu/a+CY85OnxVgGhbocPXA2H/VQXxhHyB5z+6vu/muXLFkCDmzfuYe6ZrtmzTTV1NQY8/0orVoTNU11rbbde/TU19dHgUHnZBnnp9mXBe7+/v4ojVAo/MJvrypwV5nKVPaxhgfe3xGiTmV/n5VVVPFEFX/rKU78WkinorQN5DI9hvGnWSE8oBX5Wlz6DqzGDD7NtMu/F4H5mNns/7rtypTWC+4r+F5r/9KT2sCB9UZARRmXcy2QzbjX4aQZwbygDbUi4cHzUkPHLFNnFvE8zuJXYGRN8eOQefqwLdkzg3ke8YIPRgpngLtoicKMe2HxWwghZn0WFL8F/h65mH/6RqF9JB+fw7eIOcIKhpjh01Pstx+XoH7k5uzruy3I/FK4zOl5rwTRzBCeWT0u8gHrRGhrEPCKbeK9p6UbDlMLACBdQMxzQrlMcEfnCUwWWvtyoG2WbxWHbMyuda3ZkH34YgGJ0JJ8SLLvdJ2o7eM92DKXcSoaIzgbWmWsfZa1D8fMjY0PZJH9mn258XtzSFrW+WG8ZZuobuwUrQTczd3YIRtE0ACC3ArUKpQJWgc1XFlZmZGR8d3gpUN/MtLV1W3Xrp26ujoT0Bs3btJUvYVmq67Dhg2bM2fOuGnRI+fdRGn3n5FCNhw6n0+OD+5fEXE92Cxs3S9zdw0yODFkSEbv3ukyX3Ml8Vt6aKfp9UkbMGT3MJPbS5c+37hx0pwrtjI3ejSBjT+X5KhaGMF3jRUcvpA/LYBzIOP++vXrFy5cCOzW1tZGOZXOnatraGlotdfV62lsbGxnZ7d9+/bXr1/jsNf/KEFvt/BgP3ld9lkG5pcF7lWy1ahz585VgbvKVKayf5NRc2kOWX9HpAuV/X127nbhOOe/N6vRzuN5dCgSdI8VDHA/ciEf9EDTCVdUbuLEYvrSMO38nSJgR1HJ289btvrAffEKPh3P+xMsV1pJjgw65IoqNqbl0f4bcpmViJ7xSagFdzCxsSPL1JVNAia+4VOxdyb7cMi0aPCGbKgdzzVC4rXcMHDPXrxCfsY9r+AtsJtZn5KCt+gMB8/nb0qXzA/n4fg4L3Mudm4ojw6WgksA0QLKP+hAgLNYeVGUzIyQCDD1XCusr++BubEXDo7OQEKsVMni4oduyrYN5DBvMjhO1I4ciJw5yyBmhADuzekSpxhB4oHc6UHc1btzoEPA3+kXC+T6FcAa1W7jzzF3ZUen5Fx/WAz0hDpCXyXrWbFN3N4cnJrkYyLLXvHBfpXAcZV8xwCyL/Y/1X2Y2wRLq+Zt9Dp16txErRkzGjo+A4W7dOnSv39/GxubiIiICfZn3/DK3eIEC8J4RjU1E7CGO3/ygZQZfmnm0478OCa9j/L8RMQBPU1bN3PAgMMDftw2fOLZxR6sgwfzxPmGDlkQeFB36NsO0VQ5K2Q+URB7jx8/7vlLmM4PMzt0+7GHtm6z5u2aNNWAcmDOnRO/844dO/bp08fIyMhqqt0PZrGnLlfPna/Zn2vslAWBLXf5otyKqJ05UC9Ps/6N4D5GmX2BXu8qcFeZylT2UVZe8Q6Pn4YvmFPZlwHuReNc/l5wP3op36AmzvRUf244wydkz0mpYzQ/pSZtJF9cMdGLHVFPRNEzNwtBfnQuyc9i2zMkEzyV91iAmn3Up4P7709LSOwREtRveiCHXn4KtLpRF9yBjyT3J7Gr94tBtOPdWCRg4ktO+SQvzvzlvIsyZw+/JFHwBtHWY3kNV1z+60SKDus50kp9mdcK/Ys4r9LMlQ0UhqAColFBzR1rF8gS2KVJHaSLkmCDisr3kTtZ8GrlzbYN4DJ72uEL+bjk+oKdQxK4xAhwLlTasSsFJKL80kg++oa1D5sJ7hsOS3Ycl0Lk4ALnLudhewDrrBDu/DDejCDuql05B8/lA+JTz+ajqMwAlGZu7GmBXNyvsPHRywUXfysis9GQW7jkYBmj47zJhySuMv22aAXfT+Y6NcPr1xHjQ6dPnz548OCvv/66RYsWzHWiAPTGauodOnRs2U7HeJxZQEDA+fPn9e1f027ixEqzs4Onb7hq77p7uNn+fsMp/xZdXaXxW0DtGfhTv4EHh/yybphNzIRA94VpVbJARRM82fmFb1EnS1bwr8r0FVpzxPSzHgFxA0fY9h4wqnX77mTuvFEjSIhGtXjeqImWVnPNFh3adtL+4UfD7oPnrVi9jcNRMhDQ5SZ4sOm4T0mpuZCdZcreej16VWrqwn7O/jeCu74yUyVgUpnKVPbfblS+cWcW7vLbMqRz/4Zk7P96w7O4vOKfPunZW3/7jPvB8/lmrqwT1ylmmuzHDttSy+VbjuZ5xAs3pVVHQgTg2vhylm1WHsvlxPVCE2eWnL/4XzTgb30z7gD3heGf3o1Bk2TWFsd5wS6zcGfTl2lgLw/uk305SxlLcqGmzF1Z2OWg7F3EM1YZqDR8qxiNha+ea4R3npRUyHRyAwvjl5S9SGHGXSSpREnohYYwYU6FuRt772kp2BdNg45h4MA6d6uWOE1dWTSpX7tfHJAsQouUvdd5CX/VB7j7UPk+ma8IgONOqwWGjvKeNjh4efk75xjB/eelRg5ZsXtzT90oJO5VYPHIHVR8GKbzfdQOMfHFmhfGw5/A6PtOS/EZGmNmMOWXRUIrEvVy6CID3F1YEABo/QXh/CMX809eLxznQqH8RE82uTShUDhlQfwIg+ldvh3SrVs3dY2WQPJGddMVtW3btkePHqC4bwcssLXfqm//lD7+FD9OtqQy78mTx2sT4ofPOjbS8OSwYRm9elGJQpUsD+1xTEcno3fvg32HbB1otMN0fkbgupOp92m3MfSEtftyIPlQCbaB3CdPniQkJHzbf9pPI0a17dhds0W7purNmPoBeN6kiZpaU8227Tu166TXttuo3sMX7ty589KNN3OW8ay82JKCt+hy3muFUBSWXuzH9bi4XLlXbO5GBcmhZRL6jNJ1JujkJk6sl9zyzzIwvzhXmf8KU4G7ylSmso+ywmLKrdPUhZWUKsEd/OztQlWdfJSlXSwwd2f9wyc9dbPQ9G+ecd99UgoeOn6N6g/WvpxQRlzCpNTcBWH8xStrQ/LNCOQShwRFy7haMM6FRSeB/zzgni5hLvHEwV/WTBnOD+fNDvl0cPddJyLgDjx6+KLU0IG151T1iwV9+6zrD+qAu5UXZ+6y2llkkCiGkqUnB9BZJYsFaRfFB8ORkIIAr6v3iolnWsMLA/0g9yNfXAEQZKat5YoqILxTTkjXHcw9cDZ/ohd7rF3WcUZ+U2wPmicvT678XoSWYi7BVGpFJW9B/2h3ax8O0ykfMsxhFd/AXr7vrdguhuyHUEFnAIiv2Ztz4U4R0XIzgqnkSoDOKX5chiah0hi9e1cFRYfCbEyTHL6QjyOgwiEVlm/N3nOSylWELeVSPqEvYQNzd/bC5S88QnaZTVzU7j8/N2/zTdNmX6nVXScKXm/dunXLtt90+maovtm8kVaxswIe1il0ZeWCKfu3TfVb/+Pks6NHnxg06JieHuWArsT7vEeGnt7xfv1O//zzlmETbrh5rbLf5bj8BUpColW6xFAXGLwxG3Jl95G746atWrhw4ahRo9p36q7ZvG0TtWZyc+cyv/PmzVt1bN9Zr1P3sQsWOw4wXnPozGvvBOHRywWgfHTvqf5cCCR8Jo0O7idT9XaRfJ9EIVQiGv1ZPTFYUbemziw6gevmdEl9y5HZwgpjx4YmU1OBuwrcVaYylf3fm7TwraUnG49259WCect5zFDKKmuIHTqf3/Dlhp8N3G/87TPuW9IlS6P4wIgqKmoehxlQPGKbOHxL9qqalEx/vCwFlSrm/SGWfqnAzI0tyKkoK/tsgdk2pecx47iv3ZdLu2HMC+NN9f90v6/E1NyDsiWSTqsFOzPzjJ2yaI+gsQrgjna3YYQ4BF9O9GRbebNJGERwPw6yOiWHuLyjhFfuUbs3ZGEoDe4LwuRFiCwyYxYzTWYWvxwNtON4XtROcea1gqkBXAxnEHyVbP543+l8wK65G5u4xV+8WwQNRn+Vs8rKKv8kyvkHgAiGtvbB5XCYVY37w9KVVIBIuaZcGMEzdWXNDOFRIfBlM+hk/puUgZ9dkS2pZCZggqShZ4uNHFhbjkpQS9MDuZAKaD4Q8K5M6u2BTCWK/VYetp3j1un7Mbq6uk012zZuUiddEZVQVL25VsuuvfoM7j10ytq1az2j7qDtFsk0DzB3htujQNv1CYZ2O4ZbnB4+/Hj//sd0dJRGVzymrX1EW+/4gAFnxoxNHGYTbux7MPmCXBXhbol75ny/K6MmrtD9Ycaw4SNRKorOmyjxO1dX12r5VacW7fS6av/Scxg1d87jUVPvAHH3eCHqxydRNMmHA25GXzp9o9AtTnjqRsHsUGqhwoJwHpB6gez1Ua60cpJMQRUWv7WLEvgmCi/dLUIj0nPqcnbzj2JjJ1ZuzWuZbcfy6gN3tAt6C1v4eV4afnHgHhcXZ2lpSbvHqHzcVaYylf0LLEdaae3DwW0d/3wT5YOvqeyDdvB8vsU/Du6Zv/7tM+5JqdTyPvATgRVmbl3AMTCd9o357c8SQFJ9sVwOX6CEDUBzkjeHxAf867YhTcKs88gd2TNrZtnnhnLrc39viMXuqQ5KCK46dCF/si93ewZVZuLzLRd9z9iZxXQj2X9GiqGEywRDV8myZrrGCtbsyz1ykWLoJSv5ZAlgQxaGVoN7onB+mPyMe5ZszWsWY4r0Jbd8kjc7eleOxxrhld+LZoVwgc5bZVUNybT7ZB6IGfBNlhmQFZz0VzkrLHlLdAVuCyZO1Iw7mn4iI/D85d+LFoTzDR2zmNmpALIGdlmodhxWJKlEnSQdlJDwNVUyl25sIMmnImzSu1h7c9iC6kvAXusP5QJb9Wen9xvt0VXXpH0XvdZfdVDX0GSuE23UqEljtWbqzTu27tirYw/TkeMDIpIu7jyehwqfFcwF197KvBc/M+rGokWpw43S+w1K0+1VH6Af1dE5otvnUJ8ftg0w3Gm+KMQyMl8WZaWKCmxKaQ/oFioJ7tyL8x1jFi5cOHbs2Padvtds3q5ZM2runCkbmjRp0qJFC80W7Vt30O2mN3a8tV3Yqu1GS25XyfJnLd8i3ndaauyYtXa/pKKGjWcGc6G+Fq3gO6+mXluh7Z6zyyw9ORBdUHoX7hTNCIb0Ys0L46Mdid8XeS+Kii0ufUeBe5IIXRFf6wPuO49LcARam6FDGjgov12gGxg41NGB/x5wDw0NlVuQqgJ3lalMZf8Cw4PWxo9j4swycmLhia6acf9YSz2bb+HxT4P78V8LTP/mGXcgbOim7MRUKjAIoIE5oQ5k33REQud3vP6w2GEVn7lMk2kHzuaDzABDQG250H6fbMmH88YzQokHrhfNXV4N7rNCeCZOn14zdBognwTh/jP50wK5W9Iph42Kynf69nVWfBIE12dMnwMiMZQm+7LJVPGdJyVQPvQUPnGar5KF9nv/wlDafBJE85bLz7i/4pbLOSU/Y5UBza282FZenN+fliyM4KGq1+ynGs7IIWvvacoFhbhHs4XlM4M54VvFYPG8AmXgXlwN7sLcynHObBzWwp3FBO5fHxTPDaW80vMZq2MBiFRcxY2UB05BMfU5+VDu/eelJIcryUGL7WnvpocPH+qN8J9oZTNo0KDOnTurqWs1alzrSSKbQtdo2br91930xo8fbzXD2zU07fhVKQ6Ospk4vHaclRqq77N7jHXa8DHpvfunaeum99BWsjy0e49jurqH9Pru6Tdi21DzWEPXoOmbSH4iqjnCeY7RAkgg1xU3BxmvWLJkyS+//NKzZ08NrbYazZrVzW/aqClMXbNZ847YoG23XxwdXcxmJS8IeUiyqBJVZhvI9YgXXL1f/JJTTt75WHmz7aMEkG2ogQRZc1RrS9m6Z9w03GIFiyhw5zx+XQZ8P3q5YGkktVwV1W7qyp4TysUlE3AnSyOIv9OTrLJXnLKbfxSjFQQ5yoEbpRori75PbNcJqZGj8hn38gp07Cy++N8I7kZGRigNh8NRgbvKVKayf5MR70mQmYFD1srt4lM3VD7uH2cA039+xj3jWsHf7SqzYps4Zk8OiQIJgPBOqOZysKl7nCDlhNSlJg/lxbtFbrFCxSDZxPaelgITgZvGTlnHrnye3pV8SMKc6iax+chndGaAyCcvFw7bUq1dA5JFKSfyZgRx18uCkQOYMEAuMHJOlZW/M6GWgdbiEUl3P8WXQ5yzbz4qAf1vOCzZK5MrQHDi2GBS427+QUOdz1FYLw5MR9MznZufvC6z8efY+HNJeBC7SAGQEc1HEjOlnMxzWCUAC4rzKvefkQJV0aaK6aWIAa+JGwwvu8LMhYW9zFzZTBeXO49LUCeofOaiBWgANPHa/bkGDpQmMXdnbzwsOXuryGDh9cTExC56k4cMGdq169dq6i2YIcbpdaKt2vfQ6Tvado7LkAmbl4a/QdmcVws273x1IHDLPV/fowYWRwYNP9q779EeOkoTiKZ3p/ITHdQbcGK0wfaRkx9FRcUGZBw5L7WVhY0HOuMSzJZeG2QSrT14hoGBgY6OTocOHdSaajZq1IShFqrnzps1b6ej2+uX0Ybf9J871Dxh9bYnQNuS0rdr9uaCfXGlJrI3XR5rhCik/zoRyR8MVTYzmOscI7zxsJgnrpguO7W1D2dBOA86EEpmLQPc0VcB9+gPaw/kQvFCbkHkTPbjHLmQvyiCf+kuFSfH2pczI5g4zPBplciUfJCFaMr6lo78/mcJ0zdm90mpcf1qFuJTkPN5lqB8cVFlSGkIrOfn5+OriYmJCtxVpjKV/VcbR1SBRw6eu3i8Re/KobPqqKyBBiz752fcj17528E9eEP25vTqaXVjZ5ZHfDW4gwUBgoAMEqkQrJZ2scA3UWQXxVd6nF0npNbUnGIpGPdzycKk1BxT19o6XxjBW1SziBOUCUaRFn4iiARtyCbT6qEbs7cczZsTyiPvHIpK3uLCme+jCorfWshWddPhsbElhhKEDQmHAqQD2OEgxN1oVgiXODYQh4eGFMZrrWh2qHyChT/flOGkzHAiD1+U2gZypgdx0RbQ4VBQ4HicGqczd2NtPJIHATDVn1pGOcWPqpyoHWLC8YpnzJVWjrXPqqh4l8Wn3pAAH0mUdHoDIObUAO4EDzbIvrZIL7hDzGLGjJvTusuwbt26NdVo1aSJGnOdqJoatU5Uq/V3o0aNcnBwSElJGbPoD8KgeY8ePY2Pv7N0aeZoo/09Bx3R7aWUzvEvrYf2Ye3e+3sN3jbYJO6nOZsWxe/Yco9yEIoX+iWJ0AEu/PpstHUsjv+93siu3+iqa7bT1NRs3FiNGbOFmjrX0GzZumOLttodvh31/cB5VnPXTHK7Q18LWV8LnQkVBJhedzB3W4bUyou9crvYxIl1+EI+gfLs3AphbsWyzdlk5TEoHF0FFH77cQnqmcy4o95mhXIh9lBdaxjgTk6BrrIpLW/xSj7uvZBDUwM4qefy50LdccsNHbNwNPwy3o1Fv3LBeGc6Wd17RmX7YkYFZdrtx8WGDN+YPaekJs7vA3fOv9JVxtraGqW5d+8ewL2oqMjJyQlfZ82apQJ3lalMZf8tJpZUXLonnyIbT+g5y3hTfNkTvThyWcdV1hDDQ/GfB3c0k8nfDO4+CUKQhL0Mxw3ss1xjq8Ed/L10Jf/kjUKSbRcwsSMzL2i9kojjxLZn5IFgrvxebO5WnZnor9va/blMF39wKp1hFBg00ZNyC/m0I0Oo3HhIjZGIbeL1h3KBTWv25RJMN3JiMaN6A3wnyxJ/0j4nsXty5i6jlsaSxEMkfsvO43nE3RxgTWCXLDFsSGE81ghmKUTIefSyFDX54EUp/cvvT0tmhvAAgmPtsiT5la6xgin+lLv5rT+Krbw5KD/4ErjJE1dQztOOWYBdxbywxLIlFLiXlL17yS239GBP8eVArkytWfgrkUhiElJ6DJrd4ZuR3b75vk2bNnL5RBs1VqMcvlv9p7veUNvp84dbRD97kYXSvi0r4505G67vcW3GjHNjx2YOGHBEp6fS7KEkP9Ghnv0ODxyebjzpdx+fM6t3hya9ybxWYOyUhX44cs7N/sbx3frN1u2v36WbbvOW7Zo1q5MrlHjDazRrrq7VrlevXt10funWd2Z/45jR865PlPn8RGwVzw7lof8YOrLGu7FDN2XjK10D0J9PXpdBHaHYNn7s+L05IRtFqDcIoQXh/LSL1SOC2PxwHsnViiPMD+MtjeTf/bOEdAyqW/pxbQO50G+WnmzSi4jZyxbmolZTMqU4Jv6KbWYEcfeelhL390neHIwmax/OFD9u7O7qJeATPNnMZc3oBgYO9eY1u/GwhJnvdt9p6XvSPug7sF5z/41x3O/cuaOYgCk3N/cTDlVZWZmQkDBOZviArw3c4IM7qsBdZSpT2XvsyMUCxfgnr7jleORMDeRM9eMwk3WrrIG2+6T0n3eVOXwh/++ecXeOEZy+XgjCe/eOmpMj2RwJxC+M4F25V0zoBDABjAbmKnpjE9uSLrEJ4O45kWflxU77TLIQCpOpW/TtWXSGUfAWcFMplTbE3OOFYK8qmbP72gO5uFKSRQh0buycdeLXQnpuknhEMAl45XYxSM42gIviUY/j34oAhXRYQ4AaieFIgvo1pDBucUKQnNyPD56XYhQT1+pqPnlcMieUi8KADisqqzzihQsieGau7MQDudgSpVqdkkPm+yEqILRwRdMCuErdo/niCmwgEhes23Swxw8LO303WrP1902btdbQkAvkoqap2bxbt25DhgyZOXNm2Ip4S8fL5+4UWS75g7VvX9zoJYfHWJwc/vMRXSo/Ubqy6fP07toZenqnBg8Gx1+fPfvxqlV3D17AqcO2iE1dWVau9+Y4bbSY4mBsbNxDp0/zlh2aaTZvRM2dN2KkTGqi1rSZhlbbb77TMTAwsLOzi4xOnuxyo0rm5nT5bhFxDrGP5ANwDR2o6Wpy90OF2MjePIDaIW9CNmbPZXRdx2jBHy9LUcmWXmzoH4icid7sBWGUQ7xTtGDL0Tz/dbWLPW7+UTJPtnoYZL8ogr8ognf/eSlEo5VsOa+NPxdjBN0JIB6/L4fey2m14OGL0kk+nIPn82eHUq8vLt4tmhvKnRbINZfFX5q9jIfhNtGrTpaAydTbj1pwh7SQuYQpf3Vz9X6xXL7b96xlfyOoePuZ0qN9cVFlHj9+bGNjYyQzW1tbsVj8acfZvn07LixNZviwdevWBm7wwR1V4K4ylansPXbwnJLAhc/ZZXjk4MEDREg+JCEhqFXWcEvJ/D+YcT90ocDEKetvPcWSlfxfHxQbOVJwYOTIoqe0AfEAnbtPS6iZ1LfUjHvYVjFYkEzAK9rGIxLbQO7KHTlWntWZif66xeymUrjTX8EotKsMgH5GEPeTX/0TbquSTZ+v3p2zdKUgSpZMJ0dKhRvPuFIAoUIo5w2vHPVApkjJvsB06IdpsmSrz1hlqJPwreIDZ/PXHcwl4EW8U8g60Q+W5MAZ6ULIgCD5WgWyA/VuP64F9xsPi+eH8SEMbsryQ3mtES6Nokb07lPS2SFc30QhqossiESToSlRPDL9X1ZWdurUKS8vLzMzs169erVs1VZDo1mdqevGak2A6C06Dh48eMqUKdHR0Zlnbk/w5Cx1unQ1POHmokXnjYxODR16rGevdG0dxRn0dCrAos4RnV4nhw27aGoa8/O851u25r96RSV9c2Hl5uYeOHDAzc3N3Ny8b9++HTt1aaKmBRr/f4wCNGnSRKOZZjOtNl27abf5+qeuvaf11l/586xLx64UpJyQOqyi4tvcqakKKBPSCf2SRNcfFpPlB3ZRVCZXIycWOgYReyt3iKf4UUw8PZADOA7aIKL9yKtkEdkB36heax/KuX/FNjFqbPFKHirQb50oOkUcvasWwStl/b+45C16OA44L4z36GVpftFbEkDTxp8z0ZPKkTTZhx23N5epx0gjHr9WiIaAfjhzs3BBOM/KmwoSgE5iF8l3WS0c78ai1TKlDYK4hgwWf8EuG1t/eKJLd4uZS7RTzwHc/4l71L82jvuiRYtwYRKZ4cOCBQsauMEHd1SBu8pUprL32P4zAHf5eZc/35ThkTMnlAcK2ZQmISGoPdaK1h3KVdVYQ2xnZt4/H8cdGsy4AbFT1uzLefyy5NNOAVJ5wSnDWYpK3pq6ssnqT4pU7LJmBvMApgCj0nJq+aN3gjAhNZf4/ioasHVGMC8mJcc+SvC5osoAnpieAPoO1XlqqmSuO/j86lMzQdJBG9fuz43cIQYaRmwTr9qVc/Z2MVgz9Vw+cQGvqkmMyjzX7FDevOVUlG7smJiaa+lJzXYfuZBP/JtpXrf24TDzntZn0wK5k/040wLkQ1uCU4Gb1x/W+rxdvV+8MIJHJnerqCWt1HqDxSupND0oD0oYlMg3m3/I3tmv/feGLdvpNW/ZriYlUC0fa2pqamh1+K5H3w7fGwcGLk9JvTTNL8tt1r4wfe/NIyafGT365MCBx/T0jmprK3dA19Y93q/fqZ9/vjJpUsxY+z2he6TZUuiEJy9yDWx3+Pr6jh8/vmWHPp07d27ZsmXTpk2Zc+c4e7Nmzdq0aafZ6lvtXiO69prSa8wyz8irZL0NyWN19HK+oX2WsSPL3DXL0IGKXXPofL7nGiE64dmaHLFknT0++CSKoGFIrHrc3KC1JnixwcdkvWbUjpxJ3mz3eCEJthOYXMfLi7xyuXa/2D1elJKZF7IxG70LsnCSDwetGZBMLfxgNgeqPVsWmAuSb3YoF7dTEmMHf5rqDyin4v9AJ8TtqcV9kkN3nAvr4m9FNgFUYtrMawVLVgogFTCapIVvnWME0A9AbecYAXM8GjJm3F9yyvXrTwhQWUk5RjJvF2Zu/0SSuH8tuJuYmNAXpnSFa30bfHBHFbirTGUqe4/tPiVVRMxHL0sdogXzlvMXr+Btz8gjUavxsK8vg73K5GxbhtTiH8+cuv9svrHjh0+K5v5k36epMm8KsEJu/ltcIPEDLimjgqtMC+C+4ZWDPHKllcbOLBD5pnQqEqLS4yQcyAXQ+K8Tea8V7johD+687IrMX+VXrOKXvafeh/grd2TTa+8oTx77LFI8kpeUhu9PMDr2S/IhSdiWbPATBsJET/a6gxJzd/aOjDyAOwlh/vBFKVgNXAhWI/varxLg1NMDqXiL4P4JntRq76OXC4izDR06HRiX3QBPHmAfwH2KQq0CScGdVxiLVS7dLVq6UjDJm/PgRenly5dHmnl939u403/6aLVsT0VabMQMhd64cRON5q2ooOPtvjUIDg4+f/58cXb2m/37f3N33zTYPH3QsEO6fY/p6h6txwE9o2fPVL0Be3fMAdMAAIAASURBVAb+csp65qMVK0TXr6MAD54VWizcHxoaOnny5IEDB2q26tpMswVF542Yni2yII+tvur89ffDfvzpm77WMTExv/32G30VTyEF7bPWH5aAs2U+M9XrPtEcaJS0SwXgVHQ2MDE2g2LEL25xArdYYXZuNaGSyLZV1KJe4e3HJUBt9M/FEXzH1QKbAK6ZK4XFUJ6QVRNkeQkWRPCtvdnomfTbJLJv+qUCP1kCXeC7b5LQzIU9dznPyInKLY2eTBYw1M60RlArTSHGXGIFM4O5+IyyETc2iC6MEa6oAkOJdlWndQUKc+tRyWQfDgkWiX3x2cCe0sm4tIPnKWXuHl8bYnV+OJXiqg642zf0nRtuAkRL/G+Bu2Lwx08OB8m8MKUHqW+D9+/45s0bIPv27dvT09PpbXR1dTeoTGUqU5nMnJadNXZ8KfdjeMwBG697E93+mOzxwHn5WcfQ8/jRyv2PWb63/jdryXn5OdTGR9Rq6DnFWv27zS3stIH9mw9uhoK5h5/8tFOMc3q+NmkbjhC9JmWc8/PxLn/ix4R12wzsX5s5PVu9dhc2iI7fbeTwytT5mcvyM/iq9DiLgq5MdH802fP+HP8bTsvOkx8nuf+xLnkTPqB4Jgq1N9f/uoXrE+Yv412ehsek0l/n+V8HQJPPyes3oirGu1Dbr1u/2dD+1RTPexGxBz54gctWH1q/fqPcjzhvzNpd+OAQen62361pXr/N8ruNS1scdMXY8YVdyEV9+zeJ67ZgA4+Ik6gHjB2MILLvVK/fcUz/yGOz/W4uCrpq4vgC//uuPD4/4JqsLV4lrtuMD+YuT+MSdnyweNjM1Ok5TiH3e/CqI2bOz+Y6RFpaWoKSu3Xr1rzFV02o4IYMQG/cWE1NQ0Ozdau2PTp//9OPo6aOtF4f4bU2yHTZ2p+m7xo85oBe/0PaPZXTefce6draabp6+3sN3jHQMGbE3KDxoZujotatW+ft7W0xYXInbfO2Xfu3/qq9lpaWmppa3VWhVACZphqtW7bu1L179046E4zNbMdO34V9UXI0NO4qGFxxiTvNnf+Uu67k9ZvDY1Mdl13Qt3szw+c2+ozfyqP4PSZhJ/qeZ8RJAL2hwyu0Aj5s2LDRe0XmFM/7aBf6CGsSt5k6U51wmtfd5TEH0SViE3bhVhYVv8fc9SkqDX01KXnzvIBfjR1ezgu4bu1+Hz/O9Ltj43mPPsh0nztLgi8bOrxeEPBraPQhG6/fTZ2eTXB9CtmA+6eFyxO3sFPMYtt6/4bN0EOmef9u4fJn1Jo96zds0rd7TXVa56cYLGuStlu4/rkg4Cq9y0zf28Gr0sbavQmPPWDi9BzbLA2+ZO3xYJzzM1waGReyg7zBwem9cCFWjPsSTqRvl9XAsYy+ikv+B+5LYM4vF9xfvnz5yeD+N824q8BdZSpT2fvNcdl5PLrkfgyLSQVwTHR/CAQBDgJNCFfN8Lnzv1lLeIiaOT9t+PYgvE8D91XxKfGJHwa4BYHXvCOOy/0IUDaQwcEHwd3jU8EdDJGQtA1VsSJun7nLMyAOfoxP3A6mGef0AugJMIqI3Q8aQ6dyDz8FTlV6nIWB16zcH4J4wFgOoRcoKFlPHRwIJQP308YKO9qHXJTrqCC2wMh0+uscvxsAdxyHwDrQh4AgkBqXTLitARf4BlCFfg6QqsVl56dxskZxWnYO+Ahymul7x8TpxaLAayZOLxcFXtG3fw31gg0Co9Lx12nevy1ffYjsC45EhQRFHQGeLgi4hgrBJYM+5wXcoC7B/hWKSmkDlz8Bo0nJW5KTmSriIHCfWTzUPHDwJ5tUKyurwYMHf/PNN61bt1ZXV2/cWD43kKZmy1btvm/3n59H65s72dtvcXPbM3Xqjp9Md/cfcVCvX7q28unzdPwIQO/Va3+/oZsHme6bNMl5QrJH8LEfp2ZYTpoxYIhBmy4DtVp901SjVeMmTeXoHL+oa2i2bdv222+/1en7i/aPrmNs1hE6J5LPZfk50mpQMri90L+jxia5P4Q0khNmtbJ52TnUsH3IpXGOzwOiKHCHesSOwGW0uJHDy3GOLwiw+qzImOz5YGnwZXrfhKStaCmioHBbg0JYtWbPRLdHq9bsxtHsQy7gr9gG4I6CoWnA66RXMw2dYUnQZUjBhYFXcJDJHg8muD42c3lm4vgcnRwSgm5uWkP6rTyGUWDrfQedZ9WaFHRLfZmqxMb6VD/fgpGCUUDvgu4REJWOcbQybi86yVj7N3Yhl2b53cKwsnJ7lCwDdxgOwrwJ40Kmed9l3D32jG0wuHuGn4Bu/B8C93Hjxo2pxyZNmvQJB1T5uKtMZSr7P7H1hyWKoUjuPC7xXCtcHMF3ixcePJdPolYvieR7xAv/N2tp7b5cG39Ow7ffeIRyoviEE80O5UXuqDfIQX7R2wqZP4VtIDd2j/x6g52ZeUyH1/rM3I116HwB84050/P1/UaCRs8K4d5+XDojiEvy3vOyK0xdWePd2bnSyome7MxrBVP9uQYOWemXCpgZkZgWtUO8NJJv6MjadCSXBDgvLXsH5iCR7FJOSico1N72jDwLWbLV2gexM+vMrVqPmuANlKsMCQSO45i5sq19qCYjAT3okI4fuEC7rBxppUuMgOmQQId33H1S6rVWGJCcjf9JbBb8aYUsmDfxUD97qzB8q5hOwWPgwFq0gnKbIeHbV2wTT/BgYzSR2DJVsvj3pMBkPauRI+vWo9rlB1HrL/Qc5WttbQ1G79q1q5aWViNGAHKwsswLvI2ent4Pw/R1hy3w8tnoMj5ms4XzJUvLo0NHHNbrk95Dt74Z9KO6eod7Dzg6wmDHaJuV44PXBGdaO1/pNXbl7DkLuumM/Kp9d3XNdrJlqcz0pVTomKYaLZq16Ni2U29LS0s/P7/MzMyc3Hw099xlvE1peaTke05Rvuw+CbV1uDCCf+wK1esmeLIv3inySawOw0L5k8QI0RlICFrl7nwnpKjhm48oR5dLd6mo+XmFb9EV95yUogIx0NAKxEXk1I3CJSv5JD0WMdq5nCwwJVEXcSKc7uztwmxJpYkz6xW3HE2JQ21Mk3jGC5m5pYgFbchOTM3Rd2AlpeY+elU6P4yHs1h5UT5LGVcLLD05z9l1vLDWHczdf0aKzu+fnD3Zh0NWKpN1sdMCOOhjlW+pFl+1q3akLwjnbcBNw439hl+OHXE5GCNRO8Xj3VjMRdUGjqzA5NoINhiJy7fUHkRa+DaW4Tf/fjtyseB/y1XG1taWZF8iU+y0mZubv3r16hMOSILDpKenk+Aw+Cp3tUo3eM/vKnBXmcpU1hBLOCAxVghFcvOPYjxZF6/ge64Rpl0qiJdFssPD1bmeRJj/LQboXH84t6Li3cfuGLs7BzBKPp/4tfDe89L3by97Bn+KjzvAfeX2esEd4LLlKMVGk7zBfxK5v+44nmfASLBy9V5xibKcPuau7EMXan3cjZxY1x8UN6RsJC1olSxZDBWrbhmXPPjfyPLymLqwoCvmLeeeuklFcwd57zqRZ1TPYlkgLBAKJATZQPJHAq8BKyQk4o4MqeKC6U1pEvAQs+1wRqYrPMjY2LE6/yiOA8oHI1bJwpADsID1524Xnrn5gWRPEA/iPArc3RjgTmdHCt0kmh7IDdkocosTjnNl4QMaInhjNkoizKXAHRi3OiUHUA40p45mnzVvOe8Fuww47p0gXLYp28KDBaFy5V5x0HoREUL4/9atW4MMfM3MrVp06N2hQxfibaII6Do6Oh2//eX7QXPNjcIfRkfftrM7b2x88ocfjvfurXR5aLosP1FG7z4nhw4FymP7ve5Jbl6nzWeu7zti0eBh+u0692z1Vfum6tADdSbsQedqTTU1mnf8z7c92387xniiw0DTxHuPBeduF+HCV+3KgYhlBvoksUEdowVouGrUPinDVkaQRNqAxaglNAf5aiOL5bI0SvCSUw54Vdooe2URx5+xytDNrt4vrqpZw4AOD6Af78EGQxvIahLtC4XAXCpKO5eTeIskeAsz7A/KwxGWo0Oi6VNOSH0ShYoLM9CgAGLIQvRAWZoknnuccLwbe0YwF3WCssmtT0CBNxyWYLDgMq28OXwxdS5jJ1Z5xTsbX85YWVExRiJ31EJ22FYxejgUJjbGjtjYN1GUkJqLgzOzYuH3oPW1C40g4OP3fmLAANzYzf8HF6eC1A0NDT9LIUg4dhJWMikpiYRjZ16t0g3e87sK3FWmMpU1DEnFBgorGskEIfgMjzHCIlWy4MfMBVv/paZvz7r37KNjqkTvEtvUgPusYB5zqkyp4QH/abNZs0O4K+ufcQcEkIXCpq7sDYflH9hbj+UZMJam4fF/QlnKWxAVHYERHGxgz3r4Ql6HpF0siE6Rn7qjQ9o5xwiOXytYFMEnHA+UmejFNnakcvS4xgpOXS+cu5yH3YGn9S2VW745G7g20ZNz9HIBmSMEr0B1SPIrCaOPV6g9xbCkpi7so5drFQjIGIhGCDtXWmnlzSZNQGKrh28VbzwiMfrQ4l3QGyAMkAcyq9U2NVnl95+W2q/iL98ihoIFxkHcAvt8EkQoLU8GZ6nn8pNSc1dsF5+6UQi4xNFmhfLe8Mrv/lniHi+c73tS92fPwT9N+F67r1arzrIZ9CZ1vU3UW3/VTltbG2jh7uwctSAwfKzLsQnTz44enTlwYEbPnsoTiPbocUxH55Bev7RBw3eMsIwc7XgjKWWW4/YBY1w7djfs3aff119/3aJFCznX88aNGzdV19Rq2farjtqdvxsxdMz8nyxW6y+4idacFsDFBQKjUeEGDlmoNzM39nN2GS6KqErwIh2xp2ZYZQVvEOHyyVcQMIgzZKOSteyA3cgd4pk1OaTQNHOX8eyiBCSSldJG2X9Wig4vks2O05FzgLCbjkjGObMtPdmTfdjucdScwvk7RVAUZIxU9/DKd6TRHaIFj16WkpchJPMULZVZgnKgObrfgbPSwGSRIriHbcmmkqS6sNbuz7nzuMTUmaJnFAaVgPJAf8qFTo/bmzsnlIvzop9berBJUH+oOwwQa18uCfwyO5TLlOhgfewFhYmua+SYhb6NOtl2jOqxzMxc+B1ysVac3y/+5DRJGOPm7qpwkF+qqcBdZSpTWX2Gh4e+Quhfkt8R4I7n3MnrhcR5wy6KP7+efDoNN3BP2v9pHlZDe5bHGhHx8Wi4rdgmph/n04O4q3d/4H10UmoOUOM9G+RI3yotAziPpF1UamCUnZlSirYdWMApub9uSZcw0ygC0B2jlbwhQcEOnqsm4Dd8Kg4MM3EPscgdObMVQrDT2R8BrCkn8oAmZO7w0atSax+OgcxNhYq/cbmADqBO3AMUDUi3eAUV7zzzWsEqWQzs1zwqqTuZuQT7minU3tr9uYcv5Ne9EBYzBjzIGJdcIKMcHAdFJboCWAY4i9opjtgmNlBgrGrNczQvbk8OiooKFORUAFtdYqurjkzuks8QsXaRAgwHjAVcmnMMNTvrGitEu7CFFAjuPJ635WieU8iJGQuDLC2tWrTrqdmio6amVuMmcj7oGhpabXv06NGu2y9eS5Yc8vZOGrvwjNmEvb2GHevVJ0NPTymdU97n2j0P9ByY0nfk9TlzHkZGXti4KTIycurUqXp9hjZv1UVTq1WTJupMOsfJ1NXV27Vr171791GjRo02njHSImxhwCXUPGSVb5IobLM4ZFM2ABQtMiOEhwtBZ5jkw3GNEeDqEg/kQtetO5gz3p0NsIZaIwHLZwYpgLsDFfIlpSZA0K4TeUBq/KJY1TKwlqyoYdZZIVzoBLtI/h8vS5V2VyKHzN1Y6PZoCNqVyMKdnbA/18yFBYVGj81Ld4vQLeXiFJHmI9lPl23OvnCnaKo/h7whqZL5qLzklAcki4DI6GAhm0S0RK8d/tvFoRuzzV3ZcXtz8gvfoqOiO0G5QWncelRs6CCvBs/eLgxen43zYkeUk7hRkeS4kynXIOoyoST3MgKhnrtdFLBOhHtLUclb9FILD/aMIO7Bc/nEr4Y2c1dW6GcK7SWWVPx6v/gfuOV+ceAeFxdnaWlJz7t/8uJUFbirTGUq+z8xPLANHeVpBs82POGAVgHJ2XiikAcwHq7Tg7h/8XR4bpGckf+w0cqECu+9nP+eaMdKLXRT9pQaz9epAdyYDzmSrt2Xa+r6vsldkaRSaRmAmEpxh4aVlJNSnrjC0qNOvnRiGw7XAXeACHHyljOQOs27F38rsvJi33ykCO5iXObCiDozoBxRxQxZzk7UBjZAUYEmFZVU9h+wDsEjKL39Z/LpqdNxztW+K3IGTloQzsdmp28WEqECqDJ2YpHMnWBoxXUXsXuoKIpyF0JiwANDL9wpdI4RjHdjSWXONiR6N0kq+ZJbviCMB+QCCU3wZCtNwxS8IXthOJ9CQ7ssbACCBF0lHcg9d7uwtOwdnRn+1I3ChRE8yLaF4Twz1zfmCw/2GeX2bR/jVu11O3TsVDOD3oie0m7URF1ds233HjrDfzYwHmYbZDA/4cdpR0YYZP4w9IiO3jEdnfqmzzN69Tr9449HRxnHjZrnrO+7PnzFwoULQd5abb5vqtG6cRONJnWVgFpT9aYaLdq079b5m4E6AyfauywfbHXw2v1CEt2cvswDZ/OXrOQHrBdNC6QSM6EVlm8Wb8/IQ0MHrRehfqx9Ob8+KB7vxnaLE/qtE1EBy2VJcCd4sCHP0i9Vvx6BqFtQt28YOmShS2w9Rk11339eGr2LSlGkdLUGCgDNSbzvqmSRyKEWQNXoRW5xypfQHL5YYC4bTbicKzWsCWG2OiUHv1t7c6fWBLa/er8YnWFv3cwARD2SeKAA7hO/FtJ5r6pkHoDoe94JQhMnFjRn2NZsxdUs2Asd29KTs2qnWKafOVE7xFCtEHjX7hcr+oMRV0PKT32nGGKS9ElcJj6QeJSK1/jgeeniFfw5y3hQv/r2lBpBnZ+4WqBfVxVYuLOYTu3/FfZlgXtoaCjt5q4Cd5WpTGX/5zZvOW/VrpyP2sUnQTjOhU0WBdbOGMnW2C2K4AVtyL54tyhU9sobD9fJPpy/WMLJvlxFH4+/aLcfl9oGfkBRQIeAFMnsqWusgM6Y00ALTM629mHTxBCySYyTvmf7+H0541zeB+45eZVjlYH7rJD3gbu5G3v3SemxK9SqsigFKlp3MBfHJBKlrPydsVOWHHkTA6Ck1oA7qgUowIz/XU0qskSSco4lhIDJX8FYB8/lk7f/tx6VTA/iEPd6MP2uzDynmrUQJN+NYhl8k0RzQrmea4REIlbJcn8C1glVr9yRo+jTgo6dWdfzB2ffeZwiRTNXdsbVAodVAnA5oSIcBwBHXiUB1wBtSbLkR/PD+L/9qcRRCuIB24PRDeyz3vDLHaL4kAH4BVcqzi35yTrFx8fH3Nz8m+/0mmm1U1dvphAHXb1duw56enp9Bxo4mkxdM27GYePJp34elao3ME1b95jy5aHdM/T0Duv2PTtq1BVr6wTDJZucfHT7zRnyo0mvXr06d6YcaRozZABMDabeXF2rfcv2vSZMmGBh4zrYfOuJaxTsHrlIEfmK7eLAZBFGNGoVF3vnSQmJbl5LwBfyF0XwKRXqx0E9QK74JImOXMhfEkm9W8Mgwj+MfSh5jJGIbeKlUZTEBR9P9GQ/eFF66Hw+CViO+4ycPzrJvUpWhaL1ZwRygfKrU5Tci/DXNftySOJYasI7jIcOiQKQBfFKu73MG5tNdODpmlUK0JBotfEe7Mm+bIhM8uP1h5QbDO2xU93hnVkYDsDiZ6wyyF3UFZOe0dCAZmrRggsbIwtiQxHccSEea4S4H5JXCrNCuGFbxKglj3ghL7tCLog7kS5gegB9zG5KghJfF3JSeqGznKHHgtTJgMUotvGjvPbP3ioyqgvu0AzhW//Lkml8WeBuZGSE0nA4HBW4q0xlKvsSbGYId9XOjwN3ap7SnSX3LCHOrC/YZWxhxbX71MycbGqKmtFUPIJDNH/ZpoY+Syb7cUgUkU8wPPMev1KCy+dvF5m4fMB3OXB99qIV1JSqoWOWQ7RQX5aMsOGn9k4QWnlVP84BMfPC+LaB79MweGADFzan500L5BK/bTnLllDgrui2ARx5T5YrE+esfaek1x8Uz13GC1WocwAE6Pne85J9Z6Q50kpLL86CMCWuTWCsA2erySbxQO7iFbxzt4vkKXmneLIf18ixjrQg6SrxYc3+XBL/BKCcX/j26v3iWcEckrQVLLU5XUJPnZJZRsUyANGmB3EhC4lTVpVsWYWZGzuLTwWNCdmYPVbBOR5HPl13aSmkEWqYEHzmNSqcCHoImUkFfKOKQE5o8YwrlC/vxjQJJMqyjaLjV5V4aq3enTPJ4+ne/Ye6DVjwyxjj1h26a2h9pUZlEq2TyxPIrtm8Q5dvevbUHj1/0ITwwRO3DjU/0HvIYb2+x7R1lAdY7N79WK9eGQMG7B3wy+afp/oNn+1oucjcYmLbzv27dOmqpt5SXV29rus5la+0bbsOzb/q3m/w6P/0m91Hf/WDJ+zs3Ar0GQOHLIAgESSg8Gkyzkb5D57Pt48SoEug8yzfnA0WB8tCC6Eama5KRy8XgLnDt4mtfajETF4JoqWRfBwB+/okiqYFcOcs4+GwGCPOMcLonTnoTuDvlTvEk7w5ONr+M1IyeBdE8BcqgPvafTkkHSyVcCqIUk30tDrTALtRu3K21KwfXRhOaQMAK5jbL0mktNunX64Gd+iN0zcKaeJHP0EHA+PSM+7ok7jwI3Vdqoh6JC4xGw5L9p6WMrslSVnqGC2wDeCiJ69OEU9RcJWJ25vjFC04XqMb3eOFuD2iIejYOHIGrQidgP6JGiBrP6pky3BFkkoLdzbzHQhtJaVv9WW+N1Uy3x6IB4y+szeL5HIhW3mzI7apZtz/2uJUUhoC6/n5+fXlLlWBu8pUprJ/wPC8jE75OHDHAwa4Q0dF+P1paWVlFe15XFXz2pcC95V8pdEGAcTB6z8C3JNSP3HGHWe/90wJuJ+9WTjuQ+DukyCE8MATlJreoy6k2iujIRa+VTzNn0PWZRIOmBPKfb/XUPQuMcD90DnpOBf2cWUrRHF2A/ssxUf4jCBu8Mbs99TA3jNSMK59JN9XgXKAF7iu5EO5k305IGBq2Z+yNQmGAPeaVZ6AZrc4wQmFNKVRAHdftmHdaW9UvqvM83ttai6qEUSIE6VdKki7lA8cJA7lq1Ny0L5eNVOnTJ8EpoHsz94qEkkqaFw7f6dovDv7FbfcN1Fo6cGmAzvSRryT64C7M4twJE598nohyMzalyOUNSt5OUCiwYA4XeOE2zOokDtusYKl4Y9TUlKWLl06duxYbW3tr776qlmzZsx0ntTEdtNmWi06tO3S55deY+LHT1zzg/kFU9MTP/xwTK9XuraO0unzY9rax3v3PtxvyPExJnvGzwo3nr5o4tQ2XYc2/+q7Nm3aaGho1J2kb9RYTaNVq9bNW38zfPjwGTNmDDcL/dHmJIgNTXP4YgEKjO6xK1MKdQd0YwnKHaP57vGicbJ4I0SQbDuWtyiCR9oOSO28WhCQTK2hjN2Tsy0jDwh+/1mp3FsddEXK3X9HjqUXGzIMIwL6E7CLIY/WtPHn4m4ATAdcAuUhdSZ4UOcK3UzFNATd7j4p3STzc8OQX1T3ZQ4oMzFVQqbYIZkoPyV7FokXJGdo7mWbxbsy82ruHjxzNxZKS0s4RXvNLdt2LE/uR/soPg6Fe5dNAOUlT3787c8SwD2JO0kbSU9L0t+ihBibTHrGQdAJ6cS6GESKi1NxIdhATt+idzEjMzINo292KBVzCVrasGZZBeqEL66o7x2UTIiyHVdR4wsyBrcX3AqgVOV8xqC4VmxXgftfAHdra2uU5t69ewD3oqIiJycnfJ01a5YK3FWmMpW937YezXv8uuyzH3aqP0cxvPcH7mO+nCm+HDrGAnCBJazAky+mZv0lnoUkfDse1QCL4poIg3ga7ThO8d/8cF7oxoaCOx6ra/Z/IriDQh4oi8N48kahidMHwB2k6LBKgKe1uSsbhAf6ASM28LyAmPFubDpKDPadHfIBcF+1MwfEs+uEdFYIV9ERBcYVVYDCFaEWT/egelQQiVKy77T00t0i11iha6z8Sj5ACU6amJqLBn30qhSXqTQwtoFDFh2eBTgSsjE7XWG5MMoPVpNbdUdJOFlk7vAt2TNlzu7QBqiWiK3ihRE8ErJ9zb5cgCMdB3BqAFeoTCDNCeURZ2XaQQJacaIn5xmrDLoFMsxUwX0raL1IriaNndhr9+UQKeIRLwDuA7lIT8Zxpnr82t8gYvrM2f0G/Ni63TeaWi0bN64ztw0+b968eefOnX8cMmTaoLFe/UyPjzPf2e+XjP4D6stPdKxHD4B7eu9+e/uN2DXMLGiQ9cyBFt9r63/VQbd9h044WqPGTRinwMcmak1bdOnSpW/fAf/RG9dzhNOA8TsPnhWDktEKIkklzYhoLOgKfbusnZlSYCIED2oAY1DfgQowgsuxi+S7rxGBONHEgDlIUDS3S6yA+P3vOSVFf/BOEGKXDYclBDShWAzqvrg4daNwRjC1tBos+4JdtuekFCD455syemxS898OWah/7L49Q2rmwoIoClyfbePLufmoZMfxPALQSyPlwR1XBMokk8EQAFMDqAljRR8SGO4V/skiugfiOFP8OehIUG7LP2bZJUa0xxrhJMrBHeDOqZl3KMEVyQlRK2/O1XtFkBNv+BS4h2zIZtJz8Ibsy78XzQ/jkRsCyjxFAdyhRcH9v9aNmoq2CKnnTaMwtxI1NsGTzfReIzEoUbelZcqd9FByenkuNkYTZP5aILdKG0N7pQrc/wq437lzRzEBU25u7pdWaypwV5nKvjSb6MVJycz77IfFbV3p6+n32Hh3NhiUuChUyaIlvuKW0bHbq2T+miQMAh5dk7yrQ5tVyYIDEk/xecu4yzY39FmCh+LHlpCYLNhC1u3HShyUj18tMHH6wGJTPBHxT5JfaeHBBs4Chh69LG3gqUHJps4sMvVFIZd9Fuhn+nu96lduoxbnJR+S4Ol76oaS2OEsQTk2oPUSQ3pxlUa/hoHVDB2pUNNnbxV6y5wc5KfJd4hRD2tl5AHMco4RzArhKtU/+2pW7030YsfuzqE9ZxjgTnlH6Nd9wQK+IeG3d2TkkaWxqElzN9ayTdm4TCJsQCqRO8V0lG5UFFfZYlCQ1lUZhVPT4TIFcvhCvpU3FbokcruYRNWQc99SzKAEBRWdknPjxo3uP/l07z+xVYc+Wq26aDVvzox7KFu42VRDs1Wb9l2/6zrY9cexq4ePO2licubnnzP79lW+PJRKIKqdpq13uNegXQPGppla+Ay1cDU3Hz58eOcu/2mq0VKtqXrdpKGNm6hptGnbXkdH5z86o6bOWDLLIdHG87dxTixUDnFrIQF5wNz4SlAbAPdG9laEXMu85Xz0K/x1c7okfm8uVJOFB8cuUoBOgor942XpohU8jzjBJB+OgWMWfoEERT8JWCci64whET3XCN3jBEB29BAANMYsBe51pde520VQhmg7c5lXEhSgqQuLl11Bg6NPgihxfw4EwIJw/t5TeUYOLICjT6JwWgAX2IphTlZWOEQJFq2Q7344Gon/iKtG+TFeFFMNVMlcniDVaG+WhZCXy3monNM3Cj9qLhn9wXm1ACdCHdIz7g9elKLfyrlUQaVAfmAssIUVqK7EA7nMNdNhW6j19+SvpAMrJmDCQEZPlgu+ZOnJrm85CkkjYOXFXn9IQockIlmfyNsSpXuhDI6rqmt1VjDPPV7468NiOYEEpfeeBG0qcG+QPX782MbGhoRRt7W1FYu/xApVgbvKVPYFgvuO458f3Cd5sT92PhvoNnc55f1ZA+5ZgCffRCEdDu/Rq1IH2QtcPFfw7KFzBApzKw0dWa95VKy9sK0Nn3Hnxuz+lPukMKcCj1uSN1HO0i8VfDA+96IIHkA2W1Jp5c3BMxjgcudxQ6O5e60VGsmcffG5sPgtkAt4/f7lsOFbqSyeq1Ny3OKFch63xFBv4M43PPlZfxs/Lipf6TGhOoBZ2zPyTvxaGLRBNFdhNh1IhLLF7c2BfgOL+CeJFF8LkGn73ScpcJcWvjWQkWJK3fB5lAbYmQORJhf35kzNlCptCyP4lMPA+myH6Or1Dzja8i1ieup0jmyaU/Fa6AlOOgjgnpPSyX4cqClwCTohFVXDk03HAiopKbFeunfeIi8LC4s+ffp07txZU1OzUSPm2s1GjRsD0Ft3++a7yT/+GDbSIHawwfb+o04MGXq0Z690bW3lM+ja2sf79Dk1dOiBn01WDjQJHm3W+9sfe/To1UyrTRO1ZnJB1tXV1Zs3b6nV6j/aPYd01rPorx8wYmr6gnAqKIrDKr5dFP/241KyAhK6aH4Y39gxC8hIuA0ihGT3xL9jV/LJNDBGFq2s5oTwIIMxoICVsXtyrL25qP95YTz0ebLMFLLZLU6AXgdpjV9wQCi3ldurQwqiV6DbOEUL1h+WHLmYD6b3SRT99meJnG/bxbtUJMSkg1TII/D6C3aZASPsDM5Lgi2euF44bxkPjIvSWrizQZDTAzlX7hVDGJC7llO0EEJCrk2J11NFJeQlCxcL4k9UNuOOrjJ/OS+jZqUButDSlQJsf5zhntcQg0hADQBkpwfxptYsJ0WVTvRkn6/rUmXpwcG4IBqSBMZh0jOkCK4X6E985zYekVgrgPvGNAlORL+aoO+c9aVcKK+ggsdDAGxMy6W1E+nz9QVIrZI5IJE7bZUs4GawMschXOnHrmJSgft/panAXWUq+/LAnc3MEvK5zMJD+cPyPQbwWrySTz+T8Ki+cr8IPEfPbZOgHFUyB3owlqUXm0wZAj3NXSmSxhOx4eulpvhxPjbuDTFABkju5HUls9eHzucbOHxgxn12CNc1VsgXV6AAeEijoi7/XtTAU/slUUHxyNQp5ArabpIPZ9p7wX3ZJiqKc+im7OANIhqLBbkVzMsBTBC3WqZN9mV7rlU+484TV6DYIGPUf8TWbDqShlhSQVAgbEs2WjN2dw6u8fCFfNCzorool8WAJ8FYgG4QkPi8leFADEB5yaGi5gGAxtYN8E+n4qINtAotAWR0Xi20kK0BANgFrRfRU6foV0odA+iZeDrtzpajedMCOBdusq0WJP1iMr/Tdz9rtv6uXbt2zZrJrxDV0NDo0KFDb13d0d8ODRk05oiR8a4+Iw737J+mraeUzvFjuo5uWq9++/oOTzMwDR9o6Gdo+POQIZqtvtZq3qpp06ZyIWKaaTbX0GrbuoPu1zr63wxcGLVmr33Ec1JsgBdYPO1ivokzlUSThAEZ7852iRWiHtAPp1C1V37jYTGA3tAxC4RNJGVRyVtoRfRSkDTxwEYNgJJp9TU9mAtBhcPKnLChmjgzg3mLV1CvhtDZrt0vxvYuMQJsj35l7UOtHIC2STwgISS9JV0SmEyBLJry9M1CqO7Qjdl3npQa1R0XV+8XgyY3pVFJPSFii0re4aSKHHn2FpX7Nu1SgTElGzjOq6kAO4B+yhNJNj2PkijOuJMkU9AtEBuUa5k7S+m9CGJjYTifnhRHRbnGCVA5dCquBhr62IJwPkYBaoYGd3QnxaGNAYvrJUmXyOodZuYKEmYUVUqiraMfWnvL5xDAj1Qk+9d13tGhXd7D0PoOWSjVpvQ8ugkWRfCfs8vG1h+IFvVMFn/DbIOUJ2LDbYeEpFSBuwrcVaYylf2jZuXFJrnrP6+ZurGTPhLcqTwyqwUPanJn4rny64MSS8/aRxcdBBDPISqrvFNW5rVCMlc6yZsdvzcXz5KGv+Oe8qmven9/WjLFj3vkopLZ632npfVl6KzlUX+OW5yQLayYHshBGay8OEo1gFLzTaJCMpOgcpAr4MuJnhzFmHFy04GoSc+1VH54kimporKK+cwGsgOy6ZSlALvjsloFDdA5O8srKH8kehdQo7UPO/mQBIAYszuHbiO04FMWUDsHFI5jRu+kIjkGJIuWrhRMVShkcek7I6cs4qmMA85bzkPtkSh+xAwdWQ+el6CNLGUzxMy4Nziv3HJD5xjBOCeW82q+c7SAgPueU1KfBOEHtZnxgjPLwlbZ2toOHPxj89Zft2rVqoma+v9j+Lc0bqzWRE2zS5euP/fr5z1mzDZ9/a2DRh8fOvx4nz7HdHWVBm852r1Hmo5e5qAfTo8cuWeMseeAsWO6/9RDR69V63bqGpqNGzdmRlgHr6tptGrfqdvQoUO79Z08Yvwy0yXnLv5WZOrKAnZDo4JcQYToJ+duF9FrbdF/gJiAP4ifg+fzAcGLIii29lojJNHxge+vOOUYGtNDCGGzyZpdVKOxEwt/xf9kshnEf+FuER32Z6o/19A+C2cP3ypG5eP+gKaZH0Z5IqGnoQxoU1Tykkg+1BTJH4Tjox03y8KzoI/ZR/Gx164T0oxrBRiSOMjtRyVyb6JwaST5rrFjlqTgLeD18RslK21QD8BclBMXC3lgF8knWY1MahZKYigpgjt5efLoVSmKitqY4AlwV+Iqg7PPW8a7WPPqbO5yXkCS0MiJRceabKBhCMwJ5UGE268S0DuCjFFmOWd0aA9jRxZZbkHeGjFHItQFGo4sYMXX3SeliqNmc3oeRhlbWF5XY3Ni6k/EZurKtg3gQlDRYWEgqx6/KnvPFIMXtYC+ulZRWsVEDVWyNTDRu1Qz7ipwV5nKVPbPg7s3e9PfkIcIVJ2U+hGHJfnA3eOFd2XBrakw53ZZeLYxvTyz+OVkjaO1D8Xc2OCKbELrJhV5jeMRL5ji/xEsPtmPE7H1o8EdxLz+cO6sEN6ek3WcOlDgJ2/Kdh7PM1AIQiJnEzwBxAJgNw4yyZtid6IBuKKK+88/4OxO6ockPjx9owDP+PHuHEVHWKaBm8FVeAxvOCwh84gFxW+Z8R8fvy7DAe88Kan5Wkqe6MBxsqIAti0jD0Wlj4ldoBnAGUDtpIMSeuUodnzwvDRsS7a5KwvHjNohRtl2HM9bd1CiWEjQyTgqTiXVSSAbnFYLDl/IZ7pXGVChewDuORbubEOHLOYKUUC5XLpWzzVCIODMYC4oc4JMSICBPOKF5JLLysoyMzP9/f1NTU379etH/FvU1NTk/E+aarTs3PWbH78buERv5LaR+rsGjMz8YRgQPL2H8gCLx3R0gO+nhw/f2mdkRJ8xvj+P7vn1gBZtumk1b9lErWnd0IpqzZpptm7TsUu3XsbGxp6entt2plp6PCWFh8g5cFZK6hzUi45x6kYBfrx2vxjYZBvIsfHjzArmHblYQK86APkBvs/dKhorGwXTZGFYQGbYAKiaejafhCt5wy9Hw1HRuP25ZM0uSSCAE4F9M2Qz7lDLmb8WLK7BX8Ai/gToDFovCt8mtvRg408QD5BDtkHUaktUL35ZEMbHYaEreNkVOCB6Aomrg//BozOCefvPSIHdkHDxe3PuPStlKvAq2VLgiZ7s3Seo8VJfbBPYlXvF0/w5J64XYvdJECcr+PPCeOiNqCKygcca4WKFFAHPWFQMROA7QJ/ylvFmJ+xXgpip5/JRfpqtZ4fylm/OZl5LAy0xNRfHgcBgRmGCFsUokEsoZunOxvViyGdLKiEYQjZkM+mZBIgkGQnqO9eyLWKSekwO3OP21qs0cJfAMbcezaPVjsMqASSxUf3L6AOTRbQcsvZVnqgO4L46RTXj/vHgPua9porjrjKVqawBM+4c5jTn57Kx9ll0ZpOGGHmD75MouvlHMeF4fXvW0cv59GKvKplDBXGVphYy7sk1cmCR2bLzd4qWRPJXp+RY+7CDN2RfbVj2bDztln18yu5XnHJc2qIVAjr8czVI5VZASKw/IoFiocPdKDUwqHuc8Dm7jEJMwFAgl2iAmN05tCP4xrS8C3eUTMM7RgvAuFbeHEl+5fU/iueH8UxdqZVnH5ykB3gBpMJlQoVKlcqI/4gDohg0vvz5pnoqboI7277GzxVP/Uk+tWeBeADlxO3N2ZWZt+VoHv26HwR/449icJupKwvHXLGditINNIcyVMyciksASpK+R5yS5RxgcNi7T0tWbhejYwAy8hlR2Ldn5Mn5d2F3INF037vjZ8V+O2DmyJEju3T9vplmGzU1ddkMNw3QjYHs7dq169Oz56Kffko0MIjvN+bkiBEnBg06qqeX3l25f8sRbb2Mvv3OjByZYWCwWV9/ovaP/fV6K6X/xk0o+u/UpVvHb34YbzE1Ojp6R+oNwDRxTgCWbagZa1Qa1BqQMnNh7TpBXY6FO8suknK8Pnq5YLwb+9Ldosk+7Cl+XHT4pZEC1DYdMj9XWmniRPV/9LqnWWUA2cUreYDU0I0i4DvaGjIYgyhHWgl8RIPaBHAhpegeKJuKZmfIfNx9EqgMVrRrBNEP+Oe5Vhi6UTzenUVFFg/kguDR6EdkzjnQz3NCKY8a9CuWgAL3IzWiC3Juzb4cqGL8whdTqXyU3l5+f1qCP6GcBvZZZeX1jpcbD4tx+RDwGNo2/hx0+IURvM1peXTME6+1SmbcSez8W4+oMEEG9lTW3gRl622OXyvATYCWrFB9q3aJUXuQmpvTP+KWiO6Nvab4c1H5zDKYurDlcmyhCVBpJDIpVJnstWEtPW89lgflj9aprD+vw7ErBannpIpzEAn1Lyia7M1ZSkXmkaDFyS/OMYLfnpQopgSmLWyLeF7NG5i8wrfKfcw+PuCvCtzrgLu+MjM0NFSBu8pUprL320RP9rpDnzkCVWn5OyPHrLUfszgVIDLJh0MH2sMRQBv7Tuczo5HgWUhCmOP5F7eHyitEcr4A+NxihcDEiV6cBeF864YlVcVmwRtEH3tpgpwKXBqeanJesxxRBZ7ByzdTAQTfn1CJJEwFHy+O4Ju7sWaF8gglYF86ZiIeiquVvfsmMZ5J/hSgtlusAE9fi5qw7lE7xIq4D7IBz4H1QT9kvhbViF/o+I/3npWCCy/+Vu0wgOMTbx8zV/bSldVItPlonRn3E9cLoTEA2QQ1cOFk/h47nr9TKAspw7L0YuPxTzxqth/PU1QX2ZJKtCMJpf//2TsPsCqu7e3fKEWxa4wluV4borH3qEmMdEFRQcXeC733DiLFgoqKBXvvCBbs3dhrotEYldMLcOhd5Hv3bBjmHI5gEpOb//3Oenx84DAzZ2bvPTO/tfda78K5wak4dyc/qipFAewCJIUXB3Af7S7AZWZWFZh89+6dW/gJ65l+EydOHDBgQLt27Zo0aUJKe3LUD+vXr99Qr3Gjpm17dOztP3LkDmPjU0ZGZ4cOpfotJz4QgH5Mv0fS130PDRgR33dk5Dc/fPefgR3+00mnYfN69ZTon0SfN2jYunXrbt26mZqaOjg49TZbZ+vzPGhD+oxQoisCxwZk+TMjFkRFwdGSlx8WsiKG1NjERHMX3hZmUhOQbR8rXRQlPnyRhExcvFcwzluIvoOH471WtuGogm0f+F0mjjz4qHAj0ZJzIgDuUrQYvCZ0x74z2TQ0pYTcR0RIcWqQkB0nzK+i0a58GuM+P5KUyGVRuIJESQHchZMDREEbZBgGnqtlQEPcXODm/WcJas+NIJXO4EtgGDx7U0yjbqjThfG2lJmnxyf4dvhyalNo0Dhj3PlJV/JYjUK1dv95ER4Ll++ToPYpQSJ4DrT0LFvZ1GedvOaMuzijbFqQiBZaxvGJ8Ku6YA9sgJHPBomhTVYzKjcA8d+V9rPzZJYxngkRSlq0AlkZ2llFNBY3EdHQdBWI00uJX8HENbF/3Z2ag2FQS+j5hwwXuO7DJSlwDy7dno6xN9q1Or7o1k8FrKqsmgd4yfvC4jqqwmnA/c+C++zZs588eYLH2T+81TTgrjGN/QHbfjL759dFXHr7+KjoOg1v6HhmHXn9IcVJdaUc/4Bl55WT3MTfk+AFIAbxsKVtCorK8YYDF87jVNwEa+IFidc83nYr92aOduO7rZJG78w4eD4HSIp9AYILlkpqZnSpNWsfQeDG3z3jLpKXWXmRuG2V4Olf3pagJfHyHutBSmaC3Z2XS2ruXl5O6NZ5BZk4d1gmMXchZdLplKH3WvnCpVXgHiJSW6Sdlm6h+ZSX7hcEJMjgRYyumkibpFwLFr8mHs/GS5po/znyQZM09AU+g6kLn9VGfPCCCE6zSpEAd4oOpi68BZESdgXApmrGHUht7MgDiQKp6eI+1aKmKjFgweW7iQDlBB8BOAbUteagArSnEikBk2SU4UPq3SVdyV29P5OSFjMZXw7H7Pu59/wjNg0dNbdVhxGNWnRp3rxlgwYNVKbPdXR0mjdv3qVLl2FdBy3oNnJF71HHvzVMHTDg1Ndfp3Tpqlb+/GTXrqd79jw7ZEjqqFG7jE1m6w83HjCgffv2TZo0/ayeknrjZ/XqN2rUWK9p2yate1qNtwkLC7t69SreszS5kEs5GJBrDylw4fOXkNJLz14T3VIa+ITxjJFJKw+ACPdyIqzgjVDxU/ioNDYaSGcXI8HAwGZWXoJzt/PRtkQx3YkPLwjHZ0cFJfJbPxWuP6LAoMIQwsgHuMfuysDRwJ3s/Dp+xc04LVg8vqoLLN0Es8KJ2v2Ja2TGPeUqoWeMSfbEJvuLJvoKZoSIfONlOEn/BPkE4j+QCJnNx7IsPfjs+EQPXrxLTpKVUMSdiEEIRqRJn2D6XepEqzAI4RKkXM83rJVTGa9SCOcHbT7Jn4TrOMRK4vZmwsOvXGlZJ6854w4fj2qok9Zw4M0MEW88poZr7z0vwpmzadnP00pkijKgPFxotaD/IVt3KGsCUxuYW7YZIwTu67Ma9ZXRYmgTPCEfvSQyqVx6xnMs/mCWaV2FIGoavJr1H17ehOO3KSkLvWBR9V1we64/LhzrIfgzD3mMAQ24/xFwVygU27ZtGz9+PEvwM2bMuH79eklJyT+z1TTgrjGN/aFJcSFdSaeGJ3vqj3mf6uDgAypnPitcFL390zyIQeE47IoPP9ZBZiq1RWj8OivCnVtQjtdewpGsRcpv5Yl+ZLIZJFrClH3BLgAO8H3ktoygDXIgLAjJ+uNm3PE+81snv/G4kC1EWou9EpTQyVGmEqGY0hh3gzvPiqYGiax9SLIpkFQkL1XJUk1XlAELqDob4AOvbdc4gt2LlkqohwNiYxPCpjOr9mpflkJ5GSngIi4FlyzZSmJk2bQ/kM1GzuLJJD/hhmMKwIEZI9qNS6BKzCB4+Dxs1SdSmz1ASPV5Kpj4dZoJiiOzSiMbj1bGulx/VIh9MQIBavh2mk4H1gGIFJcScfd9Z3JWMMV6bMj6STpoD9109HJuTUoQyMrQXCv3psdvOTvQ2GfgMCuDHv2atGjfuHFjLS3tf3EMPF1fu2Hr1m0G9u3rNHLk6h/ME/oZXvjhh9S+fU8afFC/JUVf/2j3PkkDh58wMtpsYuIxfPig3r1bt26tp6dXvz5XXZGkhzZr1qxT5y4dug4ZPHKG1awVM/1uX7xXQKONZ4eRUqxwxuArUryexKx4sBdCo7y2Jmd5rJLNCBbhbkVTw1+iYtsX7pLFhNnhInB2whEFV6h+oq8wTVpK0zmoH4iuxBgA9GNIo1XRxeBmnAZ6BCgZnihngZK6Sazgkn2MZP5SsbEjcWixMRwqNqkAR7DyJMKjE6rWTMZ5C+aTZFNBclWnYxtXThUtjOTJAUL0vvsqqakzKe5j5SHA7vaxksjt6cZO/MkBIjrF67lahiGBm529I4Dvp0jKLI+u4eBP29Tlvr9itIxO38yrPZn759eVcVwzQ8X4B98Y9zu+ghWPCkxIX7BUVQ4yr7AcQ3RKoAj95bhckq5QX5kYQx0X/lZZCBWdi76L3/87wH3ptow5EeJ5kUrgLlO8Q2/WFGsCZKNx0H0kBD9Wyn34HLucG7sr8yMXDFWOmfDhoHw8JM/cyt99Ksey6h70XSe/dI+sNvxJcF+hAfc/k5wKgt+xYweX4KdOnaoBd41p7H/DAD3s+54vKcXLRm0JzD94cE8BVSQAoHy8lmLthnfhxFo1WwDugJXM3PJ7zytnpGg+2dWHhUYOJMQzK6+cmVbPYOWEqdFiLjSoGm/lmaEivMjXEsFphe9aEhOyMEps7f1x4O4t8Fwju/usUKU0TE17ySsGElHhdvDuvCWkKLr7aiWNc/CZx2rpeC8SkcyXlgpkpSpTiR6rpCD1IiayGVdK6nSukeFCHJZJPVdLgbDTg8WOVUVPpgWrl1qjQTI0YDrpcu7KPZlUkJsGGzCkXv3+RhesP6xAA452ITHiz14X06jWm0/IZNsvVeVyb/1UOC1IRKvnVDBVrnCxcJxw/mwaHIjTmlnHwMCjbgCtcQOXI/lqHk22Ay3h+BuOZmE4jXIggbwBTB346B0ZJ67nGc6/k5iYaGdnZ2ho2KVLl88//1xHR1dZ/fAzfKKr16xjx47f9RsyRf+H0L5mR781OdZ36NFuXyd30T+hrj7Ria5dwe6p/fsfGvj9qp4/OHcfOWXQsO7du7do0UJb+fhsdHuPHj1MTEw8PT0PHz7829sMW04SBWAd3gj+uayQnr2VTxt2RihJJJBllgUkyOn6D80x4GIi2nP/uRw0NYbfGA9SUcgrXoYufvxrsW0AkVWZGizCwIaHfJxTGpbWwSksfm/mzAtmpLLxjfBdMSxB3vA/Sbs5EN1GNOzWlGyftTJu3oihA//+L5XPAeflUpwbehlfAaBffUDBxphZuJOA9RmhItahRVfiW8a4C9iTgbPBLX8LRJ4aTMoJOS2X4p6K2plh4cbH7k7LJP4J8gWRRDSGCneGbU4/dSMPf7rxpBCeM/kkMR3ITkYIkzgO52SjOqbEIwID6fStfONa5VNfpJWMcefDPwEZL4gUw4fBeYKPWREVfOmCGqEydDkC3bS11lD1NKYIkUpZLtx63vGy6x+t0EqdKHj1r/gl3EPR5UG2KgWXd+ncBJgeLcml55M38sITM9SWKqvd4BleuFfHGuyu09WLMBjJcLytf7+HwLWrjwtruiUacP8j9urVK0dHx39mZqoG3DWmsT9m4IbjVyu5Cqg02o1/+X7Bpzr4GA9+LKMBDIxYsvXTgPuGo9lAjVrcANCnkSPv8IXc0VVltNnyN1TrEK89UsGeKbvI3XHZ7szkK5Va6WBE4Aj2CtmUvvawwj1OBmRZGCX9yJmkcV5C91XSO8+KjBlBulq2jN2VATKjeWZ03hpEZa0ckAOMjmZiu/Hix9uaJylTiVUFnbuslAHyLN2Ivt7WE9n+6+WAY3yIS4CXAihxqbrY6cHC6J3Vs1nFJe9pEDmd23aIlTx/SzId0QL4FjbE3MZXKc8YLsSaA5kLoyQWbgIcPzu/nK6Vn7+Tj5MHU9LNgFxoRlYk5/4vRTigNKPM2Jk/uWpVZN0hBZ0I/PFpkakT4UiaWofuOH0zj4aOKHLembu8WuBzeNRYt887mjRr07Nx0zZaOo3q1avPjT+pX79+o0aN2rVrp2/Qc7D+SP+h5juMxu7oMzKl38AT3XuQ+BZ1M+jHu3Q92ePrs4MGnTczS/zexKHfqNGDBgHxmzVrpq2tzY2fqV9fq3Hjxm3atOnWo89X3cxtZvpdu3btQ3GkcLFmhVXP19J4dMAoBkbytXwqw+KwTGLlKQCTrdqvsHDlg9KoYAu7V05+OcgYDoxdjCR4E1n2kWaWwY3E0Lp0vwCji1FDJ1mJtLnYHUGcvwlKSA1dDwH8Z7+1MsA9RhcGBnxReD7HLpOhDgjGCew+nW0fK+UmTXLL9wJngbYYfmsOKIDCcJbYOpeMkKIQOMhO5eLIjsuloPOLVbQ3JVDourLaEcWhZoSIsNkiJvxm1f5M9PiZ2wU4/ykBQt918rHuAlpuCQC972zOZKY+Li6ZQuGPTwtNSf4JeUZ5r5EfvaxmeVAgIzkhZwi41+Y2o33wiICvDsa1j5EYOhLhqcAN8vVVId3oLwB9zR3R2ugUnFstB8dDBm2YnqU0NuaEE+3L52//LJLikYKOqFnza3aYiJZVeiMqnR0u4s6vn71NslAWRUn+ipfI7tQcdtULjXaaScz9/+1N+s8Cd4FA4O7ubmFhwc6429jYaMBdYxr73zATZz4VLKd47RYnO3/nk8W4A+ZoxhveIuFb/hS4A2pputtoF/7q/YpaNFuEchIAmnw1F6RCq64Aiz2ZOWzQUmHxe5niHVAmeGO61xqliW1Ag/NyKQ0DBcRMZSYFZ4aJl+0mc/MmTvwFUWQ9/SOXGnCoKw8LrLwENUNRubZiTyYwiNZSoWV6nr0udlyu5FHsPFWprzIrTIRtXotKVbLuABzOK6TAbkAYkcp24gdvlBsxCjOLoqU0HIIFd9A/V5B+kp+QxsDQxsFmT18VU2UVNAVVh6QzqUoz7oy6M6jdwp2Ui69gIjHK3r1PuZZnGyBkhequPiwAqLFJk7d/KkT3vZWUgvXZjNLVBxU2TKDF7Z9JCcwfZl/wDFjZa8ikDl0Gtfuyo3aDpjq6uirpm/W1dBvoNW/UomPnrkMdDa38+469YGNz/vvvT/ftm6zfPaVrV7XxLce76GODUwOHruttHNzbZP6gUV069tVt3E5LtzGIvFpg8bPPtLS0QO1fffXVkCFDZs6cOWbqkh/mXjR0qNbifPpbMS4hIrG2NAa6zsP+SsVtgDUYdXtSs9n4Y8A9ED/hiGJmiDgT/okrn6uzAfKmub+zwsWxO0luKD4BgR27lLstJRsdDWcbgxx9Hbktg3vn2sdKfnlbQkpx+QnBrx6rpPBa5y2RYGCs3Jc5OUB44FyuOSO4DtRbtY8EUXCLHGOXu88Kq9xCGU4SGwPc4VmFbE5nY9ZxwnhoEHCvAjX0vmuc0m2FAeDCiXEHuWIXK0ZGBsMy4bACj6CHL4p++q2YqndjuNLZ+s1JWZuOZWG4gq3dGdV/utSADVJrzcOBp4fReO5OvnGtlYaJNosLH12JbnKIJbeJe5zUO17Glp4ITUyfv0QV3NHa04NF2JG7vlHTikpI1SeVVHLc6RN8BPKsP5sxmFtAigEL5apROvMixdMZ8ShSySFYxI0YhJuHp4HKVMWnMoxnNiwnLDEdz17uWpMG3P8+cL9+/fqMGTO4EpBTpky5cOFCbm7uP7PVNOCuMY19pMk4cZmG9jw6fVVW9h7v0ejtGamfLjkVLEgJG6/q0M3pf+ZQW45X1ujG+/XC3Xy1hbKpvRWXAiX3pmYDNYBEzFQuYaaKisrpTKaUpsBnrYx+yNrJG3kxOzPpVCggBgTsuEyCF/mxy3lkatmVPz9S8jEx62SpwZ1vFytN/TF/vJdg84eV7EM3pc8JF/usk5++mffz66K4vZlAdraGK2sk2vtirqkTHxuDM8DuKjWDPNeQmXVQ1Hhvot0O/MXrE9v7xMvmRUpwRWAINi5oWpAokrNeAWeA6gBS8nZZTuoZbTyWdYCZ9WQjNyZ4K4XK2PgK0FZzI0jwBm0Ta6Yo48HzOTNCxWxNR+DClCChT1WR1OuPCwGs8GTMHJ72t1jr5uZmZmb2Rbuuuo0+b9iwITc6nMSf1Ndu1KiJXtO2vfoMnGg2dvYAm+VDrQ8MszjYa2iSfo/jXfXVCyx27nLCwOBUvwH7+3y3dYTlkhEWZj1GdjXo3fqLtlo6TAB69Qx9vfr1tbV0mzdq/u8Bg4YvXLgwMTFxy5FXNevjxO7OsGbqNLGfADTRyNm1rqWw6zzsagOQHcztt062JTnbqiqbk+YE40uPMgFFKoJ9Gdnv4CPdfFII1F53WAESLSgqB3wDwib5CUBvVCfR3AWuWvrVh9VrZdQBw5EBcLNCxfjf0o1PF76id2RMCRTtOJkF+oRrjZ/RLzNDRHSeu9KfdwK4V3pfm48pcOa4p+BimbnwfNfK2VJNFBZnhFQzIuDbUznQC4OZ2w64leZFiHHCk/2F+JbE41m4ZIxqBeO0bD+ZDY6n2cz7zuas2J0BvmddWZqV675Kev+X2pxhuub25FVRLU+JKg+f9/xtiX2MBHcH7h0cH+3GLhCFJcrnL1EzRU3l6utM4sdNV1CkJGoDZ9XIif+u/M8+VzEG4EZKM1XBHR4IDbjCn9C8XHpGF+NppvLE+4Qz7myC+JKt6Ucu5UwL0oD7fwPc6UkYGxvPmzfvzZs3GlUZjWnsf8MUueVsoAXRV3Hks3W58fmKPZmfSv6liifIq2JWuChow58C963J2UDDIkZkAyDOFotRscv388ENeItsOKKwZLScKxhpNqooghdnVl65QFYG7sRLOlj5vX79UYH/ehnFULy8JwWI8EZ3XiE9czsfxDzWk2Tdjfk4tQRLN8GCSMmxy7kzQkW1qL9RxetluzMOXcgFweC0wQ1sDVfW3OKk+8/mbE0hCtNARlCOsXJlGY/VModYKXgF14V/4LnIbRlofL8EObgHyEXjm1m0wguenXRfGCVeFC2hLELn442YbEVauYkWYqwggTTCDZzkVAA93tA4OJprPDNfDgB9IyrFxcK9oVO/JSUlsfEn+o/y6DVwzKBBg9q3b6/XqEk9ZXEVkLS2doMGep8bGBgMG2EyvKeN1/BZqROn7x9oeKzXwJRu3ZPV6beQGqJd9JP0ux/pPfS0oXlMf6t4a+sZpqb63Xrp6rVq0FBPRR9GV1e3ZcvPG7fsZGhoaD5u0QDLhEm+v67en4kBgKvGJT+sksQmqnk1YpeX7c60IfPW1eD+WlBSZzUukDoXYUGcGHJ+6+WBG+QYzGy0MY1poQ3O9gKXQUFgj14WwdXcdSobbjawDz4wjmzjJxjlwKNxHRiWcNJu/VSdnQLUxgnQNRwiN+RIlD1nholx2uFbMnDJG49mjXaD08WHo4Vzm+QnZFMRKpgk9ds/F3JP3nednAgauvHJjbOx+u7D+c8MFU+qmnGfHiLkYj1xIVbI2PyKCiZPGrcGCdHxEpg5g9RzcBU0KQIcf4zEqvGp43fieh6uFCTKrl3QZYS6H3E5BNxlijqgRUbUV/k4OKgddxZcI5ynfSyp1UU3iNiaDh9D7b5mLvxTN+sA91X7M8uUT2Hp9oxaBM4/3opLyCQLK7rK9ZHobQ4XGp42W7qBAfeC2eES3LN/yYz7mWx2KRJu4YHzuTNCNOD+3wN3TQEmjWnsfw7c37HgjnebRdW6M4UGltg+iZk68ekcz6ww0Z+c7NmWkj3BRyDOKAN3sjGvNW3HqeyxHnxa5RRwSRUMWTk5Wp0kTVwKDAIlRyjH24BOHJZJaQjH4Yu5IGC8BRculdx4UjglUITt5y6RWLryVSRrqOUVlnPLOQGJ5kSI96TmOMZKuROZzJ/47Lwd3uJoc8DuthPZONXxXgL3VTK2hiuXdeh0LK0hBSAzcVJahQe4Yxs0jm2ACK0EEoplcv7AiNOCiTYfOGZ+VbSubaAQbci+We2XSUHqVHawgolPMHXho7lSfySjAnwJP6eCKZGYcKSaaMd5C0C900NE47yFRnNS4+Livh5s26ff0M/bdtRt2FRbW6cmOjdr1qzdl51ath9objl1yvAFQSMW3Zg27digb48a9Dmub3BCfXxLV/zpZM9eqcO/3z7YMmaozZzBVt8PN2z+hX6DRi3razXgFhCFD6ClrQtw79Cx+zcjjHt/5zDZYXfwBsElJmejsPg9XUvZmpyFk6cIC/fP0IE/K1TExvbg8lXK1sKW7yak+1b4+0KTVdzL529LHGLJAk7oZvmmY1lzqoiQyufH7ctMuZZXWvZeRbBPwgx4bICTP3YljyYlw41cGEWSONFxdH0A4xneHVvup4KpjQWOf/xrMU0MJUWOvATTg0Ur9yqCNsqB2uhN2wAhRuCscOJx4a+s+A8F91tPVZPUAe64uXDC3AyT7SezcVEsuOPIfuuV7k24EPYx1eDOZNmSOqw4eaY4VA4t81TBqPsfv5KH0XufCa+/8qAA+wLZ34pL5zLNhTFcMyOzpuXml+O2YrX5P2R4FJg48uAnOy+XOq2Qrj+kANfCD2FTBUipoA+AuyUn+/bjDU5CTZmaP2BlZe/RSjUXfOB10KgktMAYdwE3FRVeELy7v0iqZc+Z6hl3eLm7T2erPME04P43gbthraYpwKQxjf0ftYyc6hl3vLQAZKeYF1XZOyImuO4wicr4VN9l7Min029Etnmd7M8cavuJbLwbyLp2rIRGHajdbDfRNyCaD2BKfClVtsZLiypFgFTgq+DdPzWICNJxQ70rmBgb8BxNq4L3AjBiZhNFj34tGu8jBNfODRePZsJO6PaFxeXspFc2Zx2DTMg58/HticezPNfIuDPu5eVkWYOGSoPJJvsLz97KR4MDv1YfyMS3oLnYGq6ULdIVZTQnD7/SGlIAMnAPl0sA7uAbJrBVaEUqn/NApWPc+aGbMyYHCIFH6FmWFCcHiKYGiacEVpKWQywptJRbUM5GAU0LIl4W5d35S8SvGW1H44V3ZzjEOzg44OHfrVs3Hb1WoOTPPuMGt3ymhY8aNm7UrG2nrr2tra2jfHw2zvfdaLro4Ldjzn7zzenevVO66qeoi29J7tzlZI8eJ/r029l7ZOK3k/dMm2vc2+bzDiM6djJooNdcV1dFYR2A3rBho88bt+rRobuxo2tgf6s9lu5ppWUVUdsznJdLDl3IBYgvjhbjKtCeNOQDbhJVyoNrOtGfiOKHJabDEcIQRcvcrCqIu3p/Zk3HddluNaXg6zQVWU86bey5WgY6RHezciU0G5iudBUUlVu4KYG7SF6GrybZlk4k29KImY8P2pgOHMftgG6lWvUYtA4xkqe/VQeQwK269qgAbh6usYIpXQQXC/iOr8Ync8JEaw4qMERnhJLbBMNstItS4Pi958XcJZ2qxlFYMfUEVioX8Np0DE1a2T6zwsSBG5RcdCYnshrjnFdIieyMh8DYkQe4BPPhol68JWd+9XFhRlYZXKknv5Iuw8mjldA+QnkZThKO04yQSjeydiORJPZ1BDJVMIm/Ro5E7d41TkYLIxw4lzM7THypKjv/+ZviD1VKhr/xVvRfkz2hep35haoXiHuZJgNQgSkuPYtJZQPh+sOKv+J89nJm3DE28MT7kMOjAfe/Ftz/z5kG3DWmsY8C9+zqGfcnr4pt/CpltktK35u58Nng5k9itJBnBVMJz1Mdav8mKOFJyz7mUNtOZo/zFOxJJeWQ2HnEauaumg0FqQN95i4hU5tzIiSJTHz5kUu5tBYplSgBQs0KFU0LIZlw3IOQGHEfAZ04B0VZeQnmLSEcj5MEJM0KE+FFaOrCBxPQ9MG4fZlTg6oJm/28giz682wDCRsBYjZxQsPRyGj8ImazXak51kzhobO386N3ZKzYnQlXwW+9nEZH0O1xme5xMlwLlfiI2JIOqrj6sMDcVSDjRLjibb0gUpwmKZ0ZKgavg+dwwLGegoit6Ta+Aks3UpaFnX6b5E/E+NhsQgAu4JXGUmdnZyclJQ34wbFjd6Ou3Xq3adNGW7cRN3GTBrfo6enp6rVu2Ua/becf9ActnGAe8jA6er/5zJSRZkd69D/e7QP6Lfikq/7Rbl+n9Bu0e7BposncLTPsvxsyvXWHYY1bdKYai/9S0nCs31BPr1GT1t269x1lPOYbM5/vpx+zjxH/8pbkAMyLIKeNDnojKgUCklYtfu8VL1u2K3NzUhb8HECMz1oZN7iC1nJauj0DbhvAwi5Ggu2NnXnzIyVXqqLD4cux5aK44D4z5HeDyOGLuSGckJI0cSk8BPRU1Pb0VfsVrKw+LZgVu4ssccCvoyVRWQOnouMwMg0d+VcfFdJwHXhlcNXGegjMXEmiNp1Qnx8pfpFWjZJwDy7eK6DCmmTRYFfmWC8BHFeMRuyLdoOrMIdBcAw2InHowMP2tV8RBvx4bwEcCRX+kyvK2CqeuEe4gTQVNFI8snrG3WWl1C5aAtd6DFP+CTcsHKpf3lZfNc7kZyaf+9K9Ags3gcsKKe5Za28hU3hLWDOwu6bRu6wm16rhe0ceXCP3VVKabosug8/849PCf/5jnA74GuAu8WGWIt8x+crcAnNlTPGEbSey/4qT2ZuaM47NNd+fueV4Vk0ZTQ24a8BdA+4a09gfNLz58NCncitAdmufyjVf0ORoV/7W5KzdqXWDe+S2DFYl/UPGRNZW5kQCLNzi1IC7XYzUf30dM/EgsEcvi7efyLZ0I9AMEAHocGsxFhaVj6qKDN5PtDJ4ZGpzjWzhUgmdj4zankFnAWngB0hubqQY/LpqvxK4kzUHRz6dWwW9jfEQgELwP1oMAIFjzgoFLPKMHPkKZrYbTg4ruCZOL2M/r2DU9PCn2J2kmAs9h2pWcODlFpDWv/mk0J8JpbjxpBCnhy0neJOyqTgIq4LsEy9DA7IFd6IZrLxwNx9NwdWUcFspnctMjYNHwfTmTKwLnI2oHZn4HxvTQvR04wneb0dNP9T9W+8JEyb079+/UbP2WtqNtLW1/8UJO/msXj3dBg1btmzZtGWnvv1HLFy4sO/IsDjXjU8jIm5MmXJx1KgjTHyL+vRQpj7R6b59L3z7bYqpdcJYN18rFw9GSrjdV110GzbX0tJRFlmvp6Wj17ZtW/3u/dp0tfjG3C8l9QYugZaYoYsMd5gS7nDJaEQ4cBx9gZakHQq3BEM6+WoernHfmVw0+7VHBQA+ECob6lNRVdvIabl0Roho3hLRlCARGtbMmb9wqZhl1uBN6TVlttkVm99lK/ZmckU86LQxzgqMvnx3BiscBN8Mjmi0OoehglE+mRMuJhIlDrz7zwqpTAocTs/VJFt0tJuAFtjCZcLrw23C7gi4P3Mrf8fJbKomtOtUDklc9hNuS8nCJwuWkuUmDOlL9/OdmMlmjF78XAe471XA38MTY8XeD07czqmRhp6YnB2QUH2Pu62S2sdI4C3AUbRiJOrhYb4SVLscOJPnacX02qcECtGJaDpTZx6cYWypyKk73Y6ua3HFedRaMfjegQ8HGI3pxDxPjl3Onegnovfa/wFwL6kRKhMjYR+neFSq0DNGC3r/rziZNHGl5Bds7SEFHox/ke6kBtw14K4xjf3/aCJ5GSCAlurcnZqN1yeNn84vJDUaqQ5gnQex8hLsP1vHZrSQJ5V8tg0UOS1Xo0S2KFoStKGO2HdSPv1G3o4T2RaufJzhkq0ZvzABMxwafs+uIRw6n4N3PGDXdSXJ14xlKg3FH8xcxUxMzokgZUF/fl28OEoCol1XY+EYrstMRnv70v0CS3cC8SB1HN/Eme8M4AslJSpxfArNO09lj60KL8FhTZ2qBdpwPtglZBOpIsTGlVr7CO88KwRuUvhgZ0PBbSA8/Az2wi7cqJWAhHRgJZ2UrWC0I0/eyDt9M2+sh4Cr4ozdZ4WRHD60NigWDQU34IdZpy1sw77sMaFFu4ENm7TXadBMR0eHGxTOlCXS0WnQvEGTLwcM+qZzb+vY2Njb585tcd4Qb+Rw1tTy/LffHtP/msS3dFEf35LU1eBI9757+v9wa+bM3fNCXSYHdew/v2e/71u36Qjox7GVRdDrN2jYuGGTNv/p0rdzn7FjpwTZup7FCAELjnEnPErqibrx3VeRGVZTJxL9/0ZUGr4l/fL9AlqCB5/QukLo32lBIvxKc2dB+RjS47wF6J3kq7nzlpBoBwAfmsWcET5nmRKNZhsgnBlCRuO0YJErU/kVY4kqhFy6lz87TMyNFP8zBnzhSn3LFO/w1eB1+ADAdJbpaRYp+kutDCutyQUStY+R4uQpZGNQua+WjnYVkKhlZtUI22A8v+TMuONbwFK4l/3XVd5fuM3hTO49kw28s4uWhG/JcODcRKYupGBtna7IZH+RmauglogL3GK1SLVWMGFdOAGaZYFxXnN9D42jyCVIKskom+Aj9Fkro4uBxo6kHEGd8+jsDciVXfrgzII9SfFEFzgzT6cjF/Nwv1+4V/DPf4yXqFt42HxMceB8ZXviOaBCz+O9BYnHs/7qE8PAdouT2cVowF0D7hpw15jGPpGBewwdKqejkq/mzY8UH2aC2nPzy4Hje9SpanwA3OuYmC8qIa9bWtl+or/QLlrNoxxUGrypDqEDvK3xdt9xIsvMRUBDJ1UUskG67BoCrsWYic8BIeEVQoUOt6Zk7z5N3Aya3PbkVbHjMiKSyA1ioQbapkLI1x+RovRTAoX4hKw7O/C818jA8Wg6fI4TIE7CBSLRSHfEJ+znVFebToLiK9hMPlIU5sc8HIoKOQMuaXbsjcfESfBdJ6f5snTpg+4Cjp8ZJmLjPVbuydx/Lge9Ns6bBPDgk2fPniUkJPQcOuOLDkM7dtbXbdisXn2l0PPPPqtXr762lrYe2L1fv34TJ040GO7x/ZS9k6edeREXd2fRoj39fjjUfUAKrU+kdvq8q/7Jnj0P9hhw5FuLuw4OzxMSDq5L6NB3fpuOI/RadAT34/gcQCffp9tAr0nztv/u1GfEDzZGE4Ln+l6kl4NeQMdtTsoGMt58Wgh0NmbiH2hg97k7pCwRKIrK+eHfs7clUTsyAJQ0XpysGwSSYCd4MpP9hdjX2lcILwh7GTqQ6lTY5dqjwlnhYhzKdy2RyATtFZdWAhxtRnz1gqWkXgEaGRvgmE7LpFRJCd9l4sT78/VxqEVuyzjHYXG6kAKgWXOAJEGygjO0mhINgqp5EPRyzagDHMF9tQzDabx3ZQlhtCqwjCszEn9QcexyLv6xCz4YNhN8BLhBmMBxogzDXRAY7SY4ebOObMvluzOJ2KhDbUyMOzSiVukSr3iZQwxJHSHiql6C/R8OzMvKfQfPhCb4klpR9jz0eJ04Ti08Mf39R2yI50ZWbrl3vIxOKyQcUaAl37//X3jOW7gJVFRl4eXWlDr95PbT62LcRIuiNeCuAXcNuGtMY5/IXotKjarEBPHWtIuRUs3ErLxygCYQeeOxusF9rAd//9k6cljzComyAc2znOAtVCungJd38KY6ZtyNnXibjxPdFRMnPp3IURFMBBKBp0sYPjt6MQcMhzexXazUe42Uis8QqRDGzcBb+SWv5MGLIrdVMrxd2EorrLmskE5lYtxv/VRo5sy38RFSvW1AAxyMqUFCfBFg4sEvxZk575Ku5JIEO0Yg8ufXxYBvWjG0rIzM0JM6oM78vWeyWTFpE2fekUtkSk+cTqbLzt/Jp0yPXyf6Ct1WScd5knquZcxKBd0FPAdCneZzL2rZJjs7uw4G37do3aVZi9b1tRpwi4YyvKzVqFFjvcatG7fq0aaz0Qhzp28mbIlKfGk3eX+UkefGIdb7eg1P7dv3pIFBsjp1RVKfqGu3U337nhs+/KTFxKjvna6s3Xd0377hpnYDvzFq1KKTlm6z+lrcCfvPiA468QfatGzXy9bW1sVr6Vi7c7jY+EOEftCzYYlyDDBAKk2Yg6ET4TJFbMkAQZYxCipgi7GefHNXgUBWtvN0tqUHqfEJYmOEcTJlijLAIqj6LKMLhL6w8SW6QC4rpYBgMDcV5scwgzs0J0x89k4BFW9ZtU+Bgbc4RsK6QBVMIaH7vxQBW8/cynv2mtTxoRu4rpTRhFRwG0D/zs+fZsYd3iM36ALnibNFyyQcyUIr+VTJItHM47DN6VceqgF3FR+V2rpDCvc4KSgW45NK8uOSAWrckqsbjmbhvsY/KqxUwaRtAPSTr+XNCRfB8/FbJ+dmeNsGCOuccV+2K3NGqOh5Wm2OzZwI8ZJttQll4t60j5XCn4cfhVtALP9gzHph8XszZx517NHFuPVUtDL/vI0iOazvfOLljsv/10ATz6VJAUr6V3imfWRC0Z80eHeLNDHuGnDXgLvGNPapDCgAdqRh1gAptuAISBRUxOZx1vFWcOfvO1MHuGfnlYNEKdeO8xLODhepnZ8LrbX8ZGnZewBKzM6MbSlZho58mpOqIpgozwK4V7oiRy7m4u0OGFq4VOyfIKfiaACyQxdyK6oUPO4+K/KJlwENd9YICgJUgSkrGBFukD1TiFTIOA98AKhtgMjUiQf6AU0CwtBWYEczRr/v4QuitE3T2lhpRXMX/vYT2axyJQ6yk6kvw2OiXM7cyqfTpcVMJMCc4OcDRsePMFtsamrauKXBF1980ahRI9A5EJmbGFpPq0HT5q2btOo6bIRxj6HzJy1aLxaL3UN+DpyccHGBy55vLPd9PfiYfo/krt3Uyp+f6Nr1eFeDwz367+n93ZmJs35Zvnzx3KRh1tusJjt37WnYrVu3zz//XFdXl+sS1CN1ivR09b5o36HXpEmToqOjr1y/O85LAFKEgzE1SESnhOFNAaYTj2cdv5oXuikdPRuemL4nNSd6RwabkAAPyn2VNGZnJg28xvDYdDTbwp3kzgZtkE8JEmG0+K+XSxVlLKKt3p+JAwI6V+whaZRjPQU5+eXwBNA1OAG0MFpvLCNRAlJPk5RS0j16OS9wvXx2uMSWwy40fp0G21QwivU4SSY4R3b4Ym5p6fuYHRmnPl0RAxUJFDoq5keK0QgYn6xSJA3iVxtbX1FVTFflQ7A4bgT4Kmh8OoTQnibKs9E0WWX36eytVQtoqT/mo9Ew6nBicFxB7b9XoRUPjYysOsgPg6F2hXt4LLgN0fJ1VvGkArV0VcrGT4gbDW7Vp0ZMUX4huShuTbr/DcPdwTrMf7PhqatRldGAuwbcNaaxT2YgVxNHXhajlbbusMJ7jYxmo6ZnvZvkLwQkAZXSpGXltYaSjnbl76srVIYWAaEFRwBk3GogrM0OI3hX+0HGeAoWRkm2JGeNsudRbTua58duI84oA8RQXfMD53Lwdg/aKJ+/BC6BnEbYrzmoSGKKqtBgcVp8HgjOrfFO7eK9fKoq8+RVsZEjD6RFPQRAw7JdJE7AzJk30U+I40z0FR48n2Pmyqdzurd/KsTnwHRcJlwIWtD+XXkFVwAHFLJ8Z1o/i412jt5jxozp2Pnrpi3ags5JYui/lPTI62s1bNWqlYGBQafuw7/qOW3YmOU37/6KIygePw6zjDxkOWv3AKNT/QcmfaA+EZlT76qfpP91Uv9vtvc1XvXtvGCrFTZzrp85c8bX17d1x1GNW3TR1WvFBNUoAbqenl779u179+5tY2OzdOnSO3fuxB9UHLyQa+hIohQitmbQYAwMFVysGSNCPz1YRJfFFTnv8EnKtbwLd/Mjt2XMCic9ixZesTuTRc/1hxUgV/sYCcVWjLHXwlI0MroMPYKWB5fTnIesKi0/7AKqRvehE2eFidHahcXvPVbLMK6AoTgB4J2VlwCnN8lPiJFAg8LhvwUmyM1cqtXrKxihFWArVRbCr47LpdNDRKPdBE7LpHDtgIYYVJ9QUQRnWMTJj6QBVACarSnEl2MjxOhcOxrkpjrlwWdvitmSt6wB/V1XyEaRmseVc+Seq2SGjkqz0btOkUUqNkisgolEwm2YfCV3rIfQfQ0R/K4zSu2vML+1Mvtl0nmRYu81dWOlsRMpJVZB6jqJLVz5pi58zQP844ffp8rW+L0WtiVdU4BJA+4acNeYxj6ZgVxNnCpVwJfvzgzcIKfZqLLMMttAEZ3aNHTk165SDETboyw+g/crVz6lgsnGm+wvpFwLOJvop6ZuEZ7v3CpIO09mX31YiS9iedn1R4U8SSnOary3YOMxUhqdll+VZpZxqx0JZGUgP3pFOCtTJ37o5vTZ4aKo7Rn0/UGr21RUKXjQTEec0q5T2bW4NzSmlsaJ4i24an8mLgE/TA0W4evw8/5zOfaxUppIeu1RwdQg0bLdmdhAmp47dMLOgICA8ePH9+jZt1HTNk2bNlWRbalXr562tq5e45ZdunT57rvvOvWZ1M8k4rsZZ3Gq70pKnGz3PglbcmPq1CMDvj3cve/xrt1S1Ncn6pKs3+1Unz4H+36bOHDMBTuf5fY7LeyeLfI/bufs276bWbt/G+g0bKVSqIhM3Gs1aNjki8Yt9XGGBsO8TOcnA69rFh6ijLjpWBbaytSZZxsgpJPrVGmehi6ghSmXk1Q/B97tn4to7D6YGOAOdlyzX8HS85oDCp+1Mq94eViV8AjJQ3UmDoD3WhmtcqUiJkjDnGjIx6IoCVq+7N17rzUyIwcSHE/lEcczWoE0yJvqJ+JaEg4rMPa4k47oLNA5Dbah4I6fLdxI/vQSoptJdE5++q34k9xl8NlquoW4TPgeu05ne66WsRmcVLfRb7389k+Fau9WroASta3JWU7LpaMc+FeqdGDQpGbKUIvBiY7jqrviW+BPXrqfz0TsiGnt2/8CuK+XO5DiqWK/dXXP9492FURuIycJhwdeB7wszQP8I628/L/21XgRTFZXpU4D7hpw14C7xjT2R+zRSxJ7TfMjQQ+UrihCTQsSpTLxG4YOleEctcyEqVCvfYzET3nlnR6QohW4ii2tx7VpQaCH6oV1IBe7zr7leLa1j/DZ6+KFTBWkdYcVJk6V6+Z0cYDd642oFH+iFc5BS2bOfFzUjFCiVE11FcHTtBoiVfCgci5j3Pk7T31w0eBFWskoBkwplYIY1h9WWDNlmMg0rSvf2uetb+Qxy8l+7btZDBgwoHWbr7R1GtXX0uYqkYPOdXR0dRo0/U/Hzu07Dmzfw3rU+NDhtieoVvfx42+3u2164OFxddy4wz0HH9HvdbwzofMTNabPk7t0PdG9x5kBAy6ZmGwcMXX7rDBvx9QfnxZazj8xcoyPtbV1yzZf6+h93qChnrLMYn34BgD3xi27te1i2Gmw64ULF8vLiR4lruLu8yKaEgrgmxdBiuZw6+9Uu1KnspftIsqScEjwMqbgTjUKcRwTps6UQ1VBe1A1QJM2r22gMCwxPfF4VsIRMlNON0CPABa94mVRVQm7WbnvMEJwKI81UoD7BG+hSs7D9hPZOAeaM+2yXEpDaHziZfhhon/les4EHwGuwtKNlJGipUapOBK6yZ9TuxQwjQu3YoJtKpiQ93FeBNwDNqQDhccyYV21D/s/Pwk6PVi072yu60opm7KMpjh3Jx/+zN1nauZHn7wqrhlSgkuDE2LkwLvyqJL1sTuNSWONxrytPaSgmlHkFfmwABf79LdigHvQRvmCSEn0joy///kTnih3XyWdHykJ2lg3uOOiaJU03IbjffgWGnD/v2BHLubODNOEymjAXQPuGtPYJ7L7z4tAOVQjD6iNlzeVkaHxJzTOYZQ9j19rGhM2UFGNdIiVqtRGpXOfACw6F8tNE2TNNlAUyZn2mxUmYmEi/qACQHbn50L3OIJ0q/eTyWwKfKC9CT5CHJYqq/zKL4ErQjM+t6YQXIvcSorsrD2cRb+UKpNUVCl40ClhwOj2Ex9Mw33JK8E5/2D3ymjm4YiIiHbdxnbSJ6KK2rrN6tXXrimq2KhJs0bN2oPO23WzCglb+v30pHfv3tFWdXa8eCt85Zpvpu/oa3S4R/9j+j0+ILDY5Tj+9eh1dsiQHQPMbjq6vN60KXb5Y2DWyBlnwiKiJk6cOHDgwIaNW+voNvqsXn1uaE09LR3tBi06du7eqcfITgPtfSKPlpaWwrfZcDQLLpOpEx8/A7LLyt6TmosOPDTX8zclRoxPhf9BRU7LJGjqmu1w8HxO0EYS3D/aVTDRrxLcXwmI7iRGETgYXcwKfW44osjOKycR2xvloOrQTekbj2VtPp41rUpCHp0buzvDZaWUlcgsKiGlf4yd+C4rpGB9uEYhyirgFNnd42TAfaC2CZNR4B0vx0VN9hXR+BAbxqHCRRWXvqeVpPCl+87k4KpDlKNBbAOENNimgokUH+ctSL2ZB98AP+McTJ15WXl/4UQlMBQD/vDFHLRYbJWDih/gMlGXsuYuD18U1YxUJuI80RJjRkKHfuK3Tj7eW2mOM+VaXty+THatqYIpF4BrfyMqQcfBY4c3xfbC32/zI8Vhm+ue75/gXQnuzstJOjKNQNOYxjTgrgF3jWns/yO7/VMhKEfEiDkAoVbtz6SqiHxpKd7lVx4UhG6Sg+3SxNVTj4cu5HBLvpeSInz8zUlK1GtfA9xpqUhzRnoZ+GjkqEYRAowVydGgwAmwM5FLtmVYeggu3isABdr4CgEZFm58YF9FlXLlS34lev7ylrAIzr+k9D3OytKdqJiDkDYezaIykTQaoYJR8Ei+lmcXLaHVjuhSQ3l5+fXr16Ojo6dNmzZkyJDOnTs3a9ZMV1dXqSDRZ/W0tLS1dRo3bPJVm696G5ladx7q6b00JTEpHReI096WJAtZfDDO0mfjoHHnRo46atD7pIGBWvlzfHhCX/9Unz7Jg4Yf+WHck6AgwbFj7rFvwMTfzrpqO5+cRqv2A9q2+7JJkyb16mlx5+9xVjoNm7dq2+XLrt9OnOb0g+1Wl9i0CibPEk1x6UEBYAhNcZCJjpjsL0w4qgDOovEBrGaufI9VslJG8QafkGUKZ35p6Xv4J+BIOEWXH6hJjjx+Nc81Tjo3QoTGB1VTaaBnb4odYiWWbgJ0EMBdZUr4x6eFaGcS9LIpff1hxc5T2WyUFDpizQGFfYxkTVVUFS3ebubMt4slCo+AM5XyPTRIJv5gJgah92op9QMB7ujlKYFCuiKP448mipAk3h2ew3hvotB/5GIuqeKpDO74BIBe9o6pXHsqm1bXOnY5d8XeTFyOYZWo6F9k8DbhSyQcyUJ3sNBMtfnZGls13Wx4LCofwifBaDF24l2viivzT5BPUg5FS/0xPzxRjpvrTNVCyi3c+MRjJxJMMTszpgQI1xxU/LeeQkQ1ckvd4A73j/rqbqtkk/1FFu6aGHeNacBdA+4a09j/Z3bjSaGFmwCYW0Fk1CVAKyoYRzn7+uNC//UkgJhby3BrStZ47+q5rrzCctChivgMSA44xf3ktbB0fqTYylOQrng32pVwVc2iIUCZpduUZtwjqiJn3FYSEe7YXZl2sRIcJHZnhqV7ZZ1Imv35+NciCu5PfyvG8Y9fyTN15q09pBjjQSbmwTFbkrOArc9eFwdukF++n3f79m0j6+Ah39k0azOgeauvdBo019JWqhD02WefaWtrg9q//PLLnr37t+5k2nGQ8/Y9JwsLyVTlnjM5Vh6CSU4/bXXd+MDTc2s/0+MDhqUYfJ3cRV9tAdETXbuC3VMHDNjdZ+RF25lBJmFedqemBQnRkicvpSUmJo40nd61xzcdOnRo2rRpvfraXPWYevV1mjRtpq+v30F/mMHg2X3N10nlWexUJRwkeFznbudPDxbTMBWAIJgMiAYyhiNxmJHQyckvLy4lkotA1SmBIgtX+E4kXdKc/EAqvQNbs3LfYQNQIwiJJ1GzxoJjgjWnBovQ4DhzGq1OM27RKfiHLlOpiXvn50LfdXKAfmCCPP6gYu+ZHHbwhJA5eBLyzmoUVjBSmxiQcAnwRZuSsgqLldiZKpHTaelZ4WI3xknwXiPFMXFRtEoAQTo3Pq0qSscGxkny1byFUZLADUp0uDhawurVHLmUi73Ss96duJ4Xlpg+LURkaM/7S2894pn4CA9dyJ0ZKl5dVbUXnjNOFR369JWa8Po7z4pYVSKuMzN3iRje143HleCOpmYr41K7cDffggnrYovC3n1WBAcpIxs9zlu2JxNnknDkvwbueIaodLRag/tNwd1zjWxqoIgGd2lMYxpw//vs3bt3a9euNWcMP9ClZK6lp6dfunQpKipq6tSpNVuEaxpw15jG/phdfUhy1OiE+owQ0daUbIrgVBz99k+FHquJxvkvVWVo7GIk2IwbQZuZ845laNbsYyUqU4NUmG+in5AnLR3rITB14RcVq5Y2GVsVw0ptZqgorEpkBkAJLlxzIDP+IEmOXLo9A+eAXyuq9BNvPi2k4P7oZZGlm+Ds7XzAq/n8k1+PDOo3fFLLLwe2btNRW7cpo51ST6kgUT1t3QaNGzZt/++OvaytrQMCAlJSUgoKlOabMx4+vRy04vbCRZeMjc8OGpTS/euUrl3VAvrxLvpH9Xsk9R506FuL+O/melqs/O3haxockpOTs3vPvi97zmjdYXjDZh10dJvUr1+dogpA19LSbtKkSceOHQcOHjZ1xtweI2NX7/2NcWDE1LPyWy+fGyGmGZlsdzgtlwK1T93Msw0ULmBI2tpXiLZKvpYHyhntKjh6qTp2Hw1l5ECkEtF6+IGoiTOS2DSkRCArRVf6rCXqipnqislfeVAAavdcQ2a4x3kK5jLy+feeF3nHy6y9BeN9hDhVj9VK/U4niYHRfuvkoFJ4EWyEQ0CCfMeJbLA+V0Hfwl2AYQAox/nUTBc+dik3ekcGVUt88EsRbRZgHHEnAoX2sVLqt+AINDuTVtmM3ZWR+mP+1UeF954r0bDLCqmpcyX8wRPAgMFVwzlxj5MujpI8e/3XqnAAo8d5CS8/KECjsaVwaKUk9CnNfFAxqoCk8iFdTODKrgPcZ4SKVG5zE2c+PARWZfLhiyKwPlw14O/KvZljPf+OOpp/0nAf0SU477UyuGE/vy7SPMA1pgH3v9V27NiBCzvOGH7Ytm2bygY2NjZhYWE1r/9jmkMD7hrT2MfYxXsFYz34r4UEgMZ7C/eezqYr5jRwGdTlvIKUk3xaJa/hulI6yU/A4k4Fk3XKlmxkzSFWqgJwQH/Q/NQg0Qte8QQfIcCxZrlyMASbp0gdCZqyVl5OVM/nRYiXbM04epnUOQLQ47Qp7ty+c1d/RKCJxbRm7QZ37ty5SdMW9errfKY8dw46b6DXpGHjNs2+6PXvbqZzFvkkJycHrX+TcCQL2Aqvo7jkfUlBsfT8+afBwTemTz///fen+/Y98YH4lhNduuBPRwz67Ov5zWFD6yd+fv4zdsdtFRw8nzPKnmfo8Gqywz5TK/sW//6uUYvOzZq3qK+itFhfq762XqNm7Vu269eh53hHrxW//fYbTbvktgYrLQ8PCn5UBVNmctFSCbfuDNVCcYiVpFzLowqG+BDYjQ8PX8wFsFq4CWg5IWrWPkKq/TLOS4DjZ+aUj/ciMSG5BeWg+Ve8EisvQeAGOfq3sPi9WnC08SXKHpYeAqAeFcdMupIHh2GSvwhfOjtM5LVGiSyZsGxSHshztWzFnszka7ns4ME5ABkB3LuVJYkmeAumBIngftRUtll9QAHXBY4KDst+CHDHycOjcGekNm0DRVYefOoeUPFvNjhKxdCebK4FiNbUmZedV44t5y+VzFvyl6fT4QLHuPNv/Vw4NUjIrjlQvUtaYaDmLjefFAZuUAX3pMu5cHG5FxiYkD5HuU7CjSeFaIeZYWJWrObJq2JjJ15ufjmch7i9GXBadpzM/oc/rOB4LN1OPHnfdXI8TDRPb41pwP3vtoULF+LCshjDD/Pnz//I69eAu8Y09qns3G1Sh+VXPqEEIwfegXO5q5hV+5e8ksXRkkcvi+xjpKPdBCwn+a6Vg9iMnEhqI/0kTVwKaFPRkrOLkahk0VElO6Deo1+LJ/uTEJHsGpl/Zs58+mKmNj1E7L+eHIQUvZ99aviY8G4DJvbqN6xh044N9JozsoZKc+ef1avfpEmTVq3bNm3dY+Awy14jHE2mbzt8lhS+AY/uSc0BsJLS395Pr8ftfODqenDE2KS+Q47pf52sPj2UAPrJ7t3PDhhwydDw9ty5z2NjM+/coecmlJdZuPFGTDk62sbLwsKixRfd9Rq31NFtyJWR+YzUKmr4ees2LdsRKfTly5c/fPjYxInnuIykctrHSi3d+aDMs8xc6ZbkLBVJTSNH3i5GdZtWeMUPaFIgHbfujBszNxy8Kf3opdxx3kIbJrIZ/g9actMxBZMJIEi+qlQbC64FOA/tD5jmS0uxCz4pKX0PIEZ3A75DN6XTAPGahg3GuAvWHVTgsPg3k5nW3X06xydeNiVIOMlPhP71Vl5pASA6LZdauvFnhYuB16dv5rOOx5wI8fk7+RP9RbRYL2sTiUqjaLyPUOXziqqIeTQIHbHU4CLOChPDJ6Sz0VMDReM8+VZeQrYZgzaqr2cUsF4+xrNy+v/BiyI0bF5h+bVHBRi9XAfyLzKcMO6sJ6+KJjHps/RDqtiIW4/2uIrhKmqqrcNnQ8Nevs8Fd9l8Zcfj1I08EycBvvFB1Y388+tiI0eScIIBELdPgVbaeybnH/6wwuiiOTB+62V0dUVjGtOA+99qZmZm7IXhB/z6kddvaGg4bty4KVOmuLm57dy5s7BQSf0gOzs7LS0tOTn57Nmz7BG++eabtx+wWs7w7YdNs5dmr/+NvU7fzAPD4a0fvDHd1Jm/LSktdEMatrn0Y9q8iLRz19/OCuFZuqWlXEqj24MbAIXjvATpWZWhFCAM2wCeZ1wa9yvmhvPsotK430UjoRcsldz6qRCcATh79JPqiQ21PT18dMDg72xGjBjRuXNnnYYt62vp1K9fLZnyLyaeREu7kV6TL0Dn3fuMWrx48caNG79b8NOq3TwjJoYEcDPeW7gtJdvH7UKMdfTJCbPPm5gf7DHg+IfrEwHcT/bseW748CujR993df1t69aCtDRuG6ampvr5+eEZ1bNnz88//7xhw4bcs6pXr56WdsNGjVt17NyrdUfjToNcLeYf3no0zS+eZ+3NO3H57YxgHtvyd54VkYr0rnxnJk4DTXGK0aZctj0t4aBSGxo78tbuI584LpM+e0NWPFxWSF1XyrjLHY4xaTODefiijYfSzF14o115XqvSAGGT/NK2n8iBDwaIP3ldqfynoT1vWhDPypNn6sy7+GPaRF8ewP3NG3RZWvKFNNsAYfgWdDFP7YjC9nA89p3kLVzCw9dN9ifXFbMtbf+5HHhZtoFCoJWKIPf5G2QwjPNMG+/NM3HGvmm4rt9ekwskmQmviiZ4C7lrAhVMrIulO2+sB2/z4TSVEYIB6cRUSqLp1NTcV5EKPuB179Vke1z7WE+elUflvrgWp2U8tbLoYZvl47yEdLPLt9LguL74Ne34hbczQ3j0LvhL78oFS3hmzmlXbqdZefDidlfeX4nHswDQC5dKuFkl7C6Hz6Z5r0pT+a6TN/JA5NceccGd1BrjbnbyMm92aNoEbx4akO71Io0IJRWVvIfruHJvpiFx2nP+4U+2uUtIDiv++vjntAdPNM95zV7/3L3+Z8Gde2H4ATj+ex2Xly9f4k+BgYHcDx8/frxjx47Vq1cfOHCAPULbtm3nfMBqOcM5HzbNXpq9/jf2SrmWZ+0r3HuG6J0TMez58WMXHcc20+YFmy2+MW1eoMni+0b2v9jOj6HbL9maTgvH/FYFFk9/Kza1u2+x6AL3K8wW3zJffJ37XQ9eFHmuJhPGm/ZcH2we8Z9eNl+0ade0aVNdXV1AsIqiopaWVpMmTRo2aduqbfexY8dOnuE82W771mMCOAzT53ob2b0cvfiKsd2LcQv3zZk5M2Ds2LAfvDYNNN7Tc0Rqv34n9LupiT7v0gX/krp2O9qt5+6ew7b1G7Jm+HBXq6AJ85LMXPispsebN28SEhJmzJgxdOjQr776Cqehkq6KU9XR0WnWrNkPo4w7DbD7xnrH+kNSOukbsEGefDXP3JVvaP/W2O6ZFc5tzhy0jO38WNPFd9iWf/iiaGGUZIyHwG2lFAw9M0yEvfD5uIX7rRds5rahod3rCQu34QfXldInTKoiCN5zjcyco6Q5etEFE7uH6LIJC7bhe0fZpxnb/wIQx/duSc6KP6iAh0AdA9aMHchfje1+MbL/1XZepKndI/p15ouuTp6/cjpTA2ush0DtiJo21wcHnz1nwbR5voZ2v5nY/WSx+KLJ4sdwlmaGiuCEANxVgrCnzgsyXXzf2P6lkd3zUfZvJ81faWT/atacRfg32pXUB8B3qZzhtCDRKPvXRvYvbeYnqAzd6fO88RUYBtzlGtc42eJoyZQA4ZhFydjG2O6Rid0vxnY/011wmeaLr3FDa1hbsi3D2kdQeeS5nmg9XJrtvAhTuwdWiw7/1Xfl6MVXDe3fzJjrYWj/64QF2+kG205k7zqVzQZHqew1af6KMYtOqXxX6q18uDrcSqv+CXK7aInKWU2cvwZjY+rcALrXr3wC7iWl76cHk0phJs6V6kP/5Ccb3LPwxHTNc16z1z9/r//z4P6hRNI/POPONXNzcxMTk5qfa0JlNKaxj7GkK7kT/YQ7T+WYMyXrz97Op9LpwHGXFdJXghK81218hVceVs7ngeqAm8AdtpLL/edFwCYaGJOVV27owBTBcT737ZiQ2bNnjxgxolOnTq1atdLR0eVC8L8YzZbGjRvDqe7Xr5+FhYW7u3ef0Rum+T6bUCVBPclf6MQUeMd3rd/y68WoLSu+XXR5rNWhrwcndetJ5M9rqisyjJ6k3/14z74HBxpuGjH1jHsk78ptwC4O4hYnNXHmTQ4Q3n4s3r179zCj2V91GazX7N8NGjQGjqtosYPOu3TpgkeHnZ3d/v37s7OVIoAZOQ7+rlNZYmbqN3CD3DtedvJGnqU7Sfoc486/8Zi0GFrm/N38RVHV8bho2HkRRF3HNY4UzZkTIQZeo4VpVqLSmqQrnwZ5s6redjESn3XplhwxjaAN8ilBwlX7FdtPZBs58kyd+DZ+JIqdSrUkHCHlQlN/VMJiEyf+3AjxBB8B/l1+UECVWCoYVfsTN/Lwa8RWgrNqR8srXokRE+iSJinF5Y/1JKrw+OGNqHTuEjGgf3a4KDBBKZbjJa9kZqjY1l9k5SWgAww/5OaXA9nh/kkyyizcBOfuKBV7msEouozx4LOi46wpcohmv4lTdXouWYhYKXNcJrENEK1iMqSnh4htGKVF+tcJ3gK7GPW5njE7M218heyR8aU47NNXxfAcNh77yzM1fdbKjB2Jrot5VUdXMCWu0JXohTR1tZ9oXQWVD9F6uFjukoLfOjWRJJfvM9ksVf4AfsD1visnqc9ROzIwTtiiqv9YS/0xX+3KicY09k8zTYx7bdePP1laWmrAXWMa+2N25GLu5ADRtpQsM2e+iTP//J18qttAI1teC0uB9UAiEAPdPmRTevK1PJ94OT65c+dOXFyc+Zip7TsNbdaqY4sWLRo0UIo7JzEkWlqg8/bt23fR76nf22ywob1vxJ65oS9mh4tVylIC5ka78z1dLoSNDr89f/5lc/PDPfodN/j6RNeu6gG9a9eTvUh9oitjxqw1XBhktXzqwjtJl/OOX82zDRAu3ZYRtFFu7ftbTPwRRye3Vh2+bf9VF92GzerV12GVFkkUOk5Qp3HzVl/BwZgzZ05iYqJIJPqYdgPnobngtNBfwxPTXVdKT9/MA5GPsiclhN4xM8JwfkDztN4qtV/eltAQc9eVMrT5vEjxukOkCmxYYjqdeq+elXDl7z9LWMp3nZyWQ1qwVBKYIOdK+oRtTp/oL1x/WAHQBHvBbZjoT8rTwlVYe0ix6VjWxXv5GVlKwo5mzsB6CXAW/X7qRh6VdKxggqAwGPDrkm3pHypRLs8qC95IuFwoLzNx5Fl64CokM0NE6Vnv5i8VA9DhhwQpZ0/C95sVKl64VDLajW/mIjh0PgcjCrT640+FLiulaEY0AusWVoM7KdGlOhMPA1iD2s2Vq3c5LZegMSf5CdczgobYHd4L3DPW/Zu3RMyNiWdt5d5MVlS+pPQ9Ou79e9JBuHwq6v+XGhqKBKsUv8doYaP5957JSTyehREikKmR4zx3Oz+qRn3Ti/cK4H7ce169pIA+co1TVY0E8mKEsIfF3TeKyWRYHCWOJuKq/H1nczTPQ41pTAPutRlVlUlOTqaqMvi14gOpqCqfxMTEyGTkqfTkyRP8KSEhQQPuGtPYH7MD53KmBoo2JRFwx3sdEEDTTB+8KPJYLXv0a/GQScn9jYKMR0/t9vWQll90bNiohbby3DkTQKKtpdOoXbt2vXr1+fw/hj4+vkZTE+eGvOR+Ea2gGZAg356SNSckLXDBgeveITcmT744atTpPn1Odut2Ql16aHLnLvjT8Z6kPtHVCTZrLDwFSUlzA38DJv7Ckd0AblouON59hEfrjsbtvjLQ1Wuppd1ASVimXv0GDRs1btamyRd9vuo+Nih8xbNnzzYc59oojgAAQ7FJREFUzXJcBoQVLv39mYg5+eXgLbZKDtAQ/Hr2dj6I3NCRx6YGesXL3OOk9jFSLshODRLhX+RWQksLl4pXknI/RFsdiM/9Cks3AWUpEN4NJhBiboQ4dLPcyqsa3CO3ZYz3Fq7enxmxBT+QUKLJAHcnvn2sZNU+BS2Cq2JmLnw4AON9hKDDwxdyF0dL2EPtOpUNH2PJtoxpQXV4L9LMMrgH5i4CVuQErsKsMDHOUCV78o2odFqwyHGZFAMMV510JQ9Xit0B2dg+v5A0449PlaZRZ4WLx3uD8vlstSCujXbhj/VUWhAgEUSrZTY+wi3JhLbREcDxKVWXgGuZESp6K1Yzgb3mQDW4V5BaATKA7G+Ckgk+wr8hUxOuGk0CBkDDZWLvR/hgKkH8rKXeyo/dqTpW4fZYewsfvKhDG/HJq2JT58oayRVMJeNRHKH6sR4CDbhrTGMacK/DqI67CWPr16+nOu4qge9qw2yuXbs2c+ZMQ0PD2bNn79y5U+3BNeCuMY19jO1JzZkWLPCOOt/t24Avu4/v1feb5p93aNGihY6uimYL0FdLW7cx2Fe/W6+e/U3HT3VLSkrKzs4GLS2IlFBlQFlmmaE9yXibFylZECkukkp5e/c+cHO7aml5ctCw4917JnetrT7RkR799vUfuXao7fOVqzLu3gXXzggVM4ClYPMXf/rpp8FmIR17junZe0Dbtm319PS0tLS42jLaOg0A7q3b9+g1cHT3Ee5b9l4uKX1v7EhCvUG3Ro48K0+BkKGizUlZwM1JfgK2zNPHWx6I05H3pKpKDs7QLlZy/k6+ja+QmzwasEEOPGLhuEJZhMfKU7g4mgQqAG1B8Kk/KnEqLn8/E70AwrvC1DEF6VJAr57F2En07KO3ZzitkE32FwJDJ/mRGXen5dLlezK2q5s2Hu0qWLhUMs5bCHzfcRKuS6VTsWJPZmJSluNyacSWdHxR7ZefkU0qbpo4Vct32sdI5oSL54aLQ5RrnaZJSqcGCl3jZGj5W0ycg22A0HMNCSvCN5aVkVqtNBCItdmMRAxd/6n51RO8BQBr7if4at+1soAE2eX7ZPuZoWI0BVuBCNdiGyhUy8HrDism1lhb4ElKMUIOX8z9q2+9pdvTqUAQ+osNPMP3rj+swMlLMtScMMbw8t2ZKh/CJcaQePxrce1f9yu/BD6SokqeXyAr5VaYGucl3JOarXkeakxjGnD/r5kG3DWmMRU/+ebNm1FRUdOnTx88eHCnTp1atmypo6NTr56qZouObqMv2rRv1a5nl14mPj4+w8YnTg349fD5bLz13eKIOvvDF0Vc7UIQWEzIlTCz8DsLF577wehA9/4ne/RQq9+Swui3HDf4OqnP4L2DzS7Ptnu9fXsBr5IeHv5SZOHOnx0uogUsxWJxL6PYjn0mDx8+vHmr9g0aNtLW1uY6Erq6unAwDAwMTE1NBxs6fDN+x7Sgt0YOPDD0nAixW5xs07GssR6CBy+KysuJmPeZW/lLt2WYOPPGuAvovOPW5Cz4G4Ck0M3pv7c9C4rKjRz5bOQ0EBA0fOl+AUDQ3KUa3P3Xy5nAlWoOhs9g7VNZZwoACugMTUyfEyaeu0Sphg4MRE7BPXJbxoW7+dNDROO9hdhxAgfcwb6kTOzVvKCN6TNDRbaBokn+JMbddaU0ekfm7tNqUMzSTQB3BWwKuF+yNYOdvfZdJw/eJEcXhyemz42oA9yz8spHOfBGMa1NP4EDgL3Q8mzNrCpALMMp+cTLsDFtLlMX/ngvoi5P9wU+PlGuEopOgeMH0OdKHLJm7SNcsVcJXuEXBSRUx+fMChNNDhDCF6K/zl9CAvpZESSuJRzNmuSnCu7ijDK4TCphS3+FLduVacKUd4Wnx86409KwcDzk6k445VqeSqWzCkYi08pL8NNvdYA7OoKW3KK/itLLuOCOobXzlAbcNaYxDbhrwF1jGvt76fzq1avR0dG2trbDhg3r0KFDs2bNALjcyBYad47Pv/zyy379+vX/xrLXd47zPPaMWvh8op+Q6mQfv5IH+qQwBIoCEeKlPtrxVajdofVWXuesp6UMGpH8dZ+TBgZq41sIoOsbHDPodX748Bu2to/8/cUnTpy4IAPSATRjd2VE78hwWSGlRZ3y8vKOHDni6Og4aOj3jVt00tZtQsonVYvMkDxR3QaN27T7z8iRIxctWrR3796F4S+nBIpo1UxqwRvl5i6CBZESsMjKvZn4AUC8OzUHBEZnIvH52dv5MTszzV1JRFBGNqGiHSezpwaTOIqgjb8b3ItL3hs6VheUhZMAQLzysMA2QMRWBoV5rpZZuPK51XxkmURUfhkzb4oGd1gmDWDE+4CbKkWCxnrwD5wjPIe/rj6gGMPUPFq2O8OaM9+8ej/RA7l0L99jtXx+pHhGiAjM90pQAv9qybb0feriPSw9BCRl9k5+9M4M+AwsZ29NyV6wVOy1RhaySb5gaR3VbcB/JJTfkb85qTIax3mFZN4Sydwa4C5OL7P2FeIa4U7QzMgrDwoA1gfP59CqQwD0pyrgHiZ2XkYkd66pE1/HBaokreJscc5K4O4vnB4iYrEeTZeTX17zUBuPZU2sAe5A/NEu/FR1UTqf1uL2KUwZ2U2MkIMXKsEdDsOq/Zk0DaDmLvDQVu9XBfc7z4owVNQWbOIaWSSx5xWXvmf7hVvJK/XH/DRxieYRqjGNacBdA+4a09gnttLS0suXLy9ZsmTKlCmDBw/u2LFj8+bNQbdcZXGqi9K4ceOvvvpqwIABVlZWQUFBycnJ+fmqOALwAmzF7iQxJLYBRJsiNObZsZDtK79bsG/4mHNDhyYZMPWJPqDfcqp79+Q+A44NHrlu2PSfY2OfnP4RHGnqwrfxFaoUXU++mm0XmGw6wbNrL6O2X3VvoNeinpYuNwy9PgnFaaTXpE2zdv2/M7I1+D5y2IybNA0xansGV3jELU460Vco5sQSLN2eAQqxjxEDTaJ3Zi6OFoNik64QcUY6y2vkwMMRgMsWbnz4JFmMmCDIHuR09HKeWkiqoxfK3uO72JRHUO+ccNH1x4VTgkTcCGzH5ZIJPsKZYdVNkZnzboy7gM6bTg4QOS+XeMXLHJdJpweLVHI0rTwrZ9w3HFUkHFXAHwCAxu3N5Eq+rDusoKEm8xiRxDnhZHYZl+MdLwvdnF6zgBE5rAd/MRNz779ehj5i5VPyCsrRSi4rpcEb0xdG1QHu2fnluHxT5+pym64rpWhzNIJK3BEclfHeghCmqJNITsC9oKgc14LG38qE4BsD3JVni2eFirzXykc58G48/igJEc9V0lWceehZYXA/5GxsjONyUvpXbSFYsbzszjPVr8jOKzdz5qmttPppLf6gwoxZnEG3soouNIIIYyYrV82YpPPxKh+i99Geags2cQ3NTrNvqUkylMBdYxrTmAbcNeCuMY39cSspKTl79mxYWJiNjc2QIUP+/e9/g851dXW5euf16tXT1tZm586xZWBg4OnTp2vSuVpT3L37Kj7+oMWMvQONknoNSOpqQOJb1GaIdtVP7v71gV5Dtvcz3mCy+M6KTeeSn0ftyHjBK1lzQLHvTM6mpCxwv1xRdvRyvpkr/5upqb1/CPy3gUX//v3btm1bs1yRjq6eXuNWTT7vMez7sVFRUQ8ePLhwLz88MZ0pwClaFC05dDHXxJHoDNLV/Igt6Zc4UROg0vFeAm4swfI9maZOPKflElAgwNFhmXRmKIk8wRFepJVQOjx/N3/F3kxAkokTKRiJD/edzQFDc2fuP97Ky0lOIStmv+tUNr7xx6eF04OF47yrJ3Gjd2YsWiqZysn1zC0oH+3Kp/iFi3VZIcU/99WyKYHC68qcCnCnPHflAamXOZoUK+WvPqBgFQwZps8CfuEaZ4SI3FfJgM7YC26J33p50Eb5EXWB2tiAlou/9qhgarCIja6uYNRIJvsLwXbv3tV9+feeF4M7WeJ0X0Wqa82pqm3JWnrWO3gyS7amx+zMKCoh2IjjY7RQwXLaNSphHjNDRUEb5EaOfLXlTuu02WFibuSMGyO7+a78Y3cH4Jo48q4//stlBxOOZlG/FO3DJoZuS8l2jZPCB1O7RIAOhaum8uGjl0UWbgJuwSa1hj6lkTnUCovKl+3K1DxpNaYxDbhrwF1jGvtYKyoqSk1NDQkJAXODcTt06NC0aVMm7ryeytw5Pv/Pf/4zaNAga2tr0PyZM2eKi4s/5ivelZSITp9+Gh5+09b2wvffn+nXL6VbNzV0Tj7pkqRvcLJnr0P9vj06alz0D67x7nvK8khMwp7UnGW7MxZFSQBqcyPEb0SlVCJmT9LLXoaxI4ymduk+pEGT9g0aNPqsnpZSHSVt3VatWhkYGJibm4+3dXMKPrbpmMxlpQy0579eburCP34lp7CYAMrS7SQCJCwxfXKA0GuNbMVuQtjAGmMnXmHR+5BN6dyoCWDZ/2vvTOBqyv////39MWRvzIIZw9jKkiwzxs60CJUYIoQIM0qlRCqlLElCJMYS2ZcZS3tJ9rGMJcYyDIbu1r7vdfF/n3u4brdb7k2lzryej3nM49zT+dx73ucc9zw/n/s+7w+5jvQxu9dM1kGaoT2fDJj0nYSVPmKULf/4uSwyFXZQXH8BiXvexkNpYx35ZI2FEoM8GkMbxJOoVe70/Tg/XlqrhMRrqpvw+v386e4iuSLoO06WyscgeaW92iopXDjVTUS9lBnLRU5bkk2dBXLFVWhXWS2mAz7TU2Rgw5RBJG+TFfdfT2RQCPEJxROWCsiMf/FOMFzIz8l/6botmY6w3IykLOMWC6wk4k49FuoJyMpxUdEradURZaD9OXH2jXE6+iWRuM8sI+50muhUyhUxNHbgbz6Wzkbn5J+cUPpDp7nTm6TQqb8cVxl7nukhdJXJfVq0MUnHivfqlbLN2edl/3xQUN3//HeeTB9tx1wqJo6Cg28fDD15LttmHZPbk5uv4LKU5hfJ8tfTQuoK/issxjcqABB3iDsAH0pOTk54eLibm9v48eN79+7dtm1b1s7lxs5pTcuWLdu1a9e/f/9JkyZ5enqeOXOmuFjZm3FBYuLzoKDbDg4XTEyif/ghQksrpEuX0HLKn4drakb26ROrr3999uz9M1e42sewKcgk5XGPCyTFwlPI0dnKJ0RQsGDy/MBeQ2Z90X5QM/UOzZu3rN9Aphq65JHW+g2bfv5lh0+/HtBee3pPg22Gto9IJiY6vVPYw6eztp/IWLMnZZq7MORiDnn/yAW8qe7CJf7M4Oj6A4yp+x5IJX9dsSvFfmPiZBfBGHv+T04Ch41J89cmyEqtxw5m99Jk8lv8jqSPc+Qv3MDMKkpv6OCXSGr494tCcnRWaMiVz/yZ53c4jbSVNI6dvoc0SNeaV+kzS+IuLUX/W2z2ZFfBzYcFZI1yadO8xJKzN9/9BkIfrfs2NdzcXfizd8JkV6H7jhTS/eulZVE64l4iScvRtYofaRNP3iYr7jtOZBhIUvYN7XlMdct1idQdom4JdXUW+yeVncBIIu7MY6lMp07yzO57H2qsADrFoZfefAR1t6hrR+LuVbq2Zlbuy9ELeXK1UMxchdTNkJtwSsqUZULank5Z5UbcLTxE1HmTvly4IdG0nLL0FZzZuMeF1f3NsCc0Y4xkLq3xS/j73j4Y+uDfQupW0XqFuT1/PSm8XqZHQU1GSeagxZctABB3iDsASpGZmXn8+HFnZ2cTExNtbe2vv/66adOmDRo0kLPzhg0bkp1/++23ZOdmZmYrV66kq1R5Oycy7t59vGHDdUvLcwYGUX37hndXPD9RaKdOoV26hPfowcxPZGx8y8bm2c6deTwFkup7IG2BL5Nmrbsgfo6nYNeBqK4DbL/sqNO0VZfGTdXV1NT+X+lq6PUbNGnTtm3PXv2+6vZT/zHeo36+5uCXdFQyq86vxzMMF/LGOgrIe8ibya0nOb9LEWFzmneHMnU8Ym/keexkauGZLxcukky5SuY90jZ+2wnGSjcdTp/gxDdbJjSy501fzhSZsfAUyfrKisAUcl/ZIcnNR9N/WiKgPaEdINFf7J+st4CXncdM48pmwoy0IXHP9TucPn6J4Me3qb20S2PsPkDcreJ5b23p5PlsCvb2owLa1fdqIll4YIik4vhypt9CkXoFpZo48uVKcW86kiZ9anOsA/NDAQW181SG7MOp1AFgJY80l7pGJKl0VKlv4LkrxXJlAh3tsp9OR4AVd8ZxV4gUFjhXXtylpdaXbE6etyaB+i1eQaUcPSefSQ2Sq4UieZw0RSr9ckx2EdIJpVN2sVIj7nQK3GVqyVOwc9/3rK38CbKST7uvDvaGZ7KT4G4/kX7n7YlOTCuhLuso6n0VK/sbwaMXRQY2PEFyCb6HAYC4Q9wBeEdKSsqxY8ccHR0NDQ3Jztu0adOsWbP69euXtXN1dfX27dsPHDhw6tSpXl5ely5dEotVePxRXFiYEBPzl5vbpUmTYkeMiOjVK1RTM6SsoJOdd2LmJ4rQ1o4ZPPjSxIn33N0FISHi/Pfrzt27d318fCZOnNi2vVbjZp83+ETt//5P5tnW/0eGrta0WSsKc9y4cdPnec5wPL18B/PMIptcHp9QTKY4dZlwmjuTkn78bDYtbPmN+el/vJNA1yre0J6vb82b7MooJrn4nX8K94RmkqmQDxkv4l+7l79qd6qedfz05SLb9YxEbvmNydU+GJU1bjF/d0gG2efSACYf5uc1CaPseDM9RLJS6/ZrsuyoM+F/LM3UWbhoU5KxA89mXeIS/6SRtkx2BHUh2IcUqRdx5s+8TUcYv5dWwQsMyRi3WFDp64F2OP5tfnzY5RzapbtPCi1XJUx2ec97Uq8jSKLU87xEnjtTTBwFGw+lUVenglLcdHhJzph09vgiWd/dFZxh5MCnSOlPEVdyHTclsU8c0uElf92nqBzkT04CW9/EKvkXYbchSdq1cNqSRCdrhodoTemsGOpUkIL7HyuVmW23PnHJ5qToa4ofxqBO4PYTGXQGL9yq1Ii7p0i2viddn3RYVHoHuoAfPKt2caerXbYAEUtJySt9Gx7942J/FFKGJ/yikQt4olSIOwAQd4g7+E/a+aFDh+zt7ceMGdOzZ8+2bds2adKk7Nh5o0aNWrZs2blz5x9++MHc3Hz9+vXXr19X9bMKEhJeHDx4y97+wpgxpwcNYobPFSagd+wY2qVLmKZmdL9+Z3V1r82Y8djPL/XPP5X5CJFItGvXLgsLi0GDBn3zzTfU05CNhRYaNGjYqHFL9S+6fPbN0N7DrXfuDTW2/5ccUW8Bb+2+NwYW8UcOKRoJmdOWZNLEjGwx2TDp74SlzCC39bqEkIs5litFGw+njbLlTWRm7owfbcfTtY6fIhF38rbLd/N3nMo4FJWVmcPMlEn67r03lax6hqeIfVCS2tL2h09nj3MU/BabReJFlj/WgW+/MUl/Afm9ULbU9+LNSXNXlyo0Tn2GSS6CxZuYh1Z/kYga2fBrZlCcJ0gqfivuubQbq/ak6r4dcd/6u4L5d1QQ9/nxvLcTyEddzR2/RHDvaeGclaIpbu+ZdlTfJn7v22Is6VniUXb8bb8zRWMqyFphahra88uWASFxHyspYkNH9dytPOqxsHP60MmyWptwVlEddNLiqhJ3WZwDkmkndwZnnrlRSscLi1/RGZTLzHbdlmzjm6iwTPtrSWnCJ7wiupbOVU7cPYSeu951HixWiKRJXyqI+/Nqr414JCbb0F7BDz4mjnx2RlUl+VdIvej4pHQxvr0BgLhD3AE3EQgE+/fvt7W1HTlyJNn5l19+KTd2Tgv16tUjO//ss8++/fbboUOHzpgxw9fX986dO5X4uMy7dx+T2c+bd1ZHJ+r778O7dVNY/pzJb+naNbxHj9MDBlwwMbk5f/6/MvMTVUxeXt6JEydsbGx0dXWpOyFXgkb6hCsby9y5c6lzkpnJuOPCDYkLNyTNW8Ok1Vr7JP7DKzJaxNe14pFV+x54k95w+nqu1dpEcmuPnSm0WXbey9y8l+sPpY2247ttT5nnxUz5SZrosz9tpE38JGcBWTL996NV/FRJNRV9Eve4PLLkY5Ji1XpW8Xf+KVy3L1XHijfDg6nbePxsjtOWJCbZIzrLeBGfHYg9GpNl7MAnwyOJmeYulB0BXeAjP4Z6OCbLdn2S4+akCU4CekMHJkVeyBrYC0k2C1lgzJ/M2/71tECa177xUJpsvReVxd0qnp/0ZsQ99kYe+dbD50VzvRKkFcTLgw6ONKdZ/JIZgN8dmkFdnQpKcS/cmESCXlbcA4Mz6XMlvaP4q/cKXAKS2Xlb6VzQOVWYI27qLLBbX/Xi7hKQ9PMaBW/L5vTvPFVK3FcEpsxZLaJ+VAVvyIj7zcoUU5/pKVqx652p06EoLyenPPSs4x++qHZx/z02u+yIO0Hd3R/nq1CoMT6hmLptlShpCgCAuEPcQS3i+fPngYGBCxYs0NfX19DQ+OKLL9TU1OQyW8jOaeWnn35KG5DRWlpa+vv7x8XFVeLjxAUFiVFRd5YtuzJtWszQoZHa2mEaGgqHz5mVGhrhvXrFDBr0h5nZbWdnYXi4OE/ZwcXLly8vX77cyMhIS0uL+hVyaegUYJMmTdq2bfv9999Pnjx58+bNz549q+DdZq8UkcbR/w0X8mx8E5/yiwzteXrWjHavfzs/5bmbeXNWibYdz1i7L5W8kC3qVywpvrF2b5rFCtGZP3PtNyZ5SSqBmC0TjF7I05e8g5mrRNwX8C7G5W0+ms4+jLh2f6ootWTd/lT6lOnLhdPdmfk+aSH6as6/wmIjex5bQvvU+Rzak5WBqdSLIL1+JCNSv8VmxVxXoHSLNyeRlU5yEf68hpk06rVk6qLUDGZQfJQdj21y/xnzxOqbDlXuS+EHZAZT+IK3I+4XbueRWNNOzvNKmL78PdOOkqPLzmmqvyCePN7AhietCl8W54CkcUv4etZlRtxPZY6TTKQ600NEzZdtSx4tydqnc2e5UnT1ngIzpp4VddWqXty3MiPuZdezCUvScu8sv3gnTlwqqLhyS3r2S3GlXJTEfWXpWvKq8oRfVFL9iScn6ApfqGDE3dxNqFKFdUFyCXWG2akJAAAQd4g7qNU8fvx4+/bt8+bN09XV1dTU/Pzzz9mq4XJj57SS/tS1a1fajDbetm3bw4cPK/eJ+SJR/MGDN2xtL40bFz1gQHj37mHl5Lew8xNF9+sXq6Nz3dLyoY9P2rVryn/Qo0eP/Pz8SL6/++67Nm3aNG3alKRcNl2HgiJxJ303Njb28PCoRK7Oa6b8dpLnrpTpHkIjB/K5xOei4lF2/KVbkvQW8KTifulOPskQuRfJt641r6Tkza/4pOkbD6eZuzMzBzkHJHvuSNaxYgrFGNnzda3iST7YbG8S91WBqY6bShU5WccMz/OmuQtNnRlxJzW/8ld+fEKx4UI+Ow8RaeiGQ2lrgpiuAm3zlP/+EVAS98muAhJZ2n+5ooRScX/wvLCs/laOg1FZBYVvbOmPu/kUNQkfKelMz/eMuI+x5x2IeDc10piFTFER0vdngnKfE/XYmTLBiclfklsfGJw5Xqb6pPuOVDb7wu9wGqn8zb8VmDEdbfsNVT/i7rpNsbi/luQU7YsoNRUUxWvmKqggp/9DKFuSsnZC/xzGKEqVcd+eUvZEV0BCagn9c8vOg7gDAHGHuIPawf379/39/efMmTNs2DCSb+nYeamS4fXr00r6k4aGho6OjpWV1a5du54+fVrpD02/ceOxv/+1WbPOGxhEffddWLduTP0WRRXQmQT0Hj2iBw06P3r0LTu7Z4GBeXy+8h+Ulpa2b98+im7o0KEdOnSQKxZJC2wtGoqLeh329vYhISFKFnFXhl+8E0iOyZtNHPkOfkmkziTKL0jfbd+Je+SVnPFLmDnqd5zKkM2+tfAU7QrJIAMjbfXYkeK6lZntcvpyIZvUQf+x9VXI9U1dhFPdBJFX3g2T+x5gEuKnLBMYL+JPchZMdBbcflTATyoZY8eTzaDw2cck5PzkJHihRPGTxZuTp7kx4v6oTJ6D7boEtnBHQlqJ9bqEKr9Erz8oMFzIeyYsnr82wWLFe0bcSfEPRL0TWWMHflB4JrlaBTGu3pM6YalAv4zP7QrOlH1O13NnCjtvq/+x9GlupR4MkGLmKnTYWA3i/mvyz+XMt0pXgnSCIamz/rSE/+DfahH3GWVKUtZOQi/lUJ+t7Hq65vVtVBD35AwxdZgrPR0BAADiDnEHleHWrVt+fn7m5uZDhgzp3Lnzp59+yiaByCosmwfSunVrTU3NkSNHkp2T8vJVsWQ5xIWFosjIe56el83MzgwbFtm7d1jXrgoLLIZI6rdEammdGT780sSJfy1bJggNLclVIQdXLBZHREQ4OjoaGBiQhaurqzdq1Kj0c6INmjVr1r59+8GDB8+ePTswMDA1tdr9Y6aniMlWl5RxdPRLJHXWtY5PyRCTUkjF/eq9AgO7+OALOXsjsuR+xI+5nsvmPJD9L9qUxBSK8RCOX8yIu9uvKaxTMga/VEB9A9n8Fp8DafQRk10YGZ3oxKeOAWmcKKVklB3/+v134r7uADOz0jhHPj/p/bkLjpuSZngIR9vxktJqusIG9Troc18kFFv5MHlH7xF3B/5BGXHfcCjt6v18ScZ8ubvtsy/VVJG47zyVMVFG3FfsSmEzZ7b+nk6CrtCMp7gyjxRX+RG4cDu/vFRyuqKOns4qvXEedVee8Kslj5zEfU1dEHfqD49WlCqz5Vj6SFXEPS1LTB1mdk4xAADEHeIOqpI///xz7dq1M2fOHDBgwLfffkt23rBhw3r16smOnZO/kp23adOmZ8+eo0aNcnBw2L9/f2LiB40RFiQm/rtnT5yd3YWxY9n5iUK7dFH8hGjnzmGS+YnOjhx5zcLi73Xr0m/cUPXj4uLivLy8xo8fr62t/cUXXzRu3Fg2DZ3ipTUUYJ8+fSZOnLhu3boHDx58rDMyyVmw5TemFjj59+LNSaJUplxMfuErYwfe+oPvSviNsuUdjck6EpMll2dyKS5v3GJB3OMCsk+bdYkGNvGkzj8tEZCrZea8JIlkKhXOj5/gxJ/kIjwvUySEMXIH/kSJjJo48o0X8Z/yixLTSgxsebIJHtR5GLtIQJKXoES1u0V+iRaeIh1rXnFJTUvMX08L6RCReVv7JFiues+IPoUjNwJdVPyK3Iv6LeU1eRxfFBiaWVbcI6/kOm15N9nQqt2p7Lyt209kmDoLFCbNT13G1M2syYND18xvsaXmWrr7pBrnDKIrcM3eOiDuyeklYYq6OkGhzAMPyr8P/UOji6ekBOIOAMQd4g5URywW05Ffs2bN5MmTBw4cSHbeokWLRo0ayZorLdevX79Zs2ZfffWVlpbW2LFjFy1a9Ntvv6WkpHzgp2feu/fQ1/fanDnS+YlCFOa3SAoshmtpRbHzEy1Y8Gz3biXrt8giFAq3bt1qbm5O/RCKhS1NI1c1slWrVt27d6ceiKura0xMzMuXtesXbZLInacydK15Zq6CJf5JCSklbEULkun1B95NmvOLd8KR01knzmXL/Yh//UEBvcP9Z4Vbf0+X1Fznz/AQkaaTYuYVvDS055OS6lnzxi/mk0deulMqB4b6BmT2tOXohXzqOZD1pmSIR9rEy6Y++zGV15m/0p/eG0taljj0Yo7+Al7NH8a/nxeNtOGRedsoMd2PySL+wdLiznZvEtMqivHW3wXvDc1rTyr7K8eu4IzxSwQKJ1ea5lbT4k5H5njpSVJfSOYBSKie0uMzlou896XW3a/QY2eyqfuq/PY5+S/p3+wreDsAEHeIOyiPgoKC06dPu7u7k53369evffv26urqn3zySalZNiUlCMll27Zt26dPH7JzFxeXkydPZmVlfeCnlxQUJMTE3HN3v2xqembEiAgtrTBNzZDyCyxG9uoVM3jw5YkT73l4CEJDlZmfSI78/Hzac2trax0dnU6dOrVs2VIuDZ1eUv+kc+fOw4cPt7KyOnLkyIeHWQMEBmfoWcf/eiKD1Hmqm9A5IJmMii1zPn6xYH3p2S5fM9MM5ZJYy665+6TQ0J736EWR7yEmqdpwIW/mcqHpUiH5fWHxq1G2zPym5G1jHQUklNdkipys3Z/GDrRPXy7UW8CjbUjNybzJ5+6Xnvvm5LnsUbZM8XhlIoq6mjPajl/zR/IJv4hCTkpjxH3eGpXF/bUkoSghpSKRfRxfNHHpe0JbE8Rk1NDCnlCmTKTC3Jtp7sLFNS7uJ8+XGlrOzHlJl1k1VTDMznspfWi4LhJ+OUclcc8reKVS+UgAAMQd4s5NcnJywsPDly1bZmJiQnb+9ddfN2/eXLY6ODuo3KBBA3LWdu3a9e3b96effqLtIyMj8/PzP3wH8oTC5wcO3LK3P29kFDNwYHiPHhXMTxSqqRndt+9ZPb2r06c/9vNLUz2/heXKlSsUgpGRUY8ePVq1aqWw2CIF279/f3Nz861bt1ZcbLE2UyJm6jmSVG06kk5WTT7nsjWZXGrZr8zvHrTG96C8uEdfy5VTClL2UXa8Z4JiEvGflgiM7Hm/eCfMXSWkt33JVChnqtTRBoYOzKC7bA6M977U8UsEYxbyrXwSdefHU/+BfIs2pgW5R0vDLufQuylZNOPKX/nzvEQ1fzBfiIr1FjDPBtj6Jv78XnF3FByMlJ/TVGd+vCDlQ0eg1+5LnSSp5LMvPNPQgZ+oKNffnMR9c3INi7tc+jv7C0MmKhgq4uzNPJVy3PMLIe4AQNwh7v8ZsrKyTp486ezsbGxs3KtXL9bOycXlxs7J18nO27dvT8Jqamq6fPny2NjY4uKqSVHNvH370YYNzPxEenrR/fqFsfMTlVO/Jbx799M//HDe2PjN/ES8SuZFPH36dNOmTWZmZtJii7Kp9myWyxdffEHHZOzYsStWrLimSiXHOsETfhFZuLEDz3tvKlk7+Zzrtnc+Z+os8D0gL+7nbubJZd8+FzFVaHiJxRdu541fLBi7iL/1eEbM9Td+Tx2DpHSxoT2fefh1EV+2yMmaICapY5Qtz2lLEv2ftiwqfpWdS+LOk3tm8fT1XLJ5spPafDAFySW61rz0LLHd+kTqulS8scvWpMt35Hu2nrtSPryin8++1MmS2vmHorLomKdlKRjSNl8uXOJfoyPudH5DL8snc1utTczNh7gr4Oq9fJWqyojFr538k3HcAIC4Q9y5Q2Ji4tGjRxctWjR69Ghtbe3WrVuTp5Kdy42dk51/+umnHTp0GDhw4NSpU1evXn3hwgWxuGp+zhYXFCRER99xc7sydap0fqLQssVbJP8x9Vu0tc8MGfKHmdkdFxeRivVbSvUKMjMPHTo0b968oUOHfvPNN2y3RBo4Rf3JJ5+wxRZ1dHQcHBxOnTpVJT8X1H7C/8gxdRGQbS/fkWy5SjRjuZAda2eZ5CL0PSCfKHwpLl9O3EWpJfrWPPr/4/iiMQt59G4Bv6WfvZnLbkb6Hp9QbOLIzKVq5MCXnf109Z7UiUsFJP0rA1ONHfjskCGZnK5VvFxm9vnbebSyuHY/e5eUVsI+j0viPn9twsfajXX709hJr47GZNExp45Q2W2mfwxxj/gj9zVQjjtPCvWteTgOAEDcIe4cRyAQ7Nu3z8bGZtSoUd27d2/Tpk3jxo1lpyKSDiSrq6t36tRp8ODB5ubmvr6+VTuWnC8S/btv300bm4vjxp3+4YeIHj1Cu3QJKad+S6imZlS/fmd1df+cM+fh2rWVzm95LXko9syZM87OziNHjiQLZ+vVKCy2SN2S2bNn7969+wMr1dR1DkVlWfskTXQSCFNKnvKLZnqK3H99N243xVW4rsyI+61HhSaOpdKs07PEOlZMigiTtWzN+2mJYMtv6edv5bEj7ob2/EcvCic4CfSs40nrSe6lDR8+L9p+IkPPKn7DobRxjm/meM8vfKVbpirilb/ya/+zd2l0HObH5+S/XLghyerjibvvgbQpyxhx/z02W3+B4p8pZniKnGpc3COv5OBeriR0qdfpHH0AAMQd4v6Of//9d8eOHfPnz9fR0SE7//zzz5s0aVK/fn25iULJzulPHTt2HDZsGEnqpk2b7t69W8WmcuPG482br1lYMPVb+vVjHg8lQVdU/pzEnfT99KBBFwwNb6s+P1FZHjx4sHbt2kmTJmlra3/55Zd0BOSKLaqpqbFPxE6YMMHHx6fKY+cMAb+lT1j6pgq4BYn79ncj7lOXCX32v780R17BSxJ3NlmZFiY48TcfS78Y90bcyfLvPC6Y7MJM4U729kxYaij98l3GyLcdzxi/hJ8leYeiYibtXq7YyI0HBbU/hTcr9yWJOx0N+w1J1j4frUNI4j5VIu4nz2XrWvFKxArEfaaHcOmWGs2soFMffR0j7gAAiDvEnaPi/vDhw4CAgDlz5vz4449dunSRThQqO3bO1gL/7LPPNDU1KTraePv27Y8eParaPREXFgpDQ/9avvyyqWns8OGRvXuHamiEKExA79yZ/hShpXVmxIjLEybcdXcXhIRUOr+FJSkpadeuXRTawIED27Vr17x5c9mDwGa5tGrVqlu3bgYGBs7OzlFRUbWt2GItZ09o5vgl78R9+c534m7uLlqrRE098cvXP0qElZZNlwrvPisUi1//9aRwpgfzhOjEpYLr9wumuQl1rHlsKrxs26v38kl294S82wcSTXo3ucqPtx8VyM36VAthOjDz4wuLX9lvTFqw7qONuK8/SOLOHMzgCznlHbSZnqKlATUr7na8GIg7AADiDnGv0+J++/btTZs2zZo1a8iQIWTn6urqZOdyUxGRp5Kdt27dWkNDQ19f38rKiuz8+fPnVb4zhYmJz/bsueXgcMHYOPqHH8J79gxTOHzOTiDarVsEOz/RrFl/+/qm3bz5gZ9eVFQUERHh4OAwcuTIjh07KsxyIWunP9Gxmj9//v79+9PS0vDV8OG8SCyJvPLGqCxWiDxlxH26h9A7SKli2D8yEzYp7i+ZuQrP386b7iHSW8BjU+HlxF3XKv6Pu/krA9980KtXzLvJVX6880+hbq0X9+ISpstBHQ8HPxL3jzbizoi7GzPiHnIhW6ecPGk60TUu7vwzf0LcAQAQd4h77RZ3sVh85coVHx8fc3PzwYMHk3eSnZOSyhVsITtv2rTpl19+qaWlZWBgYGdnR2IqElVLSbuMuLi/16+/Zml51sAgqk+fMHZ+IoX5LZ07R/TsGdW//0Ujo9s2Nv/u3v2B+S0sN2/eXLly5YQJE3r06MH+kiBXbJE6Kl999VXfvn2nTZtGHZunT5/iK6BmmLUywXPnO5+b4SHyUk7c4x4XlpeAPn25MPparsWKBAMbHsl3cumh9Kv3C+TmYWW7AXLFVf56Wlh2s9oG2+Wg/ztsTLLx/ZjiPk0i7sHlT0Q1y1PkvLWmU2XO3oC4AwAg7hD3WiDuJSUlsbGxq1evnjx58oABAzp06FDBRKFt2rQhOzc2NnZ0dDx69OiHTxSqeJfy8xNOn/7L3f3ypEkxw4dH9OoV1rVrqKLHQ0PY+Yl6944ZMuTSxIn33NwqNz9RWYRC4bZt22bNmkXHhKJu3ry57GOytPzJJ598/vnnpO+GhoZubm4XLlzAP/WPy+yVIs9d7y7ImZ6i1Xs+dPrJWStEIRezLVeJDGzjf7SSH0q/dk/BVKCkv7n5pfoBD/4t1K0LRTZ89qcx4u73McU97lHhKclURyTu5dUCp5PiUrPivi88MyGtBP/EAAAQd4h7DYl7fn5+dHS0q6vrhAkT+vXr165du5YtW5Ytdk4ySobKPhZJdu7i4hISElJ9M2gy9Vv277+5cOEFI6PTAweGde9enqCHdu4c3q1b5HffndXXvzpr1qONG1M/OL+FJTc39/fff7ezs9PT02N/UpAttshmuVBPplOnTsOHD7e1taXuSm4uxt5qI5arEjxkRtyd/JO3n0j/wPec55VwLDab/j/ajvejpOiK7F+v3ssfqUjc8wtKbfb3cxL3OjO/DIm7re/Hr1Z06kLOqHJm36QeWg2LOwAAQNwh7lUv7tnZ2adOnSI7J+fu3bs32XnTpk3LThTKTm7fvn37vn37mpqaLlu2jJy+oKCg+mLJjIv7Z+PGa3PnMvMTff99mKZmaDn5LSTu4T16RA8YcH7s2JvW1s93784TCqtqN65cubJ8+XITE5MePXp89tlnampqsoLOTin69ddff//99zNmzAgICIiPx2R+dYnZq0rluFcJ89cmHIjMctqSvDs0kxH30jkwV0jcy4wKZ5WZTTM3/+WRmKy6chgd/BJt1yd99N04dSF7tB0f4g4AABD3ui3uKSkpx44dW7RokZGRkZaW1pdfftmsWTOSzrIThaqrq7M1v83MzFavXn3u3LmqmihUIeK8PGFExF03tz+mTGHmJ+rdu9z5iUjQNTQievU6M3TolcmT77q4iMLCSqpuGPv58+ebN28m+e7Xr99XX31FvRc6OLK1XNgpRUnfx48fv2rVKu5NKfrfxGNHSmBwZtW+p61vYmBoppck5Sb2Rq5cyR9O1qt28EuyW18rRtzHLFQ84m65KgHiDgAAEPdaLe6k5g0aNPifDPXq1SM7b9myZadOncjOyVO9vb2vXr1aVROFlkeeQPBs797bkvmJovv3D+/ZM7RrV4X1W0I7dw7r1i2yX79Ydn4iH5+0KspvYcnOzj569KiNjc3w4cM7duzYokWLslku1Hvp3LkzO6VocHBwtf6wALiH/YYky1Widfv/QyWAHDYm2m34+CPuJ8/nGNqXJ+4i120QdwAAgLjXYnFv3rz50KFDLSwsNm/eHBcXVwM7QJL9aNMmdn4iku/w8vJb2AT0Hj1ODxx43tDwtr39s927Se6rcE+oKxIbG+vm5mZoaKipqfn555/LFVtkH5xt27Zt//79Z8+evX379mqqaQP+a/zinaBnzVvin/TfCflFYsmLhOKPvhsScVecKjMH4g4AABD3Wi7u1VRVRlxUJAoPv+fhcdnU9MywYRHa2mFdu4YofDxUmt8yYsTliROZ+YnCwsR5eVW7P48ePdqwYcPUqVP79Onz1VdfNW7cWLaWC5vl0rp1ay0trQkTJqxevbpm+jDgP8tkV+EC38TAkEwcihrm+NlsI4fyxf1XiDsAAEDcuSvu+SLRs6CgW7a2Fw0No374IaJnz9DOnRUXWOzcOVxTM/Lt/ETk0am3blV5dOnp6fv27bOysho8ePC3337bokUL2SlF2fo2rVq16tSpk76+/uLFi8PDw6s1QR8AhcTeyJWbLRXUDL/HZhuXJ+6rEzDiDgAAEHeVEYvF/v7+oyTQQtnk8j/++MPa2prUc/r06QEBAYmJiUo2rLS4Z8TFkWpfmz07Vl8/qm/f8O7dyc4VPiEa2qUL6fvp/v0vGhvfsrFh8luqIb3k5cuXp0+fdnV1pUilWS7S52jZLJfmzZu3a9duwIABc+fO3b17dzXVhgcA1CFy818+ExQp/NPc1SLXbfiWAAAAiLuKBAUFUWCnJNACSafcBt7e3myy9c2bN3V0dKZMmaJkw4rFvaSgIDEmhqnfYmYWM2xYhJYWU2CxnPmJwjQ0IrW1Y4YM+WPSJGZ+ovDwKpmfqCz37t3z8fExMzPT1tZu06aNmppavXr1ZMtQNmnSpHXr1r169TI1NaUt79+/j38bAABVIXFfBnEHAACIu8r3j7lzKbAMCbRgaWlZwcbGxsYkrMo3lBP33p9+ygyfV1i/Jeq772J1dZn8Fl/ftBs3qinqlJQU6nj88ssvgwYN6tChQ/PmzeWyXBo2bNiqVauuXbsaGBgsWbIkOjq6ugvdAAD+O8zzQqoMAABA3FWHxFQaGC3QS4WbvXr16t69e1OmTLlz547yDeXEXUtNjQSdnZ/o9KBBF4yMbllbP9+/P5fPr6boyLYjIyPJvEeOHKmhoUEu/sknn8hlubRo0eKbb74ZMmTIvHnz9u7dS/0QXO4AgOoW92UQdwAAgLh/SGC0oKOjU3YbWqmnp2diYhIYGJj3tgZLxQ3J1z0kBAUFSbdRb9lyRDm8dw/f24p6FD4+PhMmTOjdu3fbtm1lpytiHb1evXpk7U2bNjU1NfX19X38+HGlPwut0Aqt0OpDWs31Eo0wP4mjgVZohVZoVU2t6ry4l3cglBxxJ6KiomgDJycn5RtWRznIhIQE6j/MmTNn4MCB7du3JxGXndSJBL1Ro0Zslsvo0aNpb8+dO4csFwBArWLumgQ35LgDAECNDEzXSXEv9/6hSo47baCnp6d8ww8R9+Li4rCwMEdHR11dXU1NTXV1ddksF4J8vUWLFuTuw4cPp505fPhwVlYWrlQAQO2HSZVBHXcAAIC4qwpbHCY4OJgtDsNmtshGu3LlysTExFevXrEb2NvbV9CwcuIeFxfn7e09bty43r17t27dulGjRrK1XGi5adOmtL5fv35mZmYbNmx4+vQprkgAQN1lrleCG8QdAAAg7qrClmPXlxAQEMBmlchGe+7cOUtLSx0dHWNj43Xr1kmf3VTYsGJxHzRo0M6dOy0sLAYMGMBmudSvX182y0VNTa1Vq1bdunUzMjJaunQpfTSuPAAA95jnJVr2K1JlAAAA4l6bkBN32SlFpVkuv/zyy+HDh7Ozs3GRAQD+I+yLzAq7lIPjAAAAEPfaK+7du3d/9uwZLiYAAAAAAABxr9XiXuVHEAAAAAAAAIg7xB0AAAAAAEDcIe4AAAAAAABA3CHuAAAAAAAA4g5xh7gDAAAAAACIO8QdAAAAAAAAiDvEHQAAAAAAQNwh7hB3AAAAAAAAcYe4AwAAAAAAAHGHuAMAAAAAAIg7xB3iDgAAAAAAIO4QdwAAAAAAACDuEHcAAAAAAABxh7gDAAAAAAAAcYe4AwAAAAAAiDvEHeIOAAAAAAAg7hB3AAAAAAAAIO4QdwAAAAAAAHGHuEPcAQAAAAAAxB3iDgAAAAAAAMQd4g4AAAAAACDuEHcAAAAAAAAg7hB3AAAAAAAAcYe4Q9wBAAAAAADEHeIOAAAAAAAAxB3iDgAAAAAAIO4Qd4g7AAAAAACAuEPcAQAAAAAAgLhD3AEAAAAAAMQd4g5xBwAAAAAAEHeIOwAAAAAAAFwWd7FY7O/vP0oCLdBLhZtlZGSYm5vLHoIRZYC4AwAAAAAAiHt1ERQURIGdkkALu3fvLrtNYWHh4sWL5Q6BMocD4g4AAAAAACDuVcPcuXMpsAwJtGBpaSm3watXr1xcXO7evQtxBwAAAAAAEPePhoGBgTQwWqCXchusXr360qVLZQ+Bjo6OiYmJmZnZwoUL9+7dm5+fD3EHAAAAAAAQ95oIjBZIx2X/un379lOnTlV8CB4/fkzrXV1dZVfeuXMnKCjIz8/vyJEj0uatW7e2KIcK9tCifNAKrdAKrdAKrdAKrdAKreRa1XlxL+9B0opH3Ecoouybjxo1Sl9fX3ZNZmbmixcvgoODo6OjpW81YMCA5+VQwZ4/Lx+0Qiu0Qiu0Qiu0Qiu0Qiu5Vv/dHHdlfnSg9YaGhmXXI1UGAAAAAADUMByvKhMcHMxWlaGX5UUrt9Lb2zspKYkW2OdWt27dCnEHAAAAAAAQ9+qCreOuLyEgIICt466MuF+8eHH69Ok6OjozZ87cu3evwjeHuAMAAAAAAIh7HQDiDgAAAAAAIO4QdwAAAAAAACDuEHcAAAAAAABxh7gDAAAAAAAAcYe4AwAAAAAAiDvEHeIOAAAAAAAg7hB3AAAAAAAAIO4QdwAAAAAAAHGHuEPcAQAAAAAAxB3iDgAAAAAAAMQd4g4AAAAAACDuEHeIOwAAAAAAgLhD3AEAAAAAAIC4Q9wBAAAAAADEHeIOAAAAAAAAxB3iDgAAAAAAIO4Qd4g7AAAAAACAuEPcAQAAAAAAgLhD3AEAAAAAAMQd4g5xBwAAAAAAEHeIOwAAAAAAABB3iDsAAAAAAIC4Q9wBAAAAAACAuEPcAQAAAAAAxB3iDnEHAAAAAAAQd4g7AAAAAAAAEHeIOwAAAAAAgLhD3CHuAAAAAAAA4g5xBwAAAAAAAOIOcQcAAAAAABB3iDvEHQAAAAAAQNwh7gAAAAAAAEDcIe4AAAAAAADi/nERi8X+/v6jJNACvSy7zcOHD21sbPT19WWPgjINIe4AAAAAAADiXjUEBQVRYKck0MLu3bvlNnjx4oWBgcGiRYuysrJUaghxBwAAAAAAEPcqY+7cuRRYhgRasLS0lNvAy8uL1j958kTVhhB3AAAAAAAAca8yDAwMpIHRAr2U28DExITWBwYG6uvrW1hYiEQiJRtC3AEAAAAAAMS9WgKjBR0dHYUbnJNACwsXLlSm4YsXL0jZg4KCgoODpds0btxYsxxGlI9m+aAVWqEVWqEVWqEVWqEVWsm1atmyZd0Wd7lolR9x19PTo/WvJNACvVSmISvup06dun79OruGjH8EAAAAAAAA1Y90rJlTI+7vTVWfOXMmrReLxay4GxoaKtkQAAAAAAAAblCLqsoEBwezxWHopVwazM6dO2k5PDz8+vXrtLB58+YKGgIAAAAAAABxrxbYcuz6EgICAthy7LLiXlRURLJuYGBAG3h7e9PLChpWAHk/Wf55jhITE3Pw4MHz3OXw4cOnT5/manShoaEnTpzganTnzp3bt28fhy/OY8eORUREcDU6Co0C5PDpo4vz7NmzXI3u+PHjYWFhXI2Obgp0a+DwxXngwIEzZ85wNTq2nDdXo6MTR6fvxYsXHBT3GoOuj6CgIK5eIpGRkWvXruXw99eGDRtCQkK4Gt2hQ4d27NjB4e+vVatWcfji3LJly++//87V6Cg0CpDDp2/lypWxsbFcjY6+WOjrhcNDHuvXr+fwxent7R0VFcXV6Pbu3btnzx6uRkcnjk4fxP2DYA8lV6NLS0uTJhFxkp07dwoEAq5Gd+PGjbCwMK5GV1hYuGbNGg5fnEeOHPn777+5Gt3Dhw+PHj3K4dPn5eUl/SGXe5Da3rx5k6vR0U2Bbg0cvjg3bdqUnp7O1eguXLhw9uxZrkaXkZHh5+fHzVSZGuOFBK5Gl5+fL62fw0lu3bqVnZ3N1eiEQuE///zD1ejEYvGlS5c4fHHev38/JSWFq9FRaBQgh08fXZzvzbSsuzx+/Fg6+Qn3oJsC3Ro4fHFeu3atoKCAw1b2/PlzrkZHJ45OH8QdAAAAAACA/yIQdwAAAAAAACDuAAAAAAAAAIg7i0AgOHLkyIwZMzp27Ci7vqCgYPbs2Q0bNmzSpImFhUVOTg67vqSkxM7OrokEWqCXFa+vW9GVt33tjK4SAYaGho4YMaJBgwbNmjWbM2dOamoql05fcHDwoEGDaL2Ghoa9vb30kQxuRMeSnJzcpUuX//3vf9y7OP9XBo6dvmvXrg0ZMoT+VPujw+mTi+7Zs2cmJiZqamr05UlfMhcvXuRSdKre7j86qt7I6pa3qBpd3fIWVaOrcmnhgri3bdvW1NRU9nuWhQ4ErQkPD9+9ezctuLu7s+s9PDzoZYAEZdbXrejK2752RleJAKdOnfr48WNa2L59O60fPXo0l04f3XLo/koLMTEx9erVk36LcSM6Ii8vz8DAQK4JZy5Ouc1qeYCqRvfgwQPSPj09PemNh2OnT/YqpbbSKbq5cfp69OhBL3k8Hp1HWmjdujWXolP1dv/RUfVGVre8RdXo6pa3qBpdlUsLd1Jlyp5y6tywa6gfQwva2trs+j59+tDLZAnKrK9b0ZW3fW2OrhIBEi9fvqT1DRs25N7pY1FXV//666+5FB2dMmNj44sXL8o14czFWZ64c+P0zZgxg17GxcXVoegq969v2bJl1G2W1vfkxuljfychtS0qKqIFDQ0NLkWn6u2+9qDkjawueouqt+k65y2qSkhVSQuXxb1Bgwa05qUEWlBTU2PX04J0S2XW163oytu+NkdXiQBfS+bTpfVaWlrcO3208vLlyx07dpROO8CN6MzNzU+ePFm2CWcuTrK9zz77rEOHDiNGjFixYoX093punD4KjV6S1NKNp0ePHuxPQ9z7bqG4KEC6VuvE9al8dN7e3uzGOjo6dIlKuyXciE7V233tQckbWV30FlVv03XOW1SVkKqSFi6LO/uLPInCsWPHaIH+YZfdkhboXlvx+roVXXnb1+boKhHga8mcKbRSOncDZ04f7Tm9JEkiQ8rKyuJMdE5OTgEBAQqbcO/ivHnzJq03MTHh0sXJbnlMAi1Q54STp4/9yf7evXt14vpUPjrqkNC3SpMmTWjlkCFDkpOTuRSdqrf72oOSN7K66C2q3qbrnLeoKiFVJS1cFncej6etrU2HiQSI/vTFF1/U3Z6r8tHV0Z6rqgHSpa+urh4dHV1HR8Uqjo4ICgqSTYbjQHT/UwQnL04WMiTpT6LcuDjlBjWlbsSl0/f333/TmgEDBtSVL0/lo6OOFr188ODB+PHjaUFPT49L0al6u68lKH8jq4veouptum55i6rRVaG0cFnc5Ua/Zs+ezb7kRo57edGVt32dy0OtIECRSGRgYPDkyZO6EqCqp0/aSupGHIuurue4K3n6WrRowaXT161bN3pZUlLCinudiE7V02dtbU1rNm7cyL3vFrbfRQs5OTkc/m5R8nZfG1DpRlbnvKUSt+k65C2qRle10sJ9cacjMmzYMLrHSA8Z+yTvtm3b2Cd56WXF6+tWdOVtX5ujUynAkydPtm7dWlonsU4EqHx0U6dOpdBIjNgodHR0uHdxlm3CmYvTwsKCx+PRAvsA7qJFi7h0+lxcXGjLXbt2RUZG0oKNjQ3HTh/Rr18/2vju3bvc+27R0tJiH06Ni4uTzXTi0neL8rf7j46qN7K65S2Vu03XFW9RNboqlxYuiHt5v7+zyw0bNiT7kU1YZGtnNpRgb28vVw+17Pq6FV3FpYhrW3ScD1DV6I4dO0bd7nr16qmrq8+ZM0eah8qN6Mr7gubMxXn8+HENDQ06fd26dVuxYkUtD1DV6AoKCkjW1dTU6E/URaGXHDt9r9/+eE09Z9mV3Dh9z549MzAwYKMwMzPj2HeLqrf7Whugqn5St05feXvLjdt6jUWHmVMBAAAAAACoA0DcAQAAAAAAgLgDAAAAAAAAIO4AAAAAAABA3AEAAAAAAAAQdwAAAAAAAADEHQAAAAAAAIg7AAAAAAAAAOIOAAAAAAAAgLgDAAAAAAAAcQcAAAAAAABA3AEAAAAAAPhP8v8Bw/3/BXY827s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A+gAAAGQCAIAAACyL902AACAAElEQVR42uy9CVxUV56/nW7bP23bjp2ejK9tO46dbsf29fWfzvR0uiczk24RgkoILsFggko0GgXZREVBEVERgwsRcRdBjTsqIiKiqLiiKCIKEiRSC8VWVAFFAUVR8P6qjl4vtRfght/ng37OvXW2e+6tquecOvfct9oAAAAAAAAArzxvoQkAAAAAAACAuAMAAAAAAAAg7gAAAAAAAEDcAQAAAAAAABB3AAAAAAAAAMQdAAAAAAAAiDsAAAAAAAAA4g6ASdLT02fPnu3k5OTg4DBp0qTY2Ni6ujp+hLS0NB8fH4rg6OgYHBycm5vLvfQPY3CvyuXyyMhIJx2rVq2iTevL7UzOfMzn0+VwRdjb21PdgoKCBAKB9Qk7X3RX5X/jxg0612PHjqWz4+zsHB4enpeX9+Ivzud9voCt3L9/n95xEyZMoAuDrvCZM2fu3btXpVIZjVxVVZWRkRERETF58uQX+d6USqXTp0/vkqys/Kihd0doaCh7v3h4eCQkJLS2ttr0MfuC6cImAgDiDsCL48iRI4bfnf7+/lyEDRs2mPlyNfPVq1arZ8yYwd9P3xO008pyO5zzc5WDBQsW0HezNeLOQWbz2ol7dHT0C+7wQNxfF4xeGEuXLrUY+UWKe1JS0q5duzqfj/UfNYYHsnbtWus/Zl88XdVEAEDcAXihuLq60lfI/fv3Kdza2pqRkUGbtJO9euvWLdp0cHBITk5uaWmhCNnZ2YsWLTKalVgsdnJyioiIYJuJiYmU1tfXt1YHfUvRJn2BWVNuZ3J+ruZnMTcuAh3UnTt3WOu9CuJuPZmZmZTPxIkTL1++zBxFqVSyX13wfgH0vjt37lxDQwO7yLOyssxc5FOmTOE6geaz1XuPm7/Orelg5+fnd/5grf+oCQoKos/GVh30ZqFojo6OVn7MvhS6qokAgLgD8EKZNm0afYUEBgayLxX6KKfNEydOsFeXLl1Km3v37rWYD30bzZ49e/LkyewbnWBfcnfv3mWbFOAPMpkvtzM526SzlJbNAiLo65lUWy+hTCZbu3YtfcXa29tbMzTIvaRSqY4dO0bhSZMmmaoJf4/hq9RrCggIoK9/qhtVkjVUm276AfnN2LFjuSoZ5pCSkkJhilNQUGCr1gcHB1NMkjMzcW7cuDFz5kzSNSpi48aN/DFIm5qU7b927dr06dPpSKlPWFdXRzl3oFnAi4dO5eHDh+kEeXt7d6ZLafge74y4UybU7eySA7Tpo4Z/OHRtu7m5Wfkxa7S56G1OnQG6yOkDhN4gcrk8LCyMNunQaLNjkY02EZ07yoE/AZKy8vT0NP+eBQDiDsDLIS8vz8XFhX06kwaNHj06OTmZe9XZ2Zn2FxUVhYSEkCrRV9H+/fuN5hMfH88NKTHoa4P2cBM9KUCblL815XYmZ6PfgkaFm42I68GJJtukL8J/mMDK4hITEzsm7nr5cB0Avd/uDXOgr2o2yZ4c13p54iAXp5imph61Pf0dhs+2bds61qS0k4yBHzk0NJSdX1ubBbxI+O0fHR1t5iYTa649w/d4Z8Q9IyMjKiqqSw7Tpo8aDno7UDTqPFv5MWu0uZjrM8iYWW+W4e7u3rHIRpvo9OnTFI2639wxUod8x44dZt6zAEDcAXhpNDQ0eHl5sakR7CfvhIQE7lU2phsYGMhXpX379ullUlBQQDG5z3ozysX9pG6+3M7kbL24+/r6sqmoah0UYD+L8xMGBARQHbhvbiunyrD60AGmpaWZr7YZQ12xYkVJSQnfhtl+6kFRmHLWu/uNxSH7YbaRnp5ukzzpnXQz7sXa7caNGxQuLCyksIeHR4eblA1qhoWFKZXKurq68PDwjjULeCniTtd5TEyMmW6exWvP6Hu8M+JOl1BWVpaZTwDrrxmbPmqI2tpadgFz3XWbPu74hYaEhFB3qLi42HCTP+xtU2SjTdTS0kKuP2HCBH7fm+tEGX3PAgBxB+ClQV+69LmcnJxMH8rHjh1j3ytxcXHsVfqCoU36jmnRQQHa5D7iGSqVirxt2rRpel/eRgeruDs7zZfbmZytlwZ2dNyCGFQKbVLm/IRG5bhjjmKruHNfq3qvsrPATgR/ui3bSV5L/8+ePdsmeeLDRtz1Ji3wk7N248OpTAealPVDuBU22NnsQLOAFwydKepBRURE0CmIjo7u2JvC1HvcYvfblIJTrVxcXPjXWGfE3aaPGurEjhs3jj7KDH86sObjTq/C7Ao3tdmxyKaaiHpN3GwZqhV/8r3R9ywAEHcAXhrsB1zuc1kqlfK/mdhPrnrfgnoDTps3bzb6Mzcbp9ebHhoQEGBNuZ3J2XppYMrIWSZ92xlapq36a724y+VyM4bKJq3qTaznXs3KymIzU4lVq1bpfWdTQmbwHRP3kJAQipmUlGQqObMZmUzWJU3KjpG7EqjD0OFmAS9F3/VuxLTpTWHqPW4+NzOv0lsjPDy8q47O+o8aejtTR3r06NHs5yCbPmbNN1cXbppqovLycopGvYs23Y9mkZGRHfjcAADiDsCLgL5s6HM5NjaWhIm+V5KTk9mSZ+zVuLg4Nv2xqamJXj148CBtzpo1i0v+448/mloMji3I4O/vX1dXR99qbBIFN0JsvtzO5Gy9NHDzOkg01Wo1W/5Cb16H0dwKCws74ChMN/Pz85VKZUpKiru7uxlD9fT0ZLPDyX1Z4/CHpbkRPr4zcTlw7h4aGtqBL+CrV68yqyB3Z3auNwpO4kJhKkIikXS+SdmUfYpJSU6fPs0GIzvTLOC5QmczPT2d/SBD/aitW7ey2XQdEHcz7/EOiztde3qTxDqD9R81UVFR9FJGRkYHPmZfsLgbbSJ6O9Nbj95W9DF1+fJliDuAuAPwisJWPtGD1I29Sl9Xhndn8uePRkZG0p7s7GzDnOn7iRRfbwlk7jdc8+V2JmfrTTovL8/inZR6STjbtn4+DAf/jjGCHaApQ2XzVRizZ8/mNtsMfvo3qsXUGmzgnKzI6KwS89/H5tdxLygoMJwt0+EmZWvncbAxTm5irvXNAl4MhueXTlZxcbEZcTT184iZ93iHxZ3skzrGXXWw5j9qDN+/pg7W4sfdixR3o03ElvWMi4ujtzb/sxTvLwBxB+CVIyUlhb6N6NvX0dGRLJDddMghlUojIiJGjx5NEUiV+AuVEOPGjTMzA5I9dNBRx5o1a/SWnjBfbmdyttKkmWhS0fRdxerA/SZuKiHFJ/82evumxeLEYrGPjw+lpS9ONr3VjLhTa3h4eFDFgoOD6eiordgsFGqQ0NBQFxcXyodOCp0a7tj1cqBvX7aaJ+XApqxYL+7si5zUny066eTk5O/vz39cS1FRERk2q5JeVrY2aZtuXQs6WIpPFWazCEzNrjHTLHgjvxhyc3PZI0LZafLy8uIP39ok7ubf4x0Qd+pSmh/77wBmPmqsF3eLH3cvTNzNNNGkSZPog4XeWdZ/fgIAcQcAgBcEJ8cvHXIF0kESOJVKxQb7+dOxALAS6luaWhwdmG8i6pCwH1fNrFMJAMQdAABeDnfv3jVceeYldiH0hirPnDmDcwRsZcaMGVVVVWgHW5uI+sxs+j4hlUrRSgDiDgAArxYTJkzgP9P0pfciFi1axB626u3tbf6hrQCAriU6OprNBTL/BFwAIO4AAAAAAAAAiDsAAAAAAAAA4g4AAAAAAADEHQAAAAAAAPAGiHtLS0tMTMxoHRQw+mya/Px8Hx8fbiVm6xMCAAAAAAAAce8a4uPjycVP6GCPQ9OLUFJS4uTkFBgYWFtba1NCAAAAAAAAIO5dBnu4ulwHBWbMmKEXISIigvYXFRXZmhAAAAAAAACIe5fBHmjCwvznh3O4urrS/l27djk6Onp6ekokEisTAgAAAAAAAHHvMvjT1ilgb29vNMIFHRTw9/e3JmFJScnFixdPnDiRlZXF9lDCfwAAAAAAAPD84ZT1zRpxd3BwoP2tOihAm9YkZOIeHx+flJTExfnFL37xRxOYafc/mgapkAqpkAqpkAqpkAqpkEov1a9+9StOU7uVuFucqj5t2jTa39LSwsTd2dnZyoTERR2GI/QAAAAAAAC8gBkl3Urc2eIwSUlJbHEY2tQ72h07dlA4JSUlKyuLAhs3bjSTEOIOAAAAAAAg7s8Fthy7o47Y2Fi2HDv/aFUqFcm6k5MTRYiMjKRNMwkh7gAAAAAAAOL++gFxBwAAAAAAEHeIOwAAAAAAABD3V0Pc5XL59u3bMwF4rTh37tyePXvwuQkAAABA3N8gcb969erPf/7z/wXgteIvf/nLL3/5S3xuAgAAABD3N0jcHz169Pvf/x7XH3i9wHULAAAAGKW1tbWxSf1jifxHgZzCZRWKOkUT7YG4Q9wBgLgDAAAAL1/WhaKaElEtBeK/v3citWjd5uzg5ZeOnnwYvvZqzI7s2F23E/bfS0orOnm6sKyynqJB3CHuAEDcAQAAgBer7KW1mTdE67fc2rzrTnOLZu2mm+FR1w6ceHgmo2Txyswjpwqjt2Rtjc/Ze/j+9oSc4JWXpn5zskyqzH1Q3qxugbhD3AGAuAMAAADPneLi6tyCqrkL0mf5n4mKvbljX26LRiMuUzSrNRrdhBl5TUNDY3NDUwsJ/dUscUr6o1pl8+Zdtxcvu7B8zZX9Jwpu3SmlqBB3iDsAEHcAAADguVBT11Rbr8q6IfILvbBkzdXyyvoqWUNZed2u3bemfXX4T+9/9099w976yaK33gqiv1/2CR3+/22Y5P79dxuvFBVLydTzCqrC1lxJOv3DwuUXtsbfKatUQNzfLHF/S4c1O58HrKDCwkJuT3Jy8nMqvby83NPTs0+fPnZ2dtTg6enpXd5uz+9cGPK8y4W4AwAAAF1Lo0q968C90jLFjyXynIdSdYsmNa3QaXRcjx6L33prkcW/D/4rNn7PbXlNY+ZNccL+e9vi7+7cl3vpuhDi/qaL+wuDlR4QEMDtcXZ2fk5V+uCDDyhb5us3b950cXF5LcT9BZwpiDsAAADw3L8BS2RxB/JWbrixNeFurbL5Tk7pf//PFt3I+iJb/oKGDF2bnFqgUDYfOZ5/8Wbp/YdVNt2xCnHvhuLO38nCsbGx/fv379u3Lzc6rlAoJk6c2KtXr+HDh5eUlPAj9+jRY+jQoampqfydSUlJAwcONCzoo48+6t27t1KppE2hUPjee+/xS7e1FMN6ctjZ2VGE8vJyvf3WF2Gx3QyzouQUraCggMK5ubnDhg2zWKj1Z0qvYc3kadgsMpmMrrqePXu6ublB3AEAAIDnysOHleu33fo6MO1kerFGo4lYfaFnz2Ablb3d31ezEusUTUdPPlQ2qW9miy9eFUDcIe7PwuHh4aS8FJg1axbb7+fnR5sktfT/1KlT+cnJUGnngAED+DlERUUZLT0uLo7+j4mJoU0qZd26dfzSbS3FsJ4cnp6etP/dd99NTEzk77e+CIvtZpgV27NhwwYK06EFBgaaKbRj4s41rJk8DZvF29ubCX1OTg7EHQAAAHh+iMQ1V7JLt++7eze/qlahmvT5ftsH2p+NuHPh9/8SIy6rzc4pC19zNf2K4N6Dcoj76yHu5z766OS771r5l7NgQQfE3TD8zjvvUJh6jfR/v379rMzBMJpare7Tp8/QoUNpc/DgwZWVlZ0vxWiJVFBQUFCPHj3YML9EIrG1CIv7DbNiGu3s7ExhJyenjIwMM4V2TNzNlG6mWfr3709h9kMHxB0AAAB4TjQ2qkvL6rwWpX1/oqCuvmms8+7ODLTr/f1+aJRIUpt0+ocNW27G789rbLa8TCTE/eWLe3Fc3MPoaCv/ys6e7RJx598o2bNnT+64RowYQZvWi3vb06Hi4OBgJridL8VMiSUlJWPGjKFXP/zwQ1uLsLLd+FlRb6GnjsbGxr59+5JVmym0k+JuMU9+mHVgrCkX4g4AAAB0jNa21l0Hcy/dEh869bC1tXXqtMOdGGs3/vfenzfKaxsTDt5f/u31DVtvW5zvDnF/+eLeqbbuqLgPGDCAwuSj/ISDBg2inWKx2CZxZzNSiIMHD3ZJKeZNVKVS8dXW+iIstpvRrFxcXNgcFXd3d/MxOynuFvPkh3v16sWG5yHuAAAAwHOi4IeqKzfFqzZcu3ZHknTigaG1/+//bs3OFtFfSMiZn/98yaHDuVevPl6x4vwvfrH06NF7FF627Owvfxl67FgehZcsOaOXw/8zYNXKyAuSckWzqiV6a86BE4WPHssg7hB3I+GgILp03goLC+MnZDpYWFjIYspkMmvEvU235As3IN35UoyW6ObmlpeXR4HExER61cHBwdYiLLab0axiYmJoZ+/evfft22c+ZifF3WKe/PD48eMpnJKSEhgYCHEHAAAAngdHkgvKqhuOnC5sbW0lyVm79tLPftbunlQXl3iy9t/9bk19fdN//mdMUVHVwIERFP6v/4rNzy9/9901NTUN//u/W+7dk/z7v0dVVSn44m4/Jq665tlo3dWsUr/gCzE7c5rMTpiBuHcHcddbINwacVer1T4+PmypFm7n8ePH+/Xr5+7u7uzszE3GsEbcTblmx0oxWmJycjJ1Dyj+22+/PWfOnMrKSluLsNhuRrNi9k+ZSKVSLrnRmJ0Ud4t58sPFxcVDhw4dNmwYHSnEHQAAAOhy7t4vjz+QtzQyU1b7RK9J31NTH/buvZQv7jduCH7724imJvUHH2wqKKjo12+FUqn68MPNdbWNR4/eq61t/OijraTviYl5Umk9J+5//q/Y+oZmrizKWdGo/j6xIHzt9YwrAoh7txV3AF4kuG4BAAC8IZw6+8Od/KqDKYU8u9ZOQD9//pGdXQhf3AcONCLueXlltJ+Je05O6e9+F/lU3IPsei15WCx9lmlr6877DctvKfMLpdHbbqdllpiZ6Q5xh7gDgOsWAAAAaAfZ893cshpFk+FLB/bfZeL+ySe7r10r+e1vVzU0NL/zTvijR1VZWcK0tMK//S327l3JgAGr5HLtVJlbt0T/9m+rKyufTJUJWJTKV/N7Vc29tlQNiK9WtWgWhl1ase66VN4AcYe4AwBxBwAAACzzo0CemPLD98kPjQ5+0875gSnMwn/yE+3q7D/96ZM12rkA26/7nx8O+uWvwiqqlVxWdSrNH/fJ3tokfSum6qxItWtv7uHkH06dK4a4Q9wBgLgDAAAA1oh7Tdz+e0npj3bcb4i8o2xs0dd3lUo7N8bsg5aMLxy5eHk61xmgwOS0WlJ2rbhvkvpeUZzJeLx2861jqT9A3CHuAEDcAQAAAMucPlu0bMM1TWvrxydqSKw/TJTLVRq9OEVFVX36LLNp1fZ/+vVyaU1D61Nichs4a6e/Px+RNze3HDxWsGh5ZnOLBuIOcQcA4g4AAACYg5T69LlHyyIvPy5XDNhVzeax/P1ETRNv3J2Nmick3LbpkUyhERlP70dtvSBS9Yx9Zu309/OtUvL1sxmPN27NflxaB3GHuAMAcQcAAADMoaxvnrsofe+Jgia15ifciHhM1Zfn6jTtp7yTf0+ZcshKa/91vxXyuie3uj6Qqn+9Xcq3dlaERNnyoFAavPzy5ZulEHeIOwAQdwAAAMAcKpU6duft9dtvlde38KeyUNjvikI31t7KzVNXKJre/4+NVoh70HdbbzDXL5CpfxtXzc+WCzyQqXfszcu6W6HRtELcIe4AQNwBAAAAc1zPEgqkykMpD0vr2ou7zq3nX6vXG3eXlNUNHbrWvLj/z6gd6hZK13pJrPqXnfq+/vRPmiNV5+aWz15w4WZuOcS9G4q73lMzX+RDNBsbG6dPn25nZ9e7d29PT0+FQsGvg95DSffs2dNXBwVYtOTk5C+++MJozg8ePBg/fnyfPn0o8w8//DApKaljNUxJSRk8eLDFR8C+yEZ7kWU9jwpA3AEAAHR76uubfBamLVp9qbpBoy/uOs92P1tb19zu5tGy8roP/hprar77v/+/68sq6xvVrUuu1/fYVMUz9apn4q4LFNWqt+3OPZPxOPXCY4g7xL0r8fPzo7JIjuPi4igQGhrK1cEw8ttvv11SUlJcXEzuTpsymey9996TSqWGMQsKCkjZBwwYcOPGDSbx7u7uHathv379qDJU1qsj09aURW3Vq1cviDsAAADwUigrq03OfHw283Fzi+bnmw1mousM+/d7ZWlCFX+V94bGZv+AUz1+Ftx+Rcigv/3v1tIKxaGixiF7Ze2UnS/uT/6vUqg1F6+Krt0uv5SFOe5vmLiz8J49e3r37j106NCioiLz+xUKxcSJE0kZhw8fTpLNj5yUlDRw4EC9okmvWVlqtZoCJOLmxV0oFHLiPnXqVFPj6B4eHpTDvn37DF+igry9vXvr8PHxoU1+JWNjY/v370/5FxYWthkM/Os1Dtk8nbWePXu6ubnx95tpBL38GcHBwdQ94Ab1jSY3db4sVtvK80InkcLU4aH9ubm5w4YN48ehulGE1NRUiDsAAABgDWpVy4YdN7cm5NQ3qUd8L2s3oaW9vjudrDknUml467I//KHKa27Sv/1uzc/+T8jvhkStWX/5VlnTNxfrxp2unZJeN3SfTH+UnZfbvyZUazSa7Xvy5odmyupUEPc3UdxTUlKSk5Mp4Orqan4/G0Enw6P/Saz5kaOiogyLJuullzQ6KMANEpMpvvPOO4MHD6ZmCQ8PZ1NoqJ/wtg4KkG6amiTD9QdUKiPXa1AQ9VzfiouLi4+PpwBt8itJZZWXl1Ng1qxZFhuHOgBMmnNycvj7zTSCYf6hoaG0efz4ca4Io8nNi7vFals8LyzChg0bKLxu3brAwEB+iaTy9OqAAQMg7gAAAIA1kH9HrL+6MOKSskk9Pb3OyF2k7YX7D3tlwdfr04QqcX2LWtNKHk9/ugntrSw3eZPm5I9NEdnKqZSb3tR23hz3Cam11VLl6Qsl5zNK6pRqiPsrKu7u7u6DrYb5mfXiTgE9sTa1n2ybiTj9369fP4ue5+TkxLT18OHDFCCP14uQnZ3N7xgwzEyS4bzfVIlkn8zpCVOVNBXW2+zfvz+FlUql3n6LjcAPs/pQZK4Io8nNi7vFalusEnN6Z2dndlIyMjKsLBTiDgAAABhFoWzef/R+/NH73xc0Gvd1YwZPf7/YKvW7rJA2at2AJD7xUdOYkzU9N0v1HN3IHPeYqq0PGoTiuqWrrh5OLjJVMYj7yxf3nJycC1bz+PFj8+JO4mtU16zcz+As3IznCYVCUnCKuWTJElOe2rt3bzs7O/4eDw+P5ORkw3tVOWgn5dbY2GjReo1W0kpx53cPDJOYaQTzEmw0eSfF3WKV1Gp1Tx3UaNR6XEeCLtERI0awH0Yg7gAAAID1iCW1G3dkX74tkTe2/HxzlTXW/u4e2bKs+tL6ltbWVvq372HjH/bK9FaTNGLtT/f/bHNVeUPLmfQfd+y9fzT5EcT91RX3zsCGY5nmsnHoPn366CmaUqmkQP/+/c3vZ+PHesZsjeexkfXp06cb9VQ2qZ2RlJTk6enZZnCvKp+pU6ey+TCGuemNuBsekfXi3qtXL26w3HAQ3UwjGEY2rKHRXkeHxd2a8+Li4sIm2/Bv5B00aBDtFIvFEHcAAADAJuTyhq0JOT/8KCML90irNW/t/3lEnlXRrJsa0ypr0sTlN47YL7N2nP7p34QztZS8RFh3POVRpazhjRP3lpaWmJiY0TooQJsmTozcw8OD3wT/MOBVFvcFCxawedJtuvnNFPb29uYrWk5OzpYtWyjg4+Njfj+bQR4WFmaTuFdWVn700Ufk39xNrqTmQqGQApmZmZSWm3Itk8nef/99tsaL3r2qfNiqMv369UtPT9d2ecVirkvAahgfH79//37DOe42ifv48ePZRH+qHn+/xUbgh9kc92vXrnExjSa3VdwHDx5MYXb4Vp4XusJps3fv3vybelnnpLCwkEVmLQ9xBwAAAKyBm6GeW9n8k01V5mfI/Muu6v88LP/j97KfxVbZquy6v6rr5c3W1KrbijvpHR3YCR0UMDqC29TUROKr1wTWNMcr9QAmUrpBgwb17NmTbNjPz48bmuVWj6GXqIbctHJT+9VqNUm8nZ2dlQO07CWKb29vn5eXx+1PTEwcOnRojx49hg0bxnoUDOogkSizMP9eVcOcKTdXV1fyTsrkz3/+8+HDh/VqSC8Zripjk7hTn4EqSTU8fvy43rQT842glyd5P+kyt9NoclvF/cqVK9TD4SbzWHNemJ1TEv7NA3Ro1P9xd3d3dna2uJg9xB0AAADQE/crN0TJGcUU+NLSoHsn/yacqVWrW85dLimrqm9tbX0TxX3mzJl0YHIdFJgxY4bh+QgODs7NzX3dxd3kaXgFnjcEuhkQdwAAAG+OuB84mX8lS3y/SFpW3/LPO56Xtf/TdmlJXcvNW+KgZRc37sxpVLW8ieLu5OTEHRgFaFMvwqpVqy5fvmzYBPb29q6uru7u7v7+/gkJCQ0N7aYZ1dTUlJSUJCUlpaWlcZn/7W9/e2yClyhAdjqs3w+A9eL+2DRmkiMVUiEVUiEVUr1GqfLzK289KD936XF+cfWxR00/6cgcGMuTZPb+0KjRaBIO5xc9khY8lovFYjM17Lbizj8wCpCO81/dtm3biRMnzPddCgsLaX9ISAh/5927d+Pj46Ojow8ePMgl79+/v6cJMHIJuqW4e5rGTHKkQiqkQiqkQqrXKFVra2vKheIDJ/IvZQkpvDyr/q2udfeYqoXX69Xqll17c7+NvbX74P0WTav5Gr6hI+7/MIZhJqNHj3Z0dDTc/1pMlQHg+Yk7AAAA8CZQXqHYcfAeWfvJtCKVumXBFUWXuXtM1exLCjL185mCBcsu7fo+T6G0fH/qmzvH3ZomoP3suTYQdwBw3QIAAHgDaVK17DmUV1AkPXr6B01r67o7yh6xVUbWlrHF2n+6qSo8W9mi0ZxILly37fbtvIr8R9XWVKabryqTlJTEVpWhTVNHq7czMjKyoqKiTfeseNq/efNmiDsAuG4BAAC8sVy/Jd594N7KDdf3nShobW3NLFW9m1Ct/3AlqwfaByVUp4tUTU3q2romj1mnt8bnnsoosbIm3Xwdd0cdsbGxbB13a8Q9MzNzypQp9vb206ZNS0hIMJo5xB1A3AEAAIA3h8ePZd/tzMktqFq/LbtK1lDfrFmeVd93uwllN+Hx/7RduiSrvq5ZU1fbtD0ux2vh+YXhl+8VVFlfDTw5tSNA3AHEHQAAAHijEEnq9ifm7zl0/9tNN4uENc3qFnmTZmNuw1+PyLVPaDI1AB9TRa/+5Yg8OrdB1qR9vuqly8Jbdyu+mXf+2OmiCnmjTXWAuEPcAcB1CwAAAFiGtDst48f5IefPXHi8dsvNxNM/lFcpaWeZUnP0UVNoVv3Uc3XOp2pHnaih/6em19Ee2i9RtlAcpbK5sqp+1/cPNmy5s3TNjV37H1TKGmytAMT99Rb3l/s0pcbGxunTp9vZ2fXu3dvT01OhUPBrxadN97TUvjq4p6UmJyd/8cUXRnN+8ODB+PHj+/TpQ5l/+OGHSUlJHathSkrK4MGDLT439EU240t/AFZnKgBxBwAA8Ma7e9vd+5WHTxaGrbn28IfqDdtur465KZc35j6oFEnqtCPqT6GokjJFRUV98rnHtLlzb96de5W7D+bvPZwvENeaf0IqxB3i3vX4+flR6STHcXFxFAgNDeVqZRj57bffLikpKS4uJnenTZlM9t5770mlUsOYBQUFpOwDBgy4ceMGk3h3d/eO1bBfv35UGSrr1WlGa8qiturVqxfEHQAAAHhV9b31R0FNclpxnUL1deD5mB05fosyNu2+u2TVlQOJ+fuTCmPicnJzy1MvCldE3Vi7OVvZpN6RcC/+YH5hsby8qqHD5ULcu6G4q9Vqb2/v3jp8fHxok3YOHTqUYpITszjvvvsu59k5OTlDhgyhgEKhmDhxIinj8OHDSbL5RSQlJQ0cOFCvINJrVjoVQQEScfPiLhQKOXGfOnWqqXF0Dw8PymHfvn2GLxk9NK6SsbGx/fv3p/wLCwvbDAb+9ZqLbJ5OXM+ePd3c3Pj7zTSCXv6M4OBg6h5wg/pGk5s6ZRarbbFK7LzwT25ubu6wYcP4cahuFCE1NRXiDgAAAHStvtfVNd28U3789KNdBx6kXhRQ4ItZpyulynOZgsclNQkHH3x/7GHGVSGLrNG0drJEiHs3FPegoCDaGRcXFx8fTwHapJ0BAQEUXrduHYVv3LhB4XfeeYeJb1RUlJ+fX9vTEXQyPPqfxJpfBMUxLJ2sl17S6KAAN0hMpkiZDx48mFomPDycTaHZs2fP2zooQLppapIM1x9QqVSGLxk9NK6SVFZ5eTkFZs2aZbR9+JvUAWDSTP0W/n4zjWCYP3V+aPP48eNcEUaTmxd3i9W2eF5YhA0bNlCYTnFgYCC/RFJ5enXAgAEQdwAAAOD5STx5eaOqRSprbNFo6huaaU+jStOxKTEQ91dX3N3d3QdbDZMz8+JOisbEl6BAv379aGd6ejqFHRwcmOcNHDiQNnfu3MkOgQ3Hkm0zEedSmfc8Jycnpq2HDx+mAHm8XoTs7Gza7+rqyt9pZpIM5/2mSjR6aEZt2KK49+/fn8JKpVJvv8VG4IdZfSgyV4TR5ObF3WK1LVaJOT17WBidlIyMDCsLhbgDAAAArxEQ95cv7jk5ORes5vHjxxbFXc/SmE+T9vXU0djYSPKXlpZGfvz++++TAdvZ2TH15E/S4CzcjOcJhUJScIq5ZMkSU57au3dvyp+/x8PDIzk52fBeVQ7aSblRPS1ar9FKWinu/O6BYRIzjWBego0m76S4W6ySWq3mTi61HteRoKt0xIgR7IcRiDsAAAAAcYe4v3JTZfSGpfv378/2T5w4kTa9vb3J12mTze0OCAhwcXHhJ9QzZms8j42sT58+3WgN2aR2RlJSkqenZ5vBvap8pk6dyubDGOZm6tA6IO69evXiBssNB9HNNIJhZMMaGu11dFjcrTkvdBLZZBv+jbyDBg2inWKxGOIOAAAAQNwh7q/uHPf4+Pj9+/fzJ4Jv27aNDdmyme6ZmZlsc8uWLfyEYWFhNol7ZWXlRx99RP5dVFTE9pCaC4VCrghuyrVMJqM+A1vjRe9eVT5sVZl+/fqlp6fTJnkn1yUwdWgdEPfx48ezJXGoevz9FhuBH2Zz3K9du6bX+HrJbRX3wYMHU5gdvpXnJSYmhjZ79+7Nv6mXdU4KCwtZZNbyEHcAAAAA4g5xf2nirrcOiVqt9vHxsbOzI2/jL73CRl579OhBAbZnxIgRtIcTbi6hlQO07CWKb29vn5eXx+1PTEwcOnQoFTRs2LDw8HBuv4eHB4kyC/PvVTXMmXJzdXWl+lMmf/7znw8fPqxXQ71D64C4U5+BKkk1PH78uN60E/ONoJcneT/psmHjW7NmvKnwlStXqIfDTeax5rwwO6ck/JsH6NCo/+Pu7u7s7GxxMXuIOwAAAABxh7hDgEA3AdctAAAAAHGHuAMAcQcAAAAAxB3iDgDEHQAAAIC4Q9wh7gDiDgAAAACIO8QdAIg7AAAAACDuEHcAcN0CAAAAEHeIOwQIQNwBAAAAAHGHuAMAcQcAAAAg7hB3iDsAuG4BAAAAiDvEvQufnFpYWMjtSU5O7syjMY3mb/3+7scLaMzOJOxAnnhyKgAAAABxh7i/NHEPCAjg9jg7O3fGzN5+++1evXpB3F8pce/ACepkEog7AAAAAHGHuHe9uH/00Ue9e/dWKpW0KRQK33vvPb6ZqdVqb2/v3jp8fHxok29vsbGx/fv379u3Lxuzf4uHmWh8+WPFlZSUUDgtLW3EiBGmhJVeHTRokJ2dXUREBLXekCFDhg0blp2dzeIoFIqJEyeSXw4fPpzlxiXs0aPH0KFDU1NTzVdJ7wR9+OGHVBb/WKwvwpRtG+ZAqejVgoICCufm5tIRWSxLL39+DsS7774bGhrKwjk5OdRK/ITWnyC9+luTxGidIe4AAAAAxB3i3mXiHhcXR//HxMTQZnh4+Lp16/iWFhQUxOLEx8dTgDb59kbxy8vLKTBr1iyjcmkxGr1EgYMHD1KYig4ODjblvitXrhSLxcySyd0lEgmFBw8ezOL4+fnRJqkz/T916lR+chJi2jlgwADzVeLTr18/eoki8HdaX4QpcTfMge3ZsGEDO/zAwEAzZRkV94CAANpJaSl848YNCr/zzjusfxUVFUX56CW08gSZOgQzScy0D8QdAAAAgLhD3LtA3Eny+vTpM3ToUNokD66srOSLGskohVU6KEBGayhzFr3QTLigoIACnp6eFHZzc7t27ZopcdRoNEbDLA7ZKtvPr6T11dBj4MCBtH/ixInUVeB2Wl+Eqf2GOTDNdXZ2prCTk1NGRoaZsowWkZ6eTjsdHByYOrOa79y5k11a7EeADpwgi+JuzdFB3AEAAACIO8S9K8W97elYaXBwMDNIM5rbs2fPrhV3YsSIEcOHD2cBU5W0mAl/RgdXSWpkypM2bRX3zMzM/v3700vUpTl+/LitRZivPD8H6jX11NHY2Ni3b1/WITFVltEiKAmXA+lyWlpajx493n//fepo2dnZGfZwnp+4G60zxB0AAACAuEPcu1Lc2UwPbsqKmRF30tkuF3c2W6akpGT69OkdFndWT5JXfsJBgwbRTjbBxiZxb9PN2Gb9GfJpW4swVXmjObi4uLAJJ+7u7txOozFNFTFx4kTa7+3tTb7epvvhgt1wTDl3+AR1QNyN1hniDgAAAEDcIe5dKe7EBx98wI34Gs5xj4+P379/v+Ecd8Pw4MGDKZyenm69c7PZMlOnTuXGtjsg7qyeYWFh/IS9evVii12ymDKZzHpxJ9gcblJzW4swVXmjOcTExNDO3r1779u3j9tpNKap2m7bto0NcrOZ7pmZmWxzy5YtHT5BfKxMYrTOEHcAAAAA4g5x72JxNyWIarXax8fHzs6ODNVwVRnD8JUrV95///0ePXrwlzGx6IgDBgzo168fl3kHxJ2rJ38n9QQoW3d3d2dnZ4tV4jNkyBASX0pC/ZmbN2/aWoTFxuTvZNJPaaVSKZfKaExTteXu2eVm5I8YMYL2FBUVdfgE8bEyidE6Q9wBAAAAiDvEvfsI0LVr18jzXF1d8Xbq9kDcAQAAAIg7xP01xsHBwc7OLj4+Hm8niDsAAAAAIO7dWdy3JMonLym18u/iHSWuWgBxBwAAACDuEPeXIO41Ck2ZVG3lX0NTK65aAHEHAAAAIO7dR9xbWlpiYmJG66AAbepFuHr1qre3t6Oj45QpU2JjY7mnbFpM2IapMgDiDgAAAACIe1cRHx9PB3ZCBwXi4uL0IkRGRkokEgpkZ2fb29tPnjzZyoQQ9+6E+QUlX4UMX6k2wXULAAAAQNy7npkzZ9KByXVQYMaMGWYiu7i4uLm5WZ8Q4g5xh7gDAAAAAOLeNTg5OXEHRgHaNBqttbU1Ly9v8uTJd+/etT7hqynuzLd69OgxdOjQ1NRU2kMB2lNQUNCme7rqsGHDWEyFQjFx4sRevXoNHz68pKSEnzwpKWngwIFGcyOkUikdbM+ePadOndq7d29O74xmqNdiH374od4a4WaqoVeu0eRqtdrb27u3DsMl6mNjY/v379+3b9/CwkIzOZuR1ODg4H79+rHlz9977z32dFjan5aWNmLECKPR9DK02Cx6bW6mQajQQYMGUQtERERQawwZMoTOZnZ2tpmmsOnsy2QydmbZc1sh7gAAAADE/eUcGAXs7e0N49BOBwcHV1fXXbt2KZVKaxKSM4Xp4FY/pDi/+tWv/mGCFynuDFI0sq4BAwZQ2M/Pj8IbNmyg8Lp16wIDA1kctp/klT3xlC+IUVFRpnIj5syZw5yYlJGvd0Yz5ENqSy9xNxJYTKVXrtHk7EmfcXFxdC4MHwobHh7Onpw6a9YsMzmbktTQ0FDazz0LlnKjzYMHD7KWJFk3Gk0vQ4vNotfmZs7LypUruec0kbtLJBIKDx482ExT2HT2yfvZmc3JybFG3P9hGovvSqRCKqRCKqRCKqTqWKo3fcSdOHPmDEXgtO/1HXE3dEcmZ87Ozuy4MjIyWIR33nmH9ms0GvqfnNi8wvL39+/fn8Ksk8PfbzRDPgMHDqSXJk6cyD0c1GIqfv5Gk5N8006VDlMHYvSgrHnaKMuc6sY2CwoKaNPT05PCbm5u165dMxrN1mbRK93MeWFFGIbNNIVNZ9/UmcWIOwAAAIAR9+eOTXPcKYKDg4P1CV9NcacqjRgxomfPnpx4qdXqnjoaGxv79u3L+eVbPOhVoxJpmBvBTQgxqr96GfLJzMxkatinTx9ufNpoKqPlmknOhY0eCD9sNGdruisMSjt8+HAWMBPNpmbRS27xvFgZZmltOvumzizEHQAAAIC4P3fY4jBJSUlscRg2s4V/tCtWrCgvL29tbWURAgICzCR8LcR90KBB5FtsQgUnXi4uLmy6iLu7OxeTDdCSz5mRSKO5kTebGfHVy1APhULBJmmQRJpJZbRcM8m5YWYye/NGazRn8yPu/D1stkxJScn06dPNRLOpWfRKt3heTIVNNYX1Z79Xr15GzyzEHQAAAIC4P3fYcuyOOmJjY9ly7PyjvXDhwowZM+zt7UluoqKi5HK5mYSvhbgz9yosLGTiJZPJaCcdC4V79+69b98+LiabEh0WFmZGIo3m5uHhwaZHM4fmxmuNZmgIm3ROAm0mldFyzSSnntX+/fsN57gbho3mbH6OOzclpu3pbJmpU6fyZ7QbRuNnaLFZ9Eq3eF5MhU01hfVnf/z48bQzJSUlMDAQ4g4AAABA3LsPr6a4k1D269fP3d3d2dmZm/nAPJU2pVIpF1OtVvv4+Ogt0qKna0ZzKy4uHjZsGKlzXFwcm7hiJkM+Q4YMIcunfD744IObN2+aSWW0XPPJycgNV5UxDBvN2YykksKylXP4A9uUA1eQ0Wh6696Ybxa9/RbPi6mwqaaw/uzTmR06dCidXGoliDsAAAAAcYe4dx8BunLlCrtb9M15q1y7do0O2dXV9U3+vIC4AwAAABB3iPtrQ9++fdnILilsZWXlm/NWcXBwoAM3es8DxB0AAAAAEHeIOwAQdwAAAABA3CHuAOC6BQAAACDuEHcIEIC4AwAAAADi/nqLe05OzjvvvBMDwGvFsmXLjD4CFgAAAAAQ924r7oWFhX/961/nAvBa8fXXX48cORKfmwAA8Jz4bJH4UHot2gFA3F8tcQcAAAAA0GPcAtHe1Bq0A4C4Q9wBAAAA8IqLuzghBeIOIO4QdwAAAAC82oxfKIpPhri/3mTdb7j5oBHiDnEHAAAAQHdm3ELx7pMQ99cb//UV/uvKIe4QdwAAAAB0Z8YvEO9MkqMdXmsWbKz4ZrUE4g5xBwAAAEC3FveFou3HIe6vN4tiKj2WlULcIe4AAAAA6NbivkC85RjE/TUX900V4+aLIO4QdwAAAAB0Z8YtFG8+IkM7vNYsiKlwmCts0UDcIe4AAAAA6L6MXyDaeBji/nrjs7acxD2/+LksLANxh7gDAAAA4JVg3AJR9AGI++vNjJWSz4PFogo1xB3iDgAAAIDuK+7zRev2V9uaqr5BszMJi0i+EsQl17gtFk8NK/2xtBniDnEHAAAAQLfFdb44ap/U1lTFItUobyFazzuq7Nyt+pd9BkVj/YQzVkgKBSqIO8QdAAAAAN2HuOSaW/lN3OangaLIBNvFXdw8ykuAxpwUXLp+f0cmGjWr29QtXVOHzxaJHbwFc74tv/tDo5NP1/emIO4QdwAAAAC8HNwWi7ckPnNNl0DRqt02i/sjkQriTniGSXyjKjqQ0CuqLGhjZZfUwT1EbO8lCNhQcS1XOXJO158UiDvEHQAAAAAvh0mLxZuPPlu4/ZN5ovCdVbZmUiRS2XthqkzbzJUSB++OuPKcNeWLNlV0SR2+CCkd5S1csLHi3E2tuHf5opAQd4g7AAAAAF6SuAeXbj76bMTd2V+4bEfHxB0j7m3frC4bt6AjTz7qSnFfSuIuCN5cefKywn6OoKm5VeuNt5Vh26u6JH+IO8QdAAAAAC9J3LUj7s/Efay/cMkWm+ds/CCEuGuZubrs03kdEffZq8sWx3bNVJkpyySH0mtJ0w+crR3lLdyVJBeWqxMvKMYGdM2zVCHuEHcAAAAAvBzc2k+VGe0vWmz70K9O3DFVpu3rVWXO/h3x41kRZcGbu0bcvwwtLa1Ur4yT7k6ucZwrGOMvSr2qyLyjdJgrVDR0wbwZiDvEHQAAAAAvh0mLxZuOPBtxH+0rmG/7XZKFAtXzuA/y9cI5QPTVirLRfh3pwHy9UhKs+6FDVqeRSC0/OCn/sep6XoPRlz4PKa2oVq/ZI6X+2Mc+wtG+wjPX6i/eUY5fKL6V3wXPUoW4Q9wBAAAA8HJway/upHoBG2wecX9YAnFvoxaYFiZxnNsRcZ++QhKiE/cVu6RfrZBYjH/6quLbvcafk/XZIrG0pmX9/mr6G+MndPIVns2qz8hWzv+ugvZD3CHuAAAAAHhtxX1RO3F3mCv0WVtuayYPiptGegk0mje6JUncpy6TjOrQqjKe4RJ2a8GKuKqvwi2L+5XchhATtyKMXyCSKzQxh2URu6XOAUInH2H6zfpzN+tXxkm75DAh7hB3AAAAALwcPiNxP/xM3Mk7vdaU2ZrJvaImey+BWt36hov7l6Gl1A6ttjfD1LDSJVu1q76sipNOW25O3E9cVDQ3t+Y9apobZbx/9WmgqE6p2XpMHrqtynW+6OO5gnO3lGdv1EfEQ9wh7gAAAAB4zcV9I0/cyT5nRdgs7jmFjaO8nqw8+Gai0bTZzxG4h5Q6zhWqW2xuB4/QUjbirhP3UlPRtAvFeAl+LG0WljdPWaaN5uQj1JsAM9Zf2NDUuutkzcKYigkLxVSf87eUqdfr1yRA3CHuAAAAAHgFdXxxqaRKbVXMRaUbD1Zz9jnKW2DNVA09sgsaKSH5ot7+I+dr7xY1vQkNTrJOfZ5Ji0vJpDvQgZm8RLxki3bEPSJeOnWZ8fYXV6g/9hF8Ol9cUa2urdd8Ol+7fA01+9yostRr9Vw0J1+hqrl1T0qN/4Zyt8ViipCRrUy5qogyMSce4g5xBwAAAMDLhHTtfrFVS4h8tkj83cEnI+5qdavDXCEbyrWJmw8aKWG9wWqDnweLN/EWie/GkCvbzxF8FiQe6y9SNto82d89uJTNWY/YLfUw0f7iyubxC8UeoaXiSnVra5uDt3ZOzigvAdn8wbO1/FNPHbADZ2u91pRPXlJKtbpwW3kyU7F+P8TdLC0tLTExMaN1UIA29SJUVVVlZGRERERMnjzZsEX4QNwBAAAAYD2k0VkPGqwU9+gDT9y6qbnVyVfoHmKzuF/Pa3D0EdbVG4j74jdF3BtVrfZegvELxC6BIsN2sIjbIjET99Xx0i9Djbe/qEJNfSrP5ZISSTNtus4X1Sg0I+cIHLyFp64ouGjsSVhHM+q+Xlk2ZZmENs/fUp64pIg+AHE3S3x8PB3YCR0UiIuL04swceLEsLAww+O3pjkg7gAAAECHKRKpDqTXduMDdJwrzMhWWhNz4iLxhqdjsQ1NrWP8hGNtX4n8am7Dx3MFcoW+sE5aLI59M8Rd2aix9xa4BorGLRDL6yysurg4tuJa+1XYJwSJQnRTZSITpJOXGBf3x5Lmr8IlX68qeyRS6TpFpXnFjQ5ewvELRUfO17E46pZWth5l0iXFF0vE08Iko7y0y0Eeu1C38VDXnIhuK+4zZ86kA5ProMCMGTOsPH6IOwAAAPBc2X+mxnW+uHuLe1KmwpqYExaKOHGvb9A4+4ucA2wW98wcpZOPsLpWX1jdXgFxb9G0Ldte9bxLqVNqRnkLP5kn+myRuEpuQdxdAkVHztXx95Dxswcwkbib+sXjB6FqVkTZ7MiyhyVacaeCMm4qR/sJd52s2Xu6hsVpam4d7as9faevKlzmCaeEljp6C1Kv1x89X8df9BPibgQnJyfuwChAm1Yev729vaurq7u7u7+/f0JCQkNDA8QdAAAA6EIOnatzmSfqxgfoMFewP82qnxRI3Nd9/0Tp6uo15JSf2N4yF7K1BmkorCSXsUfkL7cpKmXqF/BwqBoFibtgbIDo8+DS8moLtwVTCydmtBP3TwKEwZt1U2USpJOCjXcp8x+rvNaUzY0qv1+svd+XAtn5DZTV/jO1248/aWRlo8Y5QHv6zmbVu84X+a4t/9hHO5HmUHrtlsSuORHdVtz5B0YB0nFbj7+wsJBeCgkJ4e+8e/dufHx8dHT0wYMHuRz69+/vaQIzNfQ0DVIhFVIhFVIhVTdONWHGllFzirpxa4yc89h15vfWpHKYne8y6xgLT/nKmzbZkK1NNXSbsW60n6jCQFgnBmlH3F9ua3wxfenIOSXPu6ypX3lTm9vPfuQ4O+fLr+aZT2U/54eJX2/hJ7ef82jsrHQm7m6L2ol72vX6OqWG4kyevmz0N5ljvrnkPj2MNin8+fTVDnMKjl+o++7Qs64XW23m4m2lk69wzDfnR84u/uzr2Akzd7p+/X2XtDxG3M0d/+jRox0dHdt16WpqSkpKkpKS0tLSuBz+9re/PTaBmRo+Ng1SIRVSIRVSIVU3TrUz8fHHPoJu3BqjvARhW0usSfVpoGDZlhIWvnv/8bj5AgfTz/40Vb39p0rG+oskUrXhcH7sUfnLbY0jaSUj5wied1k5eY+p3RznCiaHCK5lW0g12lcQd6xdKQ5zBX5R2vMVmSCdENRO3B3nCm8XNFKclIuPvSMFc9eUnLqgPV9zVguOnHk8foEg9dqzNdpltS3jF2qTX7nbYO8tDFwv+NhXsCuxZNOBkrUJJV3S8pjjbu746SVnZ2fD/ZgqAwAAAHSYk5kKdg9fd2Wkl2DhxgprYo6bL4ra92SOe5W8xW2xuAPP/ky9Xu8cIBRXGoq7uKumVneYw+fq6Ig0T++b9VwuOXFJ0eWlVMpbHH20C7xMD5cUlzZbGNv1FZ5sfwcCna+gGO35ioyXjlvQbqoS5XkrX7uyZ9b9hqBNlYtjK6/rbmydv7EiPavePaT04m1l2I4q/hmkQHqW9q6D0O1VY/2FR8/X7T1ds+tkTZccaTdfVSYpKYmtKkObbSZuRdXbExkZWVGhPXm5ubn00ubNmyHuAAAAQBeSfFnRsUfTvzbiPkfweYhVd9+6zhet2fNkvLaiWv15h579eeqK4pMAoahCX9zJQWMOv2Rx/3Zv9ShvoVr95Ig+CRQd7NyCQjfuNx45r59DebX6Yx8hXVSzIsp+EKrM5+DoI6QrkNts0bQ5eAnm6zpaqxOknwZqxZ0uTnZ9jvISkLJT4Epuw5ItlUu3VV3O0a4XRBJ/+qrCI7T0Rp5W6LlqsHtbky4pnANEYdur6P9D6bXxp2roD+JuDraOu6OO2NhYto673sR3o+u1Z2ZmTpkyxd7eftq0aQkJCUYzh7gDAAAAHebEJYXjXEEHHpRjDdfuNWx+qUupaB+A6iWYF23ViDtpYuTTiRYSqfqLJaVj/ISNKtvE/WSmgvIpKWs27BU8J3GvkrfcLrDqmaxTwiSO3gLuaaZOvsJj7W8MtYkaRcsob4HfOv22lVSpKWcSd27VFzNQDim8ldebVK1OvoKADdo8I+Kl7Obg2CMy1vWy9xJeu6c1dTayHr6zii30Gby58sSlOs/lktyiJr915SwrcaXaQ7cMPJ0L8vXlO6qoo7L/TG1ccs2eFIj7ywPiDgAAAHSYo+frxvoLpTUtzyPz6IOyybY/w6gLYQ9A9V9fbqW4r46X8rXPZZ5I0WBbl+b4xTpy9B8NpohQ5t8dei7ivv14zWg/QZlUbTFm6Laq0X5C1klr0WifT5TUiakylI+Tj2DVbqnefmo6EnfqL3GrvpiitbXNfo4g5eqzOtQptUvBMPmmczHGXzuJa3Oi7LNFYm2F5wgu3tGaenpWPZUbsVt6NqueNpdurTxyvu7rVWWFAu0ykSwrQVnztOUSLmey/E8DhXtP1+xMku9L7ZoHF0DcIe4AAADAC+Xg2dpP54uF5c3PI3NSqynLXqa4NzW3fuwj9F1rlbh/Mk8U8VTcSfumhknGLxAZPkrJQkcoo27cAjF7MFC7zANE3x18Iu6q5lZlQ5f9xEEWOzZAZM3Y+ZItlWP8hKwrUilvGeuvnTpiPsmJi4owE0u/19ZrxgYIDReGp2uJSnGcKyT/zi0yJ+6NqlYHbwF/jnt1bQv1cMj423Qj7k66VX02H5WNXyimfgLlmXpda+ram1D3SL/dW31aJ/1Uw/1ptbMjy6hoOmusW1Jc2jxjxTNxX7GrynW+OP5UzfbjciuXB4W4Q9wBAACAV4u9qbWfLRJbnNLQMUK2VH4VLnmJR9fQ1DraV+AdZZW4OweIVsY9EXf2bE63xZYfIaTH4XN1ZJmGc7vH+gujDzwR942HZO4hnXro1d2iJm7hmrQb9Z8Hi6/kNlhMFby50jlASMJN4YLHKjo6i7O9SZopmuGUfSbZLoEituY6nxJJMx0s9ZcCoytuP2w0k3mNQuPkJzx+4VmXo6JaPSGo1GtNGev1sdumY4/IqdpU3Bg/0bELdaO8BIkZdev3V9Mfk36S8j0pNXSWC4WqUbqFgEjZvb8t50bfifBdUuqG7TpZsyVRfigd4g5xBwAAAF5DSN0mLym9Y1awOoBKrZ1b7LeufCZPnl489Q2asf6iOWusqgOJ+4qdVROCxHd/aCoWN89YKaGWsWYKCp8DZ2snBhnpCI3xFa5/+lhWMnj3zs0gIlPf9HTGfOq1+skhpWwOiXmCYipItWW6p7ruT6v9LEi09ZiFRxElpNSMDRAZXRaTJJu6KPO/azfH/bPFpWeu138SIBrtJ1oYU3HzgbnrqkLWMjZAu9ILt+cHgcp1vmh25BNxH+mlLfe7QzKHuUJJldplnij2qIzU/EBaLXV+6O+YTvopJhk5XWwaTdto3W0Jy7ZXUdpZq5+d9xW7pBMWiLefkG86IuOXCHGHuAMAAACvDTtOyD2WSc7dUnZtttfuNXzsI/x6ZdmcyJcp7nX1Gud5om9WW1WHsf7C5TurRvuKMm7V/yDUzpaesqzU6GCzGb4/U+u2WPzgR/0pIh/7CLjHskbtrXZf0ilxdw8Wb3wq7qeuKL5cWnreijM4f2MFaTG7n+HwuVrPcMmGA9Xmkxw+V+fgJaBTafiSuFJNR6o3DYliJmbUOfuLqDEXx1ZGxEvHB5n8bYHaljoS/PFvEv3xC0QzV5XpVFsr362t2sVwHH2EBSWq8QtFS7dWUpdgZ5J8S6KcGzuPTJBSD4R1IWaskDwSqSgtVWB2ZHtxXyiiJJzuQ9wh7gAAAMBrBqnMxCDx1sQuvm/yWp5W3MctEHt9+zLFvUahcQkUMhG0yBg/YdiOKvo/+bLiYYmKtI/UtkRibvb/ldyG7w62c989KTWfB5fmPdIXdwdv4dqni8RH7JZ+HtypqTKUfOPTW12pttTBSLtRbzHVvOgKct8KWQtLFbChgrsZ1xRHz9eN8hY6GRN3apnJS0pnt++YfTxXSK7/yTyRc4CQJHvZ9qqJpsWdDHv8QjF1dbg9l3OUVEk2N53OheNcoaq5NWx7FV1I1BWcFCymA3cNFG06LKMOJ/2xtNQR2nSkmi0EGbqtSrvmzPYqyplft/Bd2ppsOiKLPlDdVavXQ9wh7gAAAMALJeawzHdd+fEuGoPkuJ7XQNZFf17flr/Eo5PVtrguEM9YadU8eydf0bJtlWP9hQfP1uY/VnmtKSPjLxKZm/2/OVE+aXE7MY0/VeMeIja8KXOkl4D8koVJSd0WtUuVX6LytOVmAPLXDU9nzCddUngul5y6YllG/deXfxYkZpPjEzPqyHSXmbjxlOPA2Vqydse5AqPaPTVMMn1Fu2o7+gi+P1PnMk9E7k72HLy58rNFJsX9wY9NbsGl/MUZj12oW7lb6qlbDYYU3GmudqL8go0VX4aWsv4JyTeFv90rpXbenVyToEu7fn919AFZyBatuC/dVhm6vYr6DO4hpfxfWqiVAqPLvzsk42bGQ9wh7gAAAMBrxoYD1UExFXtP13RttiTuDt7CMX5PVgjpWr5eVZb1wOS9mLfym8j5WFhao33uvZU3yH7sI1y6tco5QLjrZM394iaqucWVyDcdkemJ+64k+RdLS3MK283t1ujWXuSGtxdtrpywoL24/9g0ytuG59dOChav+/5JN4A6XdNXSqxZ2NF3bTnVlj3VlYx82Q4pe0apGfam1roECo3WjVqGrF1v1SA66btPyV3niz8NFK3YVTU/ukKvffhQK01eUkr+ze3Zdkw7AYbluWRLpZOvwMlX6P1t+SeBorV7pTNWlVGXwGdtefiuqn2ptVQ3am2K+d1B2bf7pKwTcvmu8pMAIbk+dSpmRbQ77+TrZO1r91Vb08mBuEPcAQAAgFeOqL3Vy3dUki11sbjfaxjlLXDwtnZFF5sY4y9KvWbSvUhJXeeLWLhC1jIxSMRfz9sMjnMFIVuqPpmnXXD9XlGT77pyiyuRbzwo+zxYnMW7BXP7cblHaGl2QTtxVzW3UubckjX+68vZo4U4HolU1FbstlFr+HyxeM3T8fvEDO0S5olWLAdJ58I9pFSgezjUnpSayD3VFhfKZKPa1OtIvKBgy9Fw5D1qmh1Zrjfnh2LuOE7iLnJdII6Il/pGlU8yPSnoRl4D6fWOE8+uPXL9I+dqqefTplsDZ7SfaLSf0DNc4re+YucJ+dxvy+iiWrq1kl46lF5LJ5rdXBtzWBaZUE1pWSbj5ou8vy2jNvl6VbvzTr5O1r5mjzT1Wn2XXIcQd4g7AAAA8EJZHS9ds1fKTb/uKq7mNoz0EpBmea3p+jnuY/yEZ3TreSsaNGoD192XWsOJe5lU7ba41Mq15B28hWSELrrV3HMKGwM2VNCf3ti5Hhv2V3+2SDxyjvBOQaNarX0iKXWBpoaV6q2momzUjPbV3vnKNr+JLGMrlHMUClTUG7n3qMnKFnBbLF799CGvR87XfbO6zJolDuesKSMnfqybtb8zSR59UDbL0po/bB65o3a2jPDm/XYHRS3js7Zi/IJnPZDWVu2MoM1H5eMWisbPF5Eiz44s+zxY2/iNjZq7BtOHLt1Rzlgh4a9sM26BaH9aDVtyJ2hT5RgSd1/hpMXiBRsrYo/ISN+p/0NdzcDvKqijcvR83aYj2vlCm4/KVsRJuR80PJdLqMc1N6ps+op2R5d6vX5NgjaaNfcDmEEmk8XHx3/zzTf9+vWDuEPcAQDPHY9lpbfym9AOALTpxjg3HZaFWZrrbIqD6bVGn7p68Y5ylJeAxGt25PMQd9GZ69oR9/ELxXsMViKPPyUf93QiSmml2j1EzEZwLWLvLVi0SSvuwbGVtx82BkZXzN9YkZ1vTtypw+O2SEw2SQd7SyfrpJKe4ZIbee1m8tTVa8b6C5c+ncBDHQl7r3azxvMfqz4NFO0/Y+2dBtRbWPF0/J6UnYx8/xnL4k5+T59+xeLmFo1WdnecqPGw1KVhK7dQ5Uncrz5dKv7bvdXRB6pv5TfOiy53Dngm7s3q1lHe2lUv6byMXyha9331VyskbEj+yt2Gj33159tsOSanblXskWc3Rn+9SkIx3XSza6jxx/gLqYfzsY9wydZKamr/deVUE4pPXn4yU3HikiJatyrOtmPyZTsquVsIZqyUzI4sp9M3tf0vLWez6iN2S1ftlqZnWSXuzc3Nqamp8+fPHzNmzJAhQ37961/b2dn95Cc/eUsHBX76059C3CHuAIDnDn0ZnOmin0oB0KNKpo4+UP0aVXjZ9qrdJ2tIkjqWnKTqep6R6ebkRqR6LoGiWRHPZ8RdN2g6foEoPkVf3HcmyblhYFGF+oulYisXTR85RxAUU/FJgHD6CglZ6YKNFYtiK2/kmXuw0Zp46cTF4tF+wtG+QvbQpY2HZJT82r12qWTtn1VEXks+2tTcykXIe9TkOl/EDcmbRyJVT1goWr7jSeQDZ2tJZPekWL5LYeaqsmnLJbmFjZ+HaOf97zghN7pAOx+2eOKn80WOPsLzN5+sOOm3rnzehgo6xsWxFewZSQxlo4auh9UJ2oUXJwaJ6Y3w5dJSNuJ+JbfBcE3JIxl1s1aVfXfombjPWCG5U9jIFqKZF60Vd+oUUSdnxS4pOXf0QWmxSLU7uWZmRNnpqwo29YWd8ZAtVdzSlnTJ0ZEu3lzpEdpO3M/fUlI3lf4Ml87Mzs5euXLlxIkTR4wY8S//8i+/+MUvSMrfekqPHj169er1m9/85k9/+pO7u/v69evz8/PbMFUG4g4AeDE4B4i6ajkwAPS487DJYa7wNaow2eSRc3UdHhcnG7tx34japl6rJzedsLDUyhVdbIIsmc12cJ0v3p2sPzt/6zEZN+JeUtbssUxi5v5IjtbWNvs5AurAjA0QkUNn3W8I2lS5ZEul+SeSroyr+myR+MtQ8TeRZWw2POnjzFWSy3fbpaqUt4ybL2LrFbbpVpihImoUz6aM3/2hySO0dOMhqxblHOUl+DRQtHTrE3H//kwtmXRcsmVxJy3+aoWEujrUgHTGj56rnRBkoWXYGixk0g7ewpSn93T6b6igEjNzlKHbqux1S60z5ArtDwthO6omLhJr1148LHNbXMoanxrE0eB9QTlTPtxzqdp0v0XkP1aN0/W7/NeX0yVEbUW9i8gE6Tery4I2abuXh9JrPZdLzmbVn7leH6mbL0Qqv2hTRczThe291mgnySSclscebteeF+8o563JHfvlmtEuHn/5y18GDhzYp08fknJuEJ1k3c7O7p//+Z+HDRvm7OwcGhqakZGh0WhMNc6rJe5UFXt7exZesGABbU6aNAniDgDoBnwSIDrYRY+8Bm8C5CX8ibwWxd3o2nmvLEExFSlX662cBW6Io4/gRp6RySTkZGP8hGxkt8vr7OTzRNw/CRDuPKEvrLFHZeOenq8fS5unhpWaWZGQo0WjFeJ50RX0+UB/1+41UJeGHPTibXMPNlq+o5Lcl46Rmw2/7vvqWRFll9o/x1QiVZPIsicEsR6Ce0hpefWzRzvdfthImazarb+q+r7UWjaQryfun8wTLop90g3Ye7pm3oaK7Scs315Mvvv1qrLvz9RQYPrKsuTLCu5mAFN8u7f69FXF5yGlVGhixpOPzcDoirlR5RnZynDt86qe/XRA/ZNP54nIoT9brG3zLYlybedN1zfIvKtdZUgv88SMOmpw/v0VVFCxWDtrqE23Bs7a72Vk7c4BIopDrcduoY5LllOeF7KVbAS9Tfd4V+5VlnBy8A/rNu719vb++9///rvf/e5Xv/pVz549+bNcaPPtt9/+/e9/TxF8fX0PHTqkVFr1DLKahw8LY2Juzplz0cnpT7/+9aso7omJif94SmBgIMQdAPC64zxPlHCqBu0ArIS8ZOQcQbO61ZrIZGCOr9WIO5lT2vV6i1MmTOEwV5jFG3EnEXxcqhXNoxl1zvOEXy4ttXJFF5v42Ed4VifuY/xEho+O+u5gNTfi/kik8lxeanFcmVCrW+lY/NdrJ22P9hOSlS7ZUrkyTnruprlpdUu3Vo5fqJ0OFLSpkrUDme7syDLSSn40UYV60mIxyT2FG1WtY3QrpfAf7XTzQeM3qyWGizOOmy/aZzB53d5LMNZfyLoBTFsXbKzcfNTyaD11z75ZXbblqNz72zKPUEl6Vr3e4jaGROyWUlN7hJZSZ2Nv6pOazN9YMSeyjPZHxEtJsuuUT8akSyu1c3joMN0Wi+lv6zGtdrNeE/Vk9Kb1t+nGzqndIhOedVfoTJVWNrN5895R5Q+Km8b4C6kRNhyoXhBTwebxn7qicA4QXr7bcPGOctmW8vT0dJfPA383zKH/b4e88847etPQe/To0adPn4EDB37wwQdjXaeMcf/WJ+LuVbO/orCroezixfthYVe/+OKcvf3p99479cc/nvzDH06++y7/b0SvXq+WuLPaODo6UkAmk9H/FIa4AwBedz4JEHb5cyJBN6ZGoSHnqKvXWBM5u6CxwxL8UvBdV37zfsNYf1HHko/yEvCXVKeG+lEn7gfO1pLSTV0u6fBYvhmoa8RG3B29BZsO6480r91X7fp0xP0HoWrGirJxVvxgQt0z6g/4ri0nqyZPPXahbtn2KnJKtnyNKRbHVrrOF89ZU7Z0W9XlHK2sr46XkhbrzaL+sbT5i6WlbO1FupyoPnorxF/Pa/BZWzHHYAUeirkvtd0oAxuwH+0r9Fv/ZCVH7USR2Aprptl8GVrqtaaMDoqq/XlIaWaOkg7WfJLwnVXUh5kWJnGcK+CGtBfGVMxcVZZyVRG1V7uoDnd3MnVFJgWLtYtOBoupoxK1r3rCAuH4hVpxp0yo99vavvO7L7U2ZHMl/3cGl3kiym20rlasiVwCRdQHiDksm7Iw48uvl0+aNGnEiP9r17uf3c978aeh/+QnP+35f37+m9/8ZsSIEUPfd/mTffCpszf1jiXrQSMdvs/acu6ujEapVHDoUE5gYOaECen/8z+nhw8/NXRocns7Z3/Jf/hD8h//mPof/3F+5MgbU6fmR0ZWXL78j7///RUSdycnJ6pNYWEhN0mGAg4ODhB3AEA3EPf1+yHuwCTnbtXnFz+b/lFerR7lLazgTWwww+2Hr5m4k8rkFjU5+XbwVwKtuD8dcW/RaO/vFFVoG2pPSs24heIZKyRWruhiEw5zBWnX69lTjbjnEHGsTpCyuRZtuocEzYwo4zbN0KhqHe2jXXVe58QVZMPLd1ZZfFhP4HcVlDm5IHfLI2koba7/vtor6pmFU/9hapiErYxZIWv5PFg8eUlpCm8p+iu5DZQVibW+uM8X7Wkv7k2qVjpqR59nj6TdlSRfsqWKP1PcFFTo3KjyJVu1HZIJQeKbD4zcMKoH65B8tUK7fiW3bEtQTOVXKyTseUZfLCllj2Jlh+kRKpm5UvJ5iPjz4NIlWyqnh0s+1c3GSdX9qsNNqnGZJ7xX1BR/qmbZjqpw3i252nt8Hwn/ODLiq6++6jfw/d8M+Needr/8yU97vMWbhv5/iF6//s3A348c5TRt5sKzZ88ePFtDrcE9RGxRbOWk4CfL1T/pe+fnF8bGnv1iRsL/HXlo2J9PDh2WPGTISROCfmrYsLS//vXimDG3Zs8u3rmztqjIVOO8WnPcvb29uRkyxcXFrH5jx46FuAMAXnfG+gsjDOaSAsBB8hG199kVUiJpJr8p4XmAGW4VNI56rcR9VkRZoUBlOI0hILq8RGLuoaHyOo3fugr7OYIbT5f3rlFoSM5+LG1mNklq+M3qMitXdLEJqu3ZG/X1DZrRfiLusTsc4bukLk9NPf+xavZqCX/JQlMoGzVj/LUD4eTE3t+Wk0b7ry+PPlBt/kZ233UV5KABGyq4x/qQhlJCMmn+/JyCxyoyXWqNNt20mSnLSkk0M3ij8pfuKEM2Vxp2MFznixPaLxdTW69xmCukFpj5dLmeHSfkodufLYbI+HZv9ao4/U856jD4rSunv23H5FRWXlGTxWs1eHPltXsNX6+iNhQue7pm6KJNlXQIiRl1MYdlnssl3FvjwY9N5PFOfkL6//OQ0n2ptdtPyFnjk+V/7CvkfrZynCvMvF35zfxdfxs1c/DQ/3733Xfffvvtnj17vsVfbLHHz/6p76969/3Xfv/6l5Fjv3b4YsvhM0+uJWrq0spnHemjGXUzV5XtTqouz8jICwvbZ+++f8R/n37/P04NHWo4v0X79/vfn/r3f08ZMSL9v//7ipvb3YULxcePN9VYO3+ytLQ0Pj7e19e3f//+r9aqMuPGjXNwcNi6deuT94m9/fTp0yHuAIBuIO5LtlSiHYApvgwt5WvQwxLVGD8hf2KDOXF/0DDKq4vFndxxsolx66XbquJOduqGjekrJKTaJHB6i2d8PFeY1f4pQrNWSbYdfzYvRVjeTPo4co6AW/qQlNTJ58mqiFsS5W6LtXNI3KxY0cVWRnppR9wr5S2u80WLY/Xfy0u3VnJTt+8XN5EiW5wQQtQpNZ8ECKkbQ32PNQlSEsH5Gys2HZbtO1Nn+OQgDq81ZSSmCzZWbDhQnaRT/LDtVfOiK2gP/47YvEdNM1dpbwy9crfhwaNGCvz/7J0HWBRX+/Y/FUGwxV7ymqIUe4saYzQqVUBERFHsXem9VwUURIoCYq9YsYAi9q6xxliixi7bd1lYlt6U7549MAy7i6Ix+fvm3efy8tpdppw5ZeZ3n3nO89CuNcTIQk+cWs6ZZKInO3hj9rErteIBV01irdj4AZ2p30HhyzZn0+mHiEF4KGZFRZFQtgXh/NRzUjNXNloKzUf/9frDYmmBvD8YLuT24xJIDlQprcH81onwef8ZKVrZNpB798/qfnLvWemSFXwMn+lBAHfq8kvL35k4vz5z5ozVdPcO3xto6+h16NCB6YYORG/cmHJD79at2w8//NBVzzoxMfGnWdfpngkNMD+ct+1YHrrfCZnbUplEkrV//29ublesrU/99FNmv35HtXXA4op0fgyA3rPniUGDzo0Zc2POnIteYQumH5ninUUX+D2WlZW1bds2BwcHIyOjPn36dOzYsXnz5swQNI1kpgoHqQJ3lalMZX+7mTqz3eIFqnpQ2XvAfRVjxv33pyUWHmxmBs3XvPIXLOUcf/uPkrGfG9yJv7hy7F7OW74l+68cfFYIFwg+zoVVWlaHGalMmXXBHdXCDADC5pdTuVHtWZdrAPTJ6zKo4sevq8OZ2/hzHaP51j4NBXfsEqKQB6qiggoDxfyFSs9pl3Xi18Isfvm0QK5LjPxY9k0UmbtVk/qD56VOqwUNcQRaslIAcAdSQ41cvls01Y+TcbUAYBq0QTS+ngn7By9KZgXzUHX+60RJqbmp5/KJbPBcI3SJEzJjUKLz2EUK5i7noVaxmcMqgVw08TM3CyO2iVFOYW6dbFZQJjNDeHY1wTqB2raBPDC3gSNrnDN7iex3FBL7yr15cI8TuiiA+yQfKgWpkWPWgbP5OBe6MaRCZQ2r0/lomUai5UCAWflw6HXGfkmULEk5Id2UJgFY0yF0dh++OdzU75teFm069W7WspOWlhZIl+mG3qxZtRt6h+9NnDzCfCIvxOzOocPjFJe+Q//BByIjnV2v3IpKTP5lZsoQo7T+gw/r9KIAXdn0+dEe2od1ex8dOOS8icltR8f1i2JnLb0OhSN3LY9elqL+J3mzITDIL69evdq8ebO9vT3oXE9Pr1On6jIzdMX/U1NT09TUbNeuHTYAZC5evDg5OfnJkydVX3I4SBW4q0xlKvs3mbETiw46oTKVKQX3qJ214H79YfEkbw4zpY53gsiunsDnN/8o/uzgvuekdEI9YfsWhPNBin/l4MRH2cKdXVD8Vg7c5WbcZ4RwIxnTusA+ADQo8HxNBBVsD4XzQDY/DSCzBVXHChseSdM/WbR0pXytlle8Y84Ky1CeSs8Jqv7zTRlQWDHBk1ucwLRmrS2g0zVW0JA4P/pUjEXO/DAeTscRVWAX6JDN6RL/ddn1hV6BJKBSezpRKVGBsLtlMU8A8T6JQvtVfJJ4iNidxyXYmCRM3X0ij+laQ4yEJIdaIMHgaUO7zwziAtDJAtDf/iw1cKRiQRo7UTXvIQssA80QuVNMct+iDJfuUh3VNVborCBpJnpRsRrRmW8/pmIfcUUVuBnS4ZLGObNOK6QURbEfviiFALPx486tAXfHiN8HGIaPNLDtrvtDqzZdtZq3rDsV3bhxE3UNrba6urrjxo37dqDd6dOnN6XlgJiJGxVV2w6se09L4vbmrN2THeF6+I+IiKu2tqfH6KfqDTimp3e0ew+lDuhHdXUz+/U7M2rUlYkT7/n4sFJTy/IpsXT8WsHMYC4JNFQlWx+MJsuRVoP7ixcvNmzYAOD+6eexzdtqa2i2laNzEnwGP3bs2BFlJnS+adMm7PhBVP6CwB11jdK8e/fuC7+9qsBdZSpT2ceagUOW4iIwlamMwbKcyJ21U8sX7hRN9eecZwT4mx3KpbNgytm1+8X6drWzmJ/FUk7k1Rdve1EEr76SNNAm+3JEkkorb44kv7IuuGfd/KMOuIONmLP74GZgqIkziySQf8ai8uYACn+T+SEAQ6cHU9HNJ3g2FNwDkrOXrJSPHVlSRoE7sz7xi6FD1tHLBXf/pGaCbfzlRbhjtMCkZs0lCuMRL9RvgJTCNlAvYFN8eCuL6S4tfLv1qMQnQUjP38uZ91qRsSMLBLxsc/aO43nbZCmQPNcK0SILw/nTAmtvMrsy8yb5cGwDuABlcLZvkoh2rSFGIrRAg8kFgJ/gwcLNapo/hwRaufu0xMCeNdGTM86VcnMP3kA1fcKB3OiUHOL+h/KHbaXayCVG4KQw4z7Bgx2QLMJlPmWV4TaYLak0dWGV1LxpoZuSNolEYjA1cfosu697jGjxVbemzVrLRUNv0qSpplbrzl2/HT169NKlS4NXbnePfjnRizMrlGcbWN0uZFJ/485XftOSLzl6X54w4fTPPx/S6X1MW1uJfwv+aWunaesd0uu/a+CY85OnxVgGhbocPXA2H/VQXxhHyB5z+6vu/muXLFkCDmzfuYe6ZrtmzTTV1NQY8/0orVoTNU11rbbde/TU19dHgUHnZBnnp9mXBe7+/v4ojVAo/MJvrypwV5nKVPaxhgfe3xGiTmV/n5VVVPFEFX/rKU78WkinorQN5DI9hvGnWSE8oBX5Wlz6DqzGDD7NtMu/F4H5mNns/7rtypTWC+4r+F5r/9KT2sCB9UZARRmXcy2QzbjX4aQZwbygDbUi4cHzUkPHLFNnFvE8zuJXYGRN8eOQefqwLdkzg3ke8YIPRgpngLtoicKMe2HxWwghZn0WFL8F/h65mH/6RqF9JB+fw7eIOcIKhpjh01Pstx+XoH7k5uzruy3I/FK4zOl5rwTRzBCeWT0u8gHrRGhrEPCKbeK9p6UbDlMLACBdQMxzQrlMcEfnCUwWWvtyoG2WbxWHbMyuda3ZkH34YgGJ0JJ8SLLvdJ2o7eM92DKXcSoaIzgbWmWsfZa1D8fMjY0PZJH9mn258XtzSFrW+WG8ZZuobuwUrQTczd3YIRtE0ACC3ArUKpQJWgc1XFlZmZGR8d3gpUN/MtLV1W3Xrp26ujoT0Bs3btJUvYVmq67Dhg2bM2fOuGnRI+fdRGn3n5FCNhw6n0+OD+5fEXE92Cxs3S9zdw0yODFkSEbv3ukyX3Ml8Vt6aKfp9UkbMGT3MJPbS5c+37hx0pwrtjI3ejSBjT+X5KhaGMF3jRUcvpA/LYBzIOP++vXrFy5cCOzW1tZGOZXOnatraGlotdfV62lsbGxnZ7d9+/bXr1/jsNf/KEFvt/BgP3ld9lkG5pcF7lWy1ahz585VgbvKVKayf5NRc2kOWX9HpAuV/X127nbhOOe/N6vRzuN5dCgSdI8VDHA/ciEf9EDTCVdUbuLEYvrSMO38nSJgR1HJ289btvrAffEKPh3P+xMsV1pJjgw65IoqNqbl0f4bcpmViJ7xSagFdzCxsSPL1JVNAia+4VOxdyb7cMi0aPCGbKgdzzVC4rXcMHDPXrxCfsY9r+AtsJtZn5KCt+gMB8/nb0qXzA/n4fg4L3Mudm4ojw6WgksA0QLKP+hAgLNYeVGUzIyQCDD1XCusr++BubEXDo7OQEKsVMni4oduyrYN5DBvMjhO1I4ciJw5yyBmhADuzekSpxhB4oHc6UHc1btzoEPA3+kXC+T6FcAa1W7jzzF3ZUen5Fx/WAz0hDpCXyXrWbFN3N4cnJrkYyLLXvHBfpXAcZV8xwCyL/Y/1X2Y2wRLq+Zt9Dp16txErRkzGjo+A4W7dOnSv39/GxubiIiICfZn3/DK3eIEC8J4RjU1E7CGO3/ygZQZfmnm0478OCa9j/L8RMQBPU1bN3PAgMMDftw2fOLZxR6sgwfzxPmGDlkQeFB36NsO0VQ5K2Q+URB7jx8/7vlLmM4PMzt0+7GHtm6z5u2aNNWAcmDOnRO/844dO/bp08fIyMhqqt0PZrGnLlfPna/Zn2vslAWBLXf5otyKqJ05UC9Ps/6N4D5GmX2BXu8qcFeZylT2UVZe8Q6Pn4YvmFPZlwHuReNc/l5wP3op36AmzvRUf244wydkz0mpYzQ/pSZtJF9cMdGLHVFPRNEzNwtBfnQuyc9i2zMkEzyV91iAmn3Up4P7709LSOwREtRveiCHXn4KtLpRF9yBjyT3J7Gr94tBtOPdWCRg4ktO+SQvzvzlvIsyZw+/JFHwBtHWY3kNV1z+60SKDus50kp9mdcK/Ys4r9LMlQ0UhqAColFBzR1rF8gS2KVJHaSLkmCDisr3kTtZ8GrlzbYN4DJ72uEL+bjk+oKdQxK4xAhwLlTasSsFJKL80kg++oa1D5sJ7hsOS3Ycl0Lk4ALnLudhewDrrBDu/DDejCDuql05B8/lA+JTz+ajqMwAlGZu7GmBXNyvsPHRywUXfysis9GQW7jkYBmj47zJhySuMv22aAXfT+Y6NcPr1xHjQ6dPnz548OCvv/66RYsWzHWiAPTGauodOnRs2U7HeJxZQEDA+fPn9e1f027ixEqzs4Onb7hq77p7uNn+fsMp/xZdXaXxW0DtGfhTv4EHh/yybphNzIRA94VpVbJARRM82fmFb1EnS1bwr8r0FVpzxPSzHgFxA0fY9h4wqnX77mTuvFEjSIhGtXjeqImWVnPNFh3adtL+4UfD7oPnrVi9jcNRMhDQ5SZ4sOm4T0mpuZCdZcreej16VWrqwn7O/jeCu74yUyVgUpnKVPbfblS+cWcW7vLbMqRz/4Zk7P96w7O4vOKfPunZW3/7jPvB8/lmrqwT1ylmmuzHDttSy+VbjuZ5xAs3pVVHQgTg2vhylm1WHsvlxPVCE2eWnL/4XzTgb30z7gD3heGf3o1Bk2TWFsd5wS6zcGfTl2lgLw/uk305SxlLcqGmzF1Z2OWg7F3EM1YZqDR8qxiNha+ea4R3npRUyHRyAwvjl5S9SGHGXSSpREnohYYwYU6FuRt772kp2BdNg45h4MA6d6uWOE1dWTSpX7tfHJAsQouUvdd5CX/VB7j7UPk+ma8IgONOqwWGjvKeNjh4efk75xjB/eelRg5ZsXtzT90oJO5VYPHIHVR8GKbzfdQOMfHFmhfGw5/A6PtOS/EZGmNmMOWXRUIrEvVy6CID3F1YEABo/QXh/CMX809eLxznQqH8RE82uTShUDhlQfwIg+ldvh3SrVs3dY2WQPJGddMVtW3btkePHqC4bwcssLXfqm//lD7+FD9OtqQy78mTx2sT4ofPOjbS8OSwYRm9elGJQpUsD+1xTEcno3fvg32HbB1otMN0fkbgupOp92m3MfSEtftyIPlQCbaB3CdPniQkJHzbf9pPI0a17dhds0W7purNmPoBeN6kiZpaU8227Tu166TXttuo3sMX7ty589KNN3OW8ay82JKCt+hy3muFUBSWXuzH9bi4XLlXbO5GBcmhZRL6jNJ1JujkJk6sl9zyzzIwvzhXmf8KU4G7ylSmso+ywmLKrdPUhZWUKsEd/OztQlWdfJSlXSwwd2f9wyc9dbPQ9G+ecd99UgoeOn6N6g/WvpxQRlzCpNTcBWH8xStrQ/LNCOQShwRFy7haMM6FRSeB/zzgni5hLvHEwV/WTBnOD+fNDvl0cPddJyLgDjx6+KLU0IG151T1iwV9+6zrD+qAu5UXZ+6y2llkkCiGkqUnB9BZJYsFaRfFB8ORkIIAr6v3iolnWsMLA/0g9yNfXAEQZKat5YoqILxTTkjXHcw9cDZ/ohd7rF3WcUZ+U2wPmicvT678XoSWYi7BVGpFJW9B/2h3ax8O0ykfMsxhFd/AXr7vrdguhuyHUEFnAIiv2Ztz4U4R0XIzgqnkSoDOKX5chiah0hi9e1cFRYfCbEyTHL6QjyOgwiEVlm/N3nOSylWELeVSPqEvYQNzd/bC5S88QnaZTVzU7j8/N2/zTdNmX6nVXScKXm/dunXLtt90+maovtm8kVaxswIe1il0ZeWCKfu3TfVb/+Pks6NHnxg06JieHuWArsT7vEeGnt7xfv1O//zzlmETbrh5rbLf5bj8BUpColW6xFAXGLwxG3Jl95G746atWrhw4ahRo9p36q7ZvG0TtWZyc+cyv/PmzVt1bN9Zr1P3sQsWOw4wXnPozGvvBOHRywWgfHTvqf5cCCR8Jo0O7idT9XaRfJ9EIVQiGv1ZPTFYUbemziw6gevmdEl9y5HZwgpjx4YmU1OBuwrcVaYylf3fm7TwraUnG49259WCect5zFDKKmuIHTqf3/Dlhp8N3G/87TPuW9IlS6P4wIgqKmoehxlQPGKbOHxL9qqalEx/vCwFlSrm/SGWfqnAzI0tyKkoK/tsgdk2pecx47iv3ZdLu2HMC+NN9f90v6/E1NyDsiWSTqsFOzPzjJ2yaI+gsQrgjna3YYQ4BF9O9GRbebNJGERwPw6yOiWHuLyjhFfuUbs3ZGEoDe4LwuRFiCwyYxYzTWYWvxwNtON4XtROcea1gqkBXAxnEHyVbP543+l8wK65G5u4xV+8WwQNRn+Vs8rKKv8kyvkHgAiGtvbB5XCYVY37w9KVVIBIuaZcGMEzdWXNDOFRIfBlM+hk/puUgZ9dkS2pZCZggqShZ4uNHFhbjkpQS9MDuZAKaD4Q8K5M6u2BTCWK/VYetp3j1un7Mbq6uk012zZuUiddEZVQVL25VsuuvfoM7j10ytq1az2j7qDtFsk0DzB3htujQNv1CYZ2O4ZbnB4+/Hj//sd0dJRGVzymrX1EW+/4gAFnxoxNHGYTbux7MPmCXBXhbol75ny/K6MmrtD9Ycaw4SNRKorOmyjxO1dX12r5VacW7fS6av/Scxg1d87jUVPvAHH3eCHqxydRNMmHA25GXzp9o9AtTnjqRsHsUGqhwoJwHpB6gez1Ua60cpJMQRUWv7WLEvgmCi/dLUIj0nPqcnbzj2JjJ1ZuzWuZbcfy6gN3tAt6C1v4eV4afnHgHhcXZ2lpSbvHqHzcVaYylf0LLEdaae3DwW0d/3wT5YOvqeyDdvB8vsU/Du6Zv/7tM+5JqdTyPvATgRVmbl3AMTCd9o357c8SQFJ9sVwOX6CEDUBzkjeHxAf867YhTcKs88gd2TNrZtnnhnLrc39viMXuqQ5KCK46dCF/si93ewZVZuLzLRd9z9iZxXQj2X9GiqGEywRDV8myZrrGCtbsyz1ykWLoJSv5ZAlgQxaGVoN7onB+mPyMe5ZszWsWY4r0Jbd8kjc7eleOxxrhld+LZoVwgc5bZVUNybT7ZB6IGfBNlhmQFZz0VzkrLHlLdAVuCyZO1Iw7mn4iI/D85d+LFoTzDR2zmNmpALIGdlmodhxWJKlEnSQdlJDwNVUyl25sIMmnImzSu1h7c9iC6kvAXusP5QJb9Wen9xvt0VXXpH0XvdZfdVDX0GSuE23UqEljtWbqzTu27tirYw/TkeMDIpIu7jyehwqfFcwF197KvBc/M+rGokWpw43S+w1K0+1VH6Af1dE5otvnUJ8ftg0w3Gm+KMQyMl8WZaWKCmxKaQ/oFioJ7tyL8x1jFi5cOHbs2Padvtds3q5ZM2runCkbmjRp0qJFC80W7Vt30O2mN3a8tV3Yqu1GS25XyfJnLd8i3ndaauyYtXa/pKKGjWcGc6G+Fq3gO6+mXluh7Z6zyyw9ORBdUHoX7hTNCIb0Ys0L46Mdid8XeS+Kii0ufUeBe5IIXRFf6wPuO49LcARam6FDGjgov12gGxg41NGB/x5wDw0NlVuQqgJ3lalMZf8Cw4PWxo9j4swycmLhia6acf9YSz2bb+HxT4P78V8LTP/mGXcgbOim7MRUKjAIoIE5oQ5k33REQud3vP6w2GEVn7lMk2kHzuaDzABDQG250H6fbMmH88YzQokHrhfNXV4N7rNCeCZOn14zdBognwTh/jP50wK5W9Iph42Kynf69nVWfBIE12dMnwMiMZQm+7LJVPGdJyVQPvQUPnGar5KF9nv/wlDafBJE85bLz7i/4pbLOSU/Y5UBza282FZenN+fliyM4KGq1+ynGs7IIWvvacoFhbhHs4XlM4M54VvFYPG8AmXgXlwN7sLcynHObBzWwp3FBO5fHxTPDaW80vMZq2MBiFRcxY2UB05BMfU5+VDu/eelJIcryUGL7WnvpocPH+qN8J9oZTNo0KDOnTurqWs1alzrSSKbQtdo2br91930xo8fbzXD2zU07fhVKQ6Ospk4vHaclRqq77N7jHXa8DHpvfunaeum99BWsjy0e49jurqH9Pru6Tdi21DzWEPXoOmbSH4iqjnCeY7RAkgg1xU3BxmvWLJkyS+//NKzZ08NrbYazZrVzW/aqClMXbNZ847YoG23XxwdXcxmJS8IeUiyqBJVZhvI9YgXXL1f/JJTTt75WHmz7aMEkG2ogQRZc1RrS9m6Z9w03GIFiyhw5zx+XQZ8P3q5YGkktVwV1W7qyp4TysUlE3AnSyOIv9OTrLJXnLKbfxSjFQQ5yoEbpRori75PbNcJqZGj8hn38gp07Cy++N8I7kZGRigNh8NRgbvKVKayf5MR70mQmYFD1srt4lM3VD7uH2cA039+xj3jWsHf7SqzYps4Zk8OiQIJgPBOqOZysKl7nCDlhNSlJg/lxbtFbrFCxSDZxPaelgITgZvGTlnHrnye3pV8SMKc6iax+chndGaAyCcvFw7bUq1dA5JFKSfyZgRx18uCkQOYMEAuMHJOlZW/M6GWgdbiEUl3P8WXQ5yzbz4qAf1vOCzZK5MrQHDi2GBS427+QUOdz1FYLw5MR9MznZufvC6z8efY+HNJeBC7SAGQEc1HEjOlnMxzWCUAC4rzKvefkQJV0aaK6aWIAa+JGwwvu8LMhYW9zFzZTBeXO49LUCeofOaiBWgANPHa/bkGDpQmMXdnbzwsOXuryGDh9cTExC56k4cMGdq169dq6i2YIcbpdaKt2vfQ6Tvado7LkAmbl4a/QdmcVws273x1IHDLPV/fowYWRwYNP9q779EeOkoTiKZ3p/ITHdQbcGK0wfaRkx9FRcUGZBw5L7WVhY0HOuMSzJZeG2QSrT14hoGBgY6OTocOHdSaajZq1IShFqrnzps1b6ej2+uX0Ybf9J871Dxh9bYnQNuS0rdr9uaCfXGlJrI3XR5rhCik/zoRyR8MVTYzmOscI7zxsJgnrpguO7W1D2dBOA86EEpmLQPc0VcB9+gPaw/kQvFCbkHkTPbjHLmQvyiCf+kuFSfH2pczI5g4zPBplciUfJCFaMr6lo78/mcJ0zdm90mpcf1qFuJTkPN5lqB8cVFlSGkIrOfn5+OriYmJCtxVpjKV/VcbR1SBRw6eu3i8Re/KobPqqKyBBiz752fcj17528E9eEP25vTqaXVjZ5ZHfDW4gwUBgoAMEqkQrJZ2scA3UWQXxVd6nF0npNbUnGIpGPdzycKk1BxT19o6XxjBW1SziBOUCUaRFn4iiARtyCbT6qEbs7cczZsTyiPvHIpK3uLCme+jCorfWshWddPhsbElhhKEDQmHAqQD2OEgxN1oVgiXODYQh4eGFMZrrWh2qHyChT/flOGkzHAiD1+U2gZypgdx0RbQ4VBQ4HicGqczd2NtPJIHATDVn1pGOcWPqpyoHWLC8YpnzJVWjrXPqqh4l8Wn3pAAH0mUdHoDIObUAO4EDzbIvrZIL7hDzGLGjJvTusuwbt26NdVo1aSJGnOdqJoatU5Uq/V3o0aNcnBwSElJGbPoD8KgeY8ePY2Pv7N0aeZoo/09Bx3R7aWUzvEvrYf2Ye3e+3sN3jbYJO6nOZsWxe/Yco9yEIoX+iWJ0AEu/PpstHUsjv+93siu3+iqa7bT1NRs3FiNGbOFmjrX0GzZumOLttodvh31/cB5VnPXTHK7Q18LWV8LnQkVBJhedzB3W4bUyou9crvYxIl1+EI+gfLs3AphbsWyzdlk5TEoHF0FFH77cQnqmcy4o95mhXIh9lBdaxjgTk6BrrIpLW/xSj7uvZBDUwM4qefy50LdccsNHbNwNPwy3o1Fv3LBeGc6Wd17RmX7YkYFZdrtx8WGDN+YPaekJs7vA3fOv9JVxtraGqW5d+8ewL2oqMjJyQlfZ82apQJ3lalMZf8tJpZUXLonnyIbT+g5y3hTfNkTvThyWcdV1hDDQ/GfB3c0k8nfDO4+CUKQhL0Mxw3ss1xjq8Ed/L10Jf/kjUKSbRcwsSMzL2i9kojjxLZn5IFgrvxebO5WnZnor9va/blMF39wKp1hFBg00ZNyC/m0I0Oo3HhIjZGIbeL1h3KBTWv25RJMN3JiMaN6A3wnyxJ/0j4nsXty5i6jlsaSxEMkfsvO43nE3RxgTWCXLDFsSGE81ghmKUTIefSyFDX54EUp/cvvT0tmhvAAgmPtsiT5la6xgin+lLv5rT+Krbw5KD/4ErjJE1dQztOOWYBdxbywxLIlFLiXlL17yS239GBP8eVArkytWfgrkUhiElJ6DJrd4ZuR3b75vk2bNnL5RBs1VqMcvlv9p7veUNvp84dbRD97kYXSvi0r4505G67vcW3GjHNjx2YOGHBEp6fS7KEkP9Ghnv0ODxyebjzpdx+fM6t3hya9ybxWYOyUhX44cs7N/sbx3frN1u2v36WbbvOW7Zo1q5MrlHjDazRrrq7VrlevXt10funWd2Z/45jR865PlPn8RGwVzw7lof8YOrLGu7FDN2XjK10D0J9PXpdBHaHYNn7s+L05IRtFqDcIoQXh/LSL1SOC2PxwHsnViiPMD+MtjeTf/bOEdAyqW/pxbQO50G+WnmzSi4jZyxbmolZTMqU4Jv6KbWYEcfeelhL390neHIwmax/OFD9u7O7qJeATPNnMZc3oBgYO9eY1u/GwhJnvdt9p6XvSPug7sF5z/41x3O/cuaOYgCk3N/cTDlVZWZmQkDBOZviArw3c4IM7qsBdZSpT2XvsyMUCxfgnr7jleORMDeRM9eMwk3WrrIG2+6T0n3eVOXwh/++ecXeOEZy+XgjCe/eOmpMj2RwJxC+M4F25V0zoBDABjAbmKnpjE9uSLrEJ4O45kWflxU77TLIQCpOpW/TtWXSGUfAWcFMplTbE3OOFYK8qmbP72gO5uFKSRQh0buycdeLXQnpuknhEMAl45XYxSM42gIviUY/j34oAhXRYQ4AaieFIgvo1pDBucUKQnNyPD56XYhQT1+pqPnlcMieUi8KADisqqzzihQsieGau7MQDudgSpVqdkkPm+yEqILRwRdMCuErdo/niCmwgEhes23Swxw8LO303WrP1902btdbQkAvkoqap2bxbt25DhgyZOXNm2Ip4S8fL5+4UWS75g7VvX9zoJYfHWJwc/vMRXSo/Ubqy6fP07toZenqnBg8Gx1+fPfvxqlV3D17AqcO2iE1dWVau9+Y4bbSY4mBsbNxDp0/zlh2aaTZvRM2dN2KkTGqi1rSZhlbbb77TMTAwsLOzi4xOnuxyo0rm5nT5bhFxDrGP5ANwDR2o6Wpy90OF2MjePIDaIW9CNmbPZXRdx2jBHy9LUcmWXmzoH4icid7sBWGUQ7xTtGDL0Tz/dbWLPW7+UTJPtnoYZL8ogr8ognf/eSlEo5VsOa+NPxdjBN0JIB6/L4fey2m14OGL0kk+nIPn82eHUq8vLt4tmhvKnRbINZfFX5q9jIfhNtGrTpaAydTbj1pwh7SQuYQpf3Vz9X6xXL7b96xlfyOoePuZ0qN9cVFlHj9+bGNjYyQzW1tbsVj8acfZvn07LixNZviwdevWBm7wwR1V4K4ylansPXbwnJLAhc/ZZXjk4MEDREg+JCEhqFXWcEvJ/D+YcT90ocDEKetvPcWSlfxfHxQbOVJwYOTIoqe0AfEAnbtPS6iZ1LfUjHvYVjFYkEzAK9rGIxLbQO7KHTlWntWZif66xeymUrjTX8EotKsMgH5GEPeTX/0TbquSTZ+v3p2zdKUgSpZMJ0dKhRvPuFIAoUIo5w2vHPVApkjJvsB06IdpsmSrz1hlqJPwreIDZ/PXHcwl4EW8U8g60Q+W5MAZ6ULIgCD5WgWyA/VuP64F9xsPi+eH8SEMbsryQ3mtES6Nokb07lPS2SFc30QhqossiESToSlRPDL9X1ZWdurUKS8vLzMzs169erVs1VZDo1mdqevGak2A6C06Dh48eMqUKdHR0Zlnbk/w5Cx1unQ1POHmokXnjYxODR16rGevdG0dxRn0dCrAos4RnV4nhw27aGoa8/O851u25r96RSV9c2Hl5uYeOHDAzc3N3Ny8b9++HTt1aaKmBRr/f4wCNGnSRKOZZjOtNl27abf5+qeuvaf11l/586xLx64UpJyQOqyi4tvcqakKKBPSCf2SRNcfFpPlB3ZRVCZXIycWOgYReyt3iKf4UUw8PZADOA7aIKL9yKtkEdkB36heax/KuX/FNjFqbPFKHirQb50oOkUcvasWwStl/b+45C16OA44L4z36GVpftFbEkDTxp8z0ZPKkTTZhx23N5epx0gjHr9WiIaAfjhzs3BBOM/KmwoSgE5iF8l3WS0c78ai1TKlDYK4hgwWf8EuG1t/eKJLd4uZS7RTzwHc/4l71L82jvuiRYtwYRKZ4cOCBQsauMEHd1SBu8pUprL32P4zAHf5eZc/35ThkTMnlAcK2ZQmISGoPdaK1h3KVdVYQ2xnZt4/H8cdGsy4AbFT1uzLefyy5NNOAVJ5wSnDWYpK3pq6ssnqT4pU7LJmBvMApgCj0nJq+aN3gjAhNZf4/ioasHVGMC8mJcc+SvC5osoAnpieAPoO1XlqqmSuO/j86lMzQdJBG9fuz43cIQYaRmwTr9qVc/Z2MVgz9Vw+cQGvqkmMyjzX7FDevOVUlG7smJiaa+lJzXYfuZBP/JtpXrf24TDzntZn0wK5k/040wLkQ1uCU4Gb1x/W+rxdvV+8MIJHJnerqCWt1HqDxSupND0oD0oYlMg3m3/I3tmv/feGLdvpNW/ZriYlUC0fa2pqamh1+K5H3w7fGwcGLk9JvTTNL8tt1r4wfe/NIyafGT365MCBx/T0jmprK3dA19Y93q/fqZ9/vjJpUsxY+z2he6TZUuiEJy9yDWx3+Pr6jh8/vmWHPp07d27ZsmXTpk2Zc+c4e7Nmzdq0aafZ6lvtXiO69prSa8wyz8irZL0NyWN19HK+oX2WsSPL3DXL0IGKXXPofL7nGiE64dmaHLFknT0++CSKoGFIrHrc3KC1JnixwcdkvWbUjpxJ3mz3eCEJthOYXMfLi7xyuXa/2D1elJKZF7IxG70LsnCSDwetGZBMLfxgNgeqPVsWmAuSb3YoF7dTEmMHf5rqDyin4v9AJ8TtqcV9kkN3nAvr4m9FNgFUYtrMawVLVgogFTCapIVvnWME0A9AbecYAXM8GjJm3F9yyvXrTwhQWUk5RjJvF2Zu/0SSuH8tuJuYmNAXpnSFa30bfHBHFbirTGUqe4/tPiVVRMxHL0sdogXzlvMXr+Btz8gjUavxsK8vg73K5GxbhtTiH8+cuv9svrHjh0+K5v5k36epMm8KsEJu/ltcIPEDLimjgqtMC+C+4ZWDPHKllcbOLBD5pnQqEqLS4yQcyAXQ+K8Tea8V7johD+687IrMX+VXrOKXvafeh/grd2TTa+8oTx77LFI8kpeUhu9PMDr2S/IhSdiWbPATBsJET/a6gxJzd/aOjDyAOwlh/vBFKVgNXAhWI/varxLg1NMDqXiL4P4JntRq76OXC4izDR06HRiX3QBPHmAfwH2KQq0CScGdVxiLVS7dLVq6UjDJm/PgRenly5dHmnl939u403/6aLVsT0VabMQMhd64cRON5q2ooOPtvjUIDg4+f/58cXb2m/37f3N33zTYPH3QsEO6fY/p6h6txwE9o2fPVL0Be3fMAdMAAIAASURBVAb+csp65qMVK0TXr6MAD54VWizcHxoaOnny5IEDB2q26tpMswVF542Yni2yII+tvur89ffDfvzpm77WMTExv/32G30VTyEF7bPWH5aAs2U+M9XrPtEcaJS0SwXgVHQ2MDE2g2LEL25xArdYYXZuNaGSyLZV1KJe4e3HJUBt9M/FEXzH1QKbAK6ZK4XFUJ6QVRNkeQkWRPCtvdnomfTbJLJv+qUCP1kCXeC7b5LQzIU9dznPyInKLY2eTBYw1M60RlArTSHGXGIFM4O5+IyyETc2iC6MEa6oAkOJdlWndQUKc+tRyWQfDgkWiX3x2cCe0sm4tIPnKWXuHl8bYnV+OJXiqg642zf0nRtuAkRL/G+Bu2Lwx08OB8m8MKUHqW+D9+/45s0bIPv27dvT09PpbXR1dTeoTGUqU5nMnJadNXZ8KfdjeMwBG697E93+mOzxwHn5WcfQ8/jRyv2PWb63/jdryXn5OdTGR9Rq6DnFWv27zS3stIH9mw9uhoK5h5/8tFOMc3q+NmkbjhC9JmWc8/PxLn/ix4R12wzsX5s5PVu9dhc2iI7fbeTwytT5mcvyM/iq9DiLgq5MdH802fP+HP8bTsvOkx8nuf+xLnkTPqB4Jgq1N9f/uoXrE+Yv412ehsek0l/n+V8HQJPPyes3oirGu1Dbr1u/2dD+1RTPexGxBz54gctWH1q/fqPcjzhvzNpd+OAQen62361pXr/N8ruNS1scdMXY8YVdyEV9+zeJ67ZgA4+Ik6gHjB2MILLvVK/fcUz/yGOz/W4uCrpq4vgC//uuPD4/4JqsLV4lrtuMD+YuT+MSdnyweNjM1Ok5TiH3e/CqI2bOz+Y6RFpaWoKSu3Xr1rzFV02o4IYMQG/cWE1NQ0Ozdau2PTp//9OPo6aOtF4f4bU2yHTZ2p+m7xo85oBe/0PaPZXTefce6draabp6+3sN3jHQMGbE3KDxoZujotatW+ft7W0xYXInbfO2Xfu3/qq9lpaWmppa3VWhVACZphqtW7bu1L179046E4zNbMdO34V9UXI0NO4qGFxxiTvNnf+Uu67k9ZvDY1Mdl13Qt3szw+c2+ozfyqP4PSZhJ/qeZ8RJAL2hwyu0Aj5s2LDRe0XmFM/7aBf6CGsSt5k6U51wmtfd5TEH0SViE3bhVhYVv8fc9SkqDX01KXnzvIBfjR1ezgu4bu1+Hz/O9Ltj43mPPsh0nztLgi8bOrxeEPBraPQhG6/fTZ2eTXB9CtmA+6eFyxO3sFPMYtt6/4bN0EOmef9u4fJn1Jo96zds0rd7TXVa56cYLGuStlu4/rkg4Cq9y0zf28Gr0sbavQmPPWDi9BzbLA2+ZO3xYJzzM1waGReyg7zBwem9cCFWjPsSTqRvl9XAsYy+ikv+B+5LYM4vF9xfvnz5yeD+N824q8BdZSpT2fvNcdl5PLrkfgyLSQVwTHR/CAQBDgJNCFfN8Lnzv1lLeIiaOT9t+PYgvE8D91XxKfGJHwa4BYHXvCOOy/0IUDaQwcEHwd3jU8EdDJGQtA1VsSJun7nLMyAOfoxP3A6mGef0AugJMIqI3Q8aQ6dyDz8FTlV6nIWB16zcH4J4wFgOoRcoKFlPHRwIJQP308YKO9qHXJTrqCC2wMh0+uscvxsAdxyHwDrQh4AgkBqXTLitARf4BlCFfg6QqsVl56dxskZxWnYO+Ahymul7x8TpxaLAayZOLxcFXtG3fw31gg0Co9Lx12nevy1ffYjsC45EhQRFHQGeLgi4hgrBJYM+5wXcoC7B/hWKSmkDlz8Bo0nJW5KTmSriIHCfWTzUPHDwJ5tUKyurwYMHf/PNN61bt1ZXV2/cWD43kKZmy1btvm/3n59H65s72dtvcXPbM3Xqjp9Md/cfcVCvX7q28unzdPwIQO/Va3+/oZsHme6bNMl5QrJH8LEfp2ZYTpoxYIhBmy4DtVp901SjVeMmTeXoHL+oa2i2bdv222+/1en7i/aPrmNs1hE6J5LPZfk50mpQMri90L+jxia5P4Q0khNmtbJ52TnUsH3IpXGOzwOiKHCHesSOwGW0uJHDy3GOLwiw+qzImOz5YGnwZXrfhKStaCmioHBbg0JYtWbPRLdHq9bsxtHsQy7gr9gG4I6CoWnA66RXMw2dYUnQZUjBhYFXcJDJHg8muD42c3lm4vgcnRwSgm5uWkP6rTyGUWDrfQedZ9WaFHRLfZmqxMb6VD/fgpGCUUDvgu4REJWOcbQybi86yVj7N3Yhl2b53cKwsnJ7lCwDdxgOwrwJ40Kmed9l3D32jG0wuHuGn4Bu/B8C93Hjxo2pxyZNmvQJB1T5uKtMZSr7P7H1hyWKoUjuPC7xXCtcHMF3ixcePJdPolYvieR7xAv/N2tp7b5cG39Ow7ffeIRyoviEE80O5UXuqDfIQX7R2wqZP4VtIDd2j/x6g52ZeUyH1/rM3I116HwB84050/P1/UaCRs8K4d5+XDojiEvy3vOyK0xdWePd2bnSyome7MxrBVP9uQYOWemXCpgZkZgWtUO8NJJv6MjadCSXBDgvLXsH5iCR7FJOSico1N72jDwLWbLV2gexM+vMrVqPmuANlKsMCQSO45i5sq19qCYjAT3okI4fuEC7rBxppUuMgOmQQId33H1S6rVWGJCcjf9JbBb8aYUsmDfxUD97qzB8q5hOwWPgwFq0gnKbIeHbV2wTT/BgYzSR2DJVsvj3pMBkPauRI+vWo9rlB1HrL/Qc5WttbQ1G79q1q5aWViNGAHKwsswLvI2ent4Pw/R1hy3w8tnoMj5ms4XzJUvLo0NHHNbrk95Dt74Z9KO6eod7Dzg6wmDHaJuV44PXBGdaO1/pNXbl7DkLuumM/Kp9d3XNdrJlqcz0pVTomKYaLZq16Ni2U29LS0s/P7/MzMyc3Hw099xlvE1peaTke05Rvuw+CbV1uDCCf+wK1esmeLIv3inySawOw0L5k8QI0RlICFrl7nwnpKjhm48oR5dLd6mo+XmFb9EV95yUogIx0NAKxEXk1I3CJSv5JD0WMdq5nCwwJVEXcSKc7uztwmxJpYkz6xW3HE2JQ21Mk3jGC5m5pYgFbchOTM3Rd2AlpeY+elU6P4yHs1h5UT5LGVcLLD05z9l1vLDWHczdf0aKzu+fnD3Zh0NWKpN1sdMCOOhjlW+pFl+1q3akLwjnbcBNw439hl+OHXE5GCNRO8Xj3VjMRdUGjqzA5NoINhiJy7fUHkRa+DaW4Tf/fjtyseB/y1XG1taWZF8iU+y0mZubv3r16hMOSILDpKenk+Aw+Cp3tUo3eM/vKnBXmcpU1hBLOCAxVghFcvOPYjxZF6/ge64Rpl0qiJdFssPD1bmeRJj/LQboXH84t6Li3cfuGLs7BzBKPp/4tfDe89L3by97Bn+KjzvAfeX2esEd4LLlKMVGk7zBfxK5v+44nmfASLBy9V5xibKcPuau7EMXan3cjZxY1x8UN6RsJC1olSxZDBWrbhmXPPjfyPLymLqwoCvmLeeeuklFcwd57zqRZ1TPYlkgLBAKJATZQPJHAq8BKyQk4o4MqeKC6U1pEvAQs+1wRqYrPMjY2LE6/yiOA8oHI1bJwpADsID1524Xnrn5gWRPEA/iPArc3RjgTmdHCt0kmh7IDdkocosTjnNl4QMaInhjNkoizKXAHRi3OiUHUA40p45mnzVvOe8Fuww47p0gXLYp28KDBaFy5V5x0HoREUL4/9atW4MMfM3MrVp06N2hQxfibaII6Do6Oh2//eX7QXPNjcIfRkfftrM7b2x88ocfjvfurXR5aLosP1FG7z4nhw4FymP7ve5Jbl6nzWeu7zti0eBh+u0692z1Vfum6tADdSbsQedqTTU1mnf8z7c92387xniiw0DTxHuPBeduF+HCV+3KgYhlBvoksUEdowVouGrUPinDVkaQRNqAxaglNAf5aiOL5bI0SvCSUw54Vdooe2URx5+xytDNrt4vrqpZw4AOD6Af78EGQxvIahLtC4XAXCpKO5eTeIskeAsz7A/KwxGWo0Oi6VNOSH0ShYoLM9CgAGLIQvRAWZoknnuccLwbe0YwF3WCssmtT0CBNxyWYLDgMq28OXwxdS5jJ1Z5xTsbX85YWVExRiJ31EJ22FYxejgUJjbGjtjYN1GUkJqLgzOzYuH3oPW1C40g4OP3fmLAANzYzf8HF6eC1A0NDT9LIUg4dhJWMikpiYRjZ16t0g3e87sK3FWmMpU1DEnFBgorGskEIfgMjzHCIlWy4MfMBVv/paZvz7r37KNjqkTvEtvUgPusYB5zqkyp4QH/abNZs0O4K+ufcQcEkIXCpq7sDYflH9hbj+UZMJam4fF/QlnKWxAVHYERHGxgz3r4Ql6HpF0siE6Rn7qjQ9o5xwiOXytYFMEnHA+UmejFNnakcvS4xgpOXS+cu5yH3YGn9S2VW745G7g20ZNz9HIBmSMEr0B1SPIrCaOPV6g9xbCkpi7so5drFQjIGIhGCDtXWmnlzSZNQGKrh28VbzwiMfrQ4l3QGyAMkAcyq9U2NVnl95+W2q/iL98ihoIFxkHcAvt8EkQoLU8GZ6nn8pNSc1dsF5+6UQi4xNFmhfLe8Mrv/lniHi+c73tS92fPwT9N+F67r1arzrIZ9CZ1vU3UW3/VTltbG2jh7uwctSAwfKzLsQnTz44enTlwYEbPnsoTiPbocUxH55Bev7RBw3eMsIwc7XgjKWWW4/YBY1w7djfs3aff119/3aJFCznX88aNGzdV19Rq2farjtqdvxsxdMz8nyxW6y+4idacFsDFBQKjUeEGDlmoNzM39nN2GS6KqErwIh2xp2ZYZQVvEOHyyVcQMIgzZKOSteyA3cgd4pk1OaTQNHOX8eyiBCSSldJG2X9Wig4vks2O05FzgLCbjkjGObMtPdmTfdjucdScwvk7RVAUZIxU9/DKd6TRHaIFj16WkpchJPMULZVZgnKgObrfgbPSwGSRIriHbcmmkqS6sNbuz7nzuMTUmaJnFAaVgPJAf8qFTo/bmzsnlIvzop9berBJUH+oOwwQa18uCfwyO5TLlOhgfewFhYmua+SYhb6NOtl2jOqxzMxc+B1ysVac3y/+5DRJGOPm7qpwkF+qqcBdZSpTWX2Gh4e+Quhfkt8R4I7n3MnrhcR5wy6KP7+efDoNN3BP2v9pHlZDe5bHGhHx8Wi4rdgmph/n04O4q3d/4H10UmoOUOM9G+RI3yotAziPpF1UamCUnZlSirYdWMApub9uSZcw0ygC0B2jlbwhQcEOnqsm4Dd8Kg4MM3EPscgdObMVQrDT2R8BrCkn8oAmZO7w0atSax+OgcxNhYq/cbmADqBO3AMUDUi3eAUV7zzzWsEqWQzs1zwqqTuZuQT7minU3tr9uYcv5Ne9EBYzBjzIGJdcIKMcHAdFJboCWAY4i9opjtgmNlBgrGrNczQvbk8OiooKFORUAFtdYqurjkzuks8QsXaRAgwHjAVcmnMMNTvrGitEu7CFFAjuPJ635WieU8iJGQuDLC2tWrTrqdmio6amVuMmcj7oGhpabXv06NGu2y9eS5Yc8vZOGrvwjNmEvb2GHevVJ0NPTymdU97n2j0P9ByY0nfk9TlzHkZGXti4KTIycurUqXp9hjZv1UVTq1WTJupMOsfJ1NXV27Vr171791GjRo02njHSImxhwCXUPGSVb5IobLM4ZFM2ABQtMiOEhwtBZ5jkw3GNEeDqEg/kQtetO5gz3p0NsIZaIwHLZwYpgLsDFfIlpSZA0K4TeUBq/KJY1TKwlqyoYdZZIVzoBLtI/h8vS5V2VyKHzN1Y6PZoCNqVyMKdnbA/18yFBYVGj81Ld4vQLeXiFJHmI9lPl23OvnCnaKo/h7whqZL5qLzklAcki4DI6GAhm0S0RK8d/tvFoRuzzV3ZcXtz8gvfoqOiO0G5QWncelRs6CCvBs/eLgxen43zYkeUk7hRkeS4kynXIOoyoST3MgKhnrtdFLBOhHtLUclb9FILD/aMIO7Bc/nEr4Y2c1dW6GcK7SWWVPx6v/gfuOV+ceAeFxdnaWlJz7t/8uJUFbirTGUq+z8xPLANHeVpBs82POGAVgHJ2XiikAcwHq7Tg7h/8XR4bpGckf+w0cqECu+9nP+eaMdKLXRT9pQaz9epAdyYDzmSrt2Xa+r6vsldkaRSaRmAmEpxh4aVlJNSnrjC0qNOvnRiGw7XAXeACHHyljOQOs27F38rsvJi33ykCO5iXObCiDozoBxRxQxZzk7UBjZAUYEmFZVU9h+wDsEjKL39Z/LpqdNxztW+K3IGTloQzsdmp28WEqECqDJ2YpHMnWBoxXUXsXuoKIpyF0JiwANDL9wpdI4RjHdjSWXONiR6N0kq+ZJbviCMB+QCCU3wZCtNwxS8IXthOJ9CQ7ssbACCBF0lHcg9d7uwtOwdnRn+1I3ChRE8yLaF4Twz1zfmCw/2GeX2bR/jVu11O3TsVDOD3oie0m7URF1ds233HjrDfzYwHmYbZDA/4cdpR0YYZP4w9IiO3jEdnfqmzzN69Tr9449HRxnHjZrnrO+7PnzFwoULQd5abb5vqtG6cRONJnWVgFpT9aYaLdq079b5m4E6AyfauywfbHXw2v1CEt2cvswDZ/OXrOQHrBdNC6QSM6EVlm8Wb8/IQ0MHrRehfqx9Ob8+KB7vxnaLE/qtE1EBy2VJcCd4sCHP0i9Vvx6BqFtQt28YOmShS2w9Rk11339eGr2LSlGkdLUGCgDNSbzvqmSRyKEWQNXoRW5xypfQHL5YYC4bTbicKzWsCWG2OiUHv1t7c6fWBLa/er8YnWFv3cwARD2SeKAA7hO/FtJ5r6pkHoDoe94JQhMnFjRn2NZsxdUs2Asd29KTs2qnWKafOVE7xFCtEHjX7hcr+oMRV0PKT32nGGKS9ElcJj6QeJSK1/jgeeniFfw5y3hQv/r2lBpBnZ+4WqBfVxVYuLOYTu3/FfZlgXtoaCjt5q4Cd5WpTGX/5zZvOW/VrpyP2sUnQTjOhU0WBdbOGMnW2C2K4AVtyL54tyhU9sobD9fJPpy/WMLJvlxFH4+/aLcfl9oGfkBRQIeAFMnsqWusgM6Y00ALTM629mHTxBCySYyTvmf7+H0541zeB+45eZVjlYH7rJD3gbu5G3v3SemxK9SqsigFKlp3MBfHJBKlrPydsVOWHHkTA6Ck1oA7qgUowIz/XU0qskSSco4lhIDJX8FYB8/lk7f/tx6VTA/iEPd6MP2uzDynmrUQJN+NYhl8k0RzQrmea4REIlbJcn8C1glVr9yRo+jTgo6dWdfzB2ffeZwiRTNXdsbVAodVAnA5oSIcBwBHXiUB1wBtSbLkR/PD+L/9qcRRCuIB24PRDeyz3vDLHaL4kAH4BVcqzi35yTrFx8fH3Nz8m+/0mmm1U1dvphAHXb1duw56enp9Bxo4mkxdM27GYePJp34elao3ME1b95jy5aHdM/T0Duv2PTtq1BVr6wTDJZucfHT7zRnyo0mvXr06d6YcaRozZABMDabeXF2rfcv2vSZMmGBh4zrYfOuJaxTsHrlIEfmK7eLAZBFGNGoVF3vnSQmJbl5LwBfyF0XwKRXqx0E9QK74JImOXMhfEkm9W8Mgwj+MfSh5jJGIbeKlUZTEBR9P9GQ/eFF66Hw+CViO+4ycPzrJvUpWhaL1ZwRygfKrU5Tci/DXNftySOJYasI7jIcOiQKQBfFKu73MG5tNdODpmlUK0JBotfEe7Mm+bIhM8uP1h5QbDO2xU93hnVkYDsDiZ6wyyF3UFZOe0dCAZmrRggsbIwtiQxHccSEea4S4H5JXCrNCuGFbxKglj3ghL7tCLog7kS5gegB9zG5KghJfF3JSeqGznKHHgtTJgMUotvGjvPbP3ioyqgvu0AzhW//Lkml8WeBuZGSE0nA4HBW4q0xlKvsSbGYId9XOjwN3ap7SnSX3LCHOrC/YZWxhxbX71MycbGqKmtFUPIJDNH/ZpoY+Syb7cUgUkU8wPPMev1KCy+dvF5m4fMB3OXB99qIV1JSqoWOWQ7RQX5aMsOGn9k4QWnlVP84BMfPC+LaB79MweGADFzan500L5BK/bTnLllDgrui2ARx5T5YrE+esfaek1x8Uz13GC1WocwAE6Pne85J9Z6Q50kpLL86CMCWuTWCsA2erySbxQO7iFbxzt4vkKXmneLIf18ixjrQg6SrxYc3+XBL/BKCcX/j26v3iWcEckrQVLLU5XUJPnZJZRsUyANGmB3EhC4lTVpVsWYWZGzuLTwWNCdmYPVbBOR5HPl13aSmkEWqYEHzmNSqcCHoImUkFfKOKQE5o8YwrlC/vxjQJJMqyjaLjV5V4aq3enTPJ4+ne/Ye6DVjwyxjj1h26a2h9pUZlEq2TyxPIrtm8Q5dvevbUHj1/0ITwwRO3DjU/0HvIYb2+x7R1lAdY7N79WK9eGQMG7B3wy+afp/oNn+1oucjcYmLbzv27dOmqpt5SXV29rus5la+0bbsOzb/q3m/w6P/0m91Hf/WDJ+zs3Ar0GQOHLIAgESSg8Gkyzkb5D57Pt48SoEug8yzfnA0WB8tCC6Eama5KRy8XgLnDt4mtfajETF4JoqWRfBwB+/okiqYFcOcs4+GwGCPOMcLonTnoTuDvlTvEk7w5ONr+M1IyeBdE8BcqgPvafTkkHSyVcCqIUk30tDrTALtRu3K21KwfXRhOaQMAK5jbL0mktNunX64Gd+iN0zcKaeJHP0EHA+PSM+7ok7jwI3Vdqoh6JC4xGw5L9p6WMrslSVnqGC2wDeCiJ69OEU9RcJWJ25vjFC04XqMb3eOFuD2iIejYOHIGrQidgP6JGiBrP6pky3BFkkoLdzbzHQhtJaVv9WW+N1Uy3x6IB4y+szeL5HIhW3mzI7apZtz/2uJUUhoC6/n5+fXlLlWBu8pUprJ/wPC8jE75OHDHAwa4Q0dF+P1paWVlFe15XFXz2pcC95V8pdEGAcTB6z8C3JNSP3HGHWe/90wJuJ+9WTjuQ+DukyCE8MATlJreoy6k2iujIRa+VTzNn0PWZRIOmBPKfb/XUPQuMcD90DnpOBf2cWUrRHF2A/ssxUf4jCBu8Mbs99TA3jNSMK59JN9XgXKAF7iu5EO5k305IGBq2Z+yNQmGAPeaVZ6AZrc4wQmFNKVRAHdftmHdaW9UvqvM83ttai6qEUSIE6VdKki7lA8cJA7lq1Ny0L5eNVOnTJ8EpoHsz94qEkkqaFw7f6dovDv7FbfcN1Fo6cGmAzvSRryT64C7M4twJE598nohyMzalyOUNSt5OUCiwYA4XeOE2zOokDtusYKl4Y9TUlKWLl06duxYbW3tr776qlmzZsx0ntTEdtNmWi06tO3S55deY+LHT1zzg/kFU9MTP/xwTK9XuraO0unzY9rax3v3PtxvyPExJnvGzwo3nr5o4tQ2XYc2/+q7Nm3aaGho1J2kb9RYTaNVq9bNW38zfPjwGTNmDDcL/dHmJIgNTXP4YgEKjO6xK1MKdQd0YwnKHaP57vGicbJ4I0SQbDuWtyiCR9oOSO28WhCQTK2hjN2Tsy0jDwh+/1mp3FsddEXK3X9HjqUXGzIMIwL6E7CLIY/WtPHn4m4ATAdcAuUhdSZ4UOcK3UzFNATd7j4p3STzc8OQX1T3ZQ4oMzFVQqbYIZkoPyV7FokXJGdo7mWbxbsy82ruHjxzNxZKS0s4RXvNLdt2LE/uR/soPg6Fe5dNAOUlT3787c8SwD2JO0kbSU9L0t+ihBibTHrGQdAJ6cS6GESKi1NxIdhATt+idzEjMzINo292KBVzCVrasGZZBeqEL66o7x2UTIiyHVdR4wsyBrcX3AqgVOV8xqC4VmxXgftfAHdra2uU5t69ewD3oqIiJycnfJ01a5YK3FWmMpW937YezXv8uuyzH3aqP0cxvPcH7mO+nCm+HDrGAnCBJazAky+mZv0lnoUkfDse1QCL4poIg3ga7ThO8d/8cF7oxoaCOx6ra/Z/IriDQh4oi8N48kahidMHwB2k6LBKgKe1uSsbhAf6ASM28LyAmPFubDpKDPadHfIBcF+1MwfEs+uEdFYIV9ERBcYVVYDCFaEWT/egelQQiVKy77T00t0i11iha6z8Sj5ACU6amJqLBn30qhSXqTQwtoFDFh2eBTgSsjE7XWG5MMoPVpNbdUdJOFlk7vAt2TNlzu7QBqiWiK3ihRE8ErJ9zb5cgCMdB3BqAFeoTCDNCeURZ2XaQQJacaIn5xmrDLoFMsxUwX0raL1IriaNndhr9+UQKeIRLwDuA7lIT8Zxpnr82t8gYvrM2f0G/Ni63TeaWi0bN64ztw0+b968eefOnX8cMmTaoLFe/UyPjzPf2e+XjP4D6stPdKxHD4B7eu9+e/uN2DXMLGiQ9cyBFt9r63/VQbd9h044WqPGTRinwMcmak1bdOnSpW/fAf/RG9dzhNOA8TsPnhWDktEKIkklzYhoLOgKfbusnZlSYCIED2oAY1DfgQowgsuxi+S7rxGBONHEgDlIUDS3S6yA+P3vOSVFf/BOEGKXDYclBDShWAzqvrg4daNwRjC1tBos+4JdtuekFCD455syemxS898OWah/7L49Q2rmwoIoClyfbePLufmoZMfxPALQSyPlwR1XBMokk8EQAFMDqAljRR8SGO4V/skiugfiOFP8OehIUG7LP2bZJUa0xxrhJMrBHeDOqZl3KMEVyQlRK2/O1XtFkBNv+BS4h2zIZtJz8Ibsy78XzQ/jkRsCyjxFAdyhRcH9v9aNmoq2CKnnTaMwtxI1NsGTzfReIzEoUbelZcqd9FByenkuNkYTZP5aILdKG0N7pQrc/wq437lzRzEBU25u7pdWaypwV5nKvjSb6MVJycz77IfFbV3p6+n32Hh3NhiUuChUyaIlvuKW0bHbq2T+miQMAh5dk7yrQ5tVyYIDEk/xecu4yzY39FmCh+LHlpCYLNhC1u3HShyUj18tMHH6wGJTPBHxT5JfaeHBBs4Chh69LG3gqUHJps4sMvVFIZd9Fuhn+nu96lduoxbnJR+S4Ol76oaS2OEsQTk2oPUSQ3pxlUa/hoHVDB2pUNNnbxV6y5wc5KfJd4hRD2tl5AHMco4RzArhKtU/+2pW7030YsfuzqE9ZxjgTnlH6Nd9wQK+IeG3d2TkkaWxqElzN9ayTdm4TCJsQCqRO8V0lG5UFFfZYlCQ1lUZhVPT4TIFcvhCvpU3FbokcruYRNWQc99SzKAEBRWdknPjxo3uP/l07z+xVYc+Wq26aDVvzox7KFu42VRDs1Wb9l2/6zrY9cexq4ePO2licubnnzP79lW+PJRKIKqdpq13uNegXQPGppla+Ay1cDU3Hz58eOcu/2mq0VKtqXrdpKGNm6hptGnbXkdH5z86o6bOWDLLIdHG87dxTixUDnFrIQF5wNz4SlAbAPdG9laEXMu85Xz0K/x1c7okfm8uVJOFB8cuUoBOgor942XpohU8jzjBJB+OgWMWfoEERT8JWCci64whET3XCN3jBEB29BAANMYsBe51pde520VQhmg7c5lXEhSgqQuLl11Bg6NPgihxfw4EwIJw/t5TeUYOLICjT6JwWgAX2IphTlZWOEQJFq2Q7344Gon/iKtG+TFeFFMNVMlcniDVaG+WhZCXy3monNM3Cj9qLhn9wXm1ACdCHdIz7g9elKLfyrlUQaVAfmAssIUVqK7EA7nMNdNhW6j19+SvpAMrJmDCQEZPlgu+ZOnJrm85CkkjYOXFXn9IQockIlmfyNsSpXuhDI6rqmt1VjDPPV7468NiOYEEpfeeBG0qcG+QPX782MbGhoRRt7W1FYu/xApVgbvKVPYFgvuO458f3Cd5sT92PhvoNnc55f1ZA+5ZgCffRCEdDu/Rq1IH2QtcPFfw7KFzBApzKw0dWa95VKy9sK0Nn3Hnxuz+lPukMKcCj1uSN1HO0i8VfDA+96IIHkA2W1Jp5c3BMxjgcudxQ6O5e60VGsmcffG5sPgtkAt4/f7lsOFbqSyeq1Ny3OKFch63xFBv4M43PPlZfxs/Lipf6TGhOoBZ2zPyTvxaGLRBNFdhNh1IhLLF7c2BfgOL+CeJFF8LkGn73ScpcJcWvjWQkWJK3fB5lAbYmQORJhf35kzNlCptCyP4lMPA+myH6Or1Dzja8i1ieup0jmyaU/Fa6AlOOgjgnpPSyX4cqClwCTohFVXDk03HAiopKbFeunfeIi8LC4s+ffp07txZU1OzUSPm2s1GjRsD0Ft3++a7yT/+GDbSIHawwfb+o04MGXq0Z690bW3lM+ja2sf79Dk1dOiBn01WDjQJHm3W+9sfe/To1UyrTRO1ZnJB1tXV1Zs3b6nV6j/aPYd01rPorx8wYmr6gnAqKIrDKr5dFP/241KyAhK6aH4Y39gxC8hIuA0ihGT3xL9jV/LJNDBGFq2s5oTwIIMxoICVsXtyrL25qP95YTz0ebLMFLLZLU6AXgdpjV9wQCi3ldurQwqiV6DbOEUL1h+WHLmYD6b3SRT99meJnG/bxbtUJMSkg1TII/D6C3aZASPsDM5Lgi2euF44bxkPjIvSWrizQZDTAzlX7hVDGJC7llO0EEJCrk2J11NFJeQlCxcL4k9UNuOOrjJ/OS+jZqUButDSlQJsf5zhntcQg0hADQBkpwfxptYsJ0WVTvRkn6/rUmXpwcG4IBqSBMZh0jOkCK4X6E985zYekVgrgPvGNAlORL+aoO+c9aVcKK+ggsdDAGxMy6W1E+nz9QVIrZI5IJE7bZUs4GawMschXOnHrmJSgft/panAXWUq+/LAnc3MEvK5zMJD+cPyPQbwWrySTz+T8Ki+cr8IPEfPbZOgHFUyB3owlqUXm0wZAj3NXSmSxhOx4eulpvhxPjbuDTFABkju5HUls9eHzucbOHxgxn12CNc1VsgXV6AAeEijoi7/XtTAU/slUUHxyNQp5ArabpIPZ9p7wX3ZJiqKc+im7OANIhqLBbkVzMsBTBC3WqZN9mV7rlU+484TV6DYIGPUf8TWbDqShlhSQVAgbEs2WjN2dw6u8fCFfNCzorool8WAJ8FYgG4QkPi8leFADEB5yaGi5gGAxtYN8E+n4qINtAotAWR0Xi20kK0BANgFrRfRU6foV0odA+iZeDrtzpajedMCOBdusq0WJP1iMr/Tdz9rtv6uXbt2zZrJrxDV0NDo0KFDb13d0d8ODRk05oiR8a4+Iw737J+mraeUzvFjuo5uWq9++/oOTzMwDR9o6Gdo+POQIZqtvtZq3qpp06ZyIWKaaTbX0GrbuoPu1zr63wxcGLVmr33Ec1JsgBdYPO1ivokzlUSThAEZ7852iRWiHtAPp1C1V37jYTGA3tAxC4RNJGVRyVtoRfRSkDTxwEYNgJJp9TU9mAtBhcPKnLChmjgzg3mLV1CvhtDZrt0vxvYuMQJsj35l7UOtHIC2STwgISS9JV0SmEyBLJry9M1CqO7Qjdl3npQa1R0XV+8XgyY3pVFJPSFii0re4aSKHHn2FpX7Nu1SgTElGzjOq6kAO4B+yhNJNj2PkijOuJMkU9AtEBuUa5k7S+m9CGJjYTifnhRHRbnGCVA5dCquBhr62IJwPkYBaoYGd3QnxaGNAYvrJUmXyOodZuYKEmYUVUqiraMfWnvL5xDAj1Qk+9d13tGhXd7D0PoOWSjVpvQ8ugkWRfCfs8vG1h+IFvVMFn/DbIOUJ2LDbYeEpFSBuwrcVaYylf2jZuXFJrnrP6+ZurGTPhLcqTwyqwUPanJn4rny64MSS8/aRxcdBBDPISqrvFNW5rVCMlc6yZsdvzcXz5KGv+Oe8qmven9/WjLFj3vkopLZ632npfVl6KzlUX+OW5yQLayYHshBGay8OEo1gFLzTaJCMpOgcpAr4MuJnhzFmHFy04GoSc+1VH54kimporKK+cwGsgOy6ZSlALvjsloFDdA5O8srKH8kehdQo7UPO/mQBIAYszuHbiO04FMWUDsHFI5jRu+kIjkGJIuWrhRMVShkcek7I6cs4qmMA85bzkPtkSh+xAwdWQ+el6CNLGUzxMy4Nziv3HJD5xjBOCeW82q+c7SAgPueU1KfBOEHtZnxgjPLwlbZ2toOHPxj89Zft2rVqoma+v9j+Lc0bqzWRE2zS5euP/fr5z1mzDZ9/a2DRh8fOvx4nz7HdHWVBm852r1Hmo5e5qAfTo8cuWeMseeAsWO6/9RDR69V63bqGpqNGzdmRlgHr6tptGrfqdvQoUO79Z08Yvwy0yXnLv5WZOrKAnZDo4JcQYToJ+duF9FrbdF/gJiAP4ifg+fzAcGLIii29lojJNHxge+vOOUYGtNDCGGzyZpdVKOxEwt/xf9kshnEf+FuER32Z6o/19A+C2cP3ypG5eP+gKaZH0Z5IqGnoQxoU1Tykkg+1BTJH4Tjox03y8KzoI/ZR/Gx164T0oxrBRiSOMjtRyVyb6JwaST5rrFjlqTgLeD18RslK21QD8BclBMXC3lgF8knWY1MahZKYigpgjt5efLoVSmKitqY4AlwV+Iqg7PPW8a7WPPqbO5yXkCS0MiJRceabKBhCMwJ5UGE268S0DuCjFFmOWd0aA9jRxZZbkHeGjFHItQFGo4sYMXX3SeliqNmc3oeRhlbWF5XY3Ni6k/EZurKtg3gQlDRYWEgqx6/KnvPFIMXtYC+ulZRWsVEDVWyNTDRu1Qz7ipwV5nKVPbPg7s3e9PfkIcIVJ2U+hGHJfnA3eOFd2XBrakw53ZZeLYxvTyz+OVkjaO1D8Xc2OCKbELrJhV5jeMRL5ji/xEsPtmPE7H1o8EdxLz+cO6sEN6ek3WcOlDgJ2/Kdh7PM1AIQiJnEzwBxAJgNw4yyZtid6IBuKKK+88/4OxO6ockPjx9owDP+PHuHEVHWKaBm8FVeAxvOCwh84gFxW+Z8R8fvy7DAe88Kan5Wkqe6MBxsqIAti0jD0Wlj4ldoBnAGUDtpIMSeuUodnzwvDRsS7a5KwvHjNohRtl2HM9bd1CiWEjQyTgqTiXVSSAbnFYLDl/IZ7pXGVChewDuORbubEOHLOYKUUC5XLpWzzVCIODMYC4oc4JMSICBPOKF5JLLysoyMzP9/f1NTU379etH/FvU1NTk/E+aarTs3PWbH78buERv5LaR+rsGjMz8YRgQPL2H8gCLx3R0gO+nhw/f2mdkRJ8xvj+P7vn1gBZtumk1b9lErWnd0IpqzZpptm7TsUu3XsbGxp6entt2plp6PCWFh8g5cFZK6hzUi45x6kYBfrx2vxjYZBvIsfHjzArmHblYQK86APkBvs/dKhorGwXTZGFYQGbYAKiaejafhCt5wy9Hw1HRuP25ZM0uSSCAE4F9M2Qz7lDLmb8WLK7BX8Ai/gToDFovCt8mtvRg408QD5BDtkHUaktUL35ZEMbHYaEreNkVOCB6Aomrg//BozOCefvPSIHdkHDxe3PuPStlKvAq2VLgiZ7s3Seo8VJfbBPYlXvF0/w5J64XYvdJECcr+PPCeOiNqCKygcca4WKFFAHPWFQMROA7QJ/ylvFmJ+xXgpip5/JRfpqtZ4fylm/OZl5LAy0xNRfHgcBgRmGCFsUokEsoZunOxvViyGdLKiEYQjZkM+mZBIgkGQnqO9eyLWKSekwO3OP21qs0cJfAMbcezaPVjsMqASSxUf3L6AOTRbQcsvZVnqgO4L46RTXj/vHgPua9porjrjKVqawBM+4c5jTn57Kx9ll0ZpOGGHmD75MouvlHMeF4fXvW0cv59GKvKplDBXGVphYy7sk1cmCR2bLzd4qWRPJXp+RY+7CDN2RfbVj2bDztln18yu5XnHJc2qIVAjr8czVI5VZASKw/IoFiocPdKDUwqHuc8Dm7jEJMwFAgl2iAmN05tCP4xrS8C3eUTMM7RgvAuFbeHEl+5fU/iueH8UxdqZVnH5ykB3gBpMJlQoVKlcqI/4gDohg0vvz5pnoqboI7277GzxVP/Uk+tWeBeADlxO3N2ZWZt+VoHv26HwR/449icJupKwvHXLGditINNIcyVMyciksASpK+R5yS5RxgcNi7T0tWbhejYwAy8hlR2Ldn5Mn5d2F3INF037vjZ8V+O2DmyJEju3T9vplmGzU1ddkMNw3QjYHs7dq169Oz56Kffko0MIjvN+bkiBEnBg06qqeX3l25f8sRbb2Mvv3OjByZYWCwWV9/ovaP/fV6K6X/xk0o+u/UpVvHb34YbzE1Ojp6R+oNwDRxTgCWbagZa1Qa1BqQMnNh7TpBXY6FO8suknK8Pnq5YLwb+9Ldosk+7Cl+XHT4pZEC1DYdMj9XWmniRPV/9LqnWWUA2cUreYDU0I0i4DvaGjIYgyhHWgl8RIPaBHAhpegeKJuKZmfIfNx9EqgMVrRrBNEP+Oe5Vhi6UTzenUVFFg/kguDR6EdkzjnQz3NCKY8a9CuWgAL3IzWiC3Juzb4cqGL8whdTqXyU3l5+f1qCP6GcBvZZZeX1jpcbD4tx+RDwGNo2/hx0+IURvM1peXTME6+1SmbcSez8W4+oMEEG9lTW3gRl622OXyvATYCWrFB9q3aJUXuQmpvTP+KWiO6Nvab4c1H5zDKYurDlcmyhCVBpJDIpVJnstWEtPW89lgflj9aprD+vw7ErBannpIpzEAn1Lyia7M1ZSkXmkaDFyS/OMYLfnpQopgSmLWyLeF7NG5i8wrfKfcw+PuCvCtzrgLu+MjM0NFSBu8pUprL320RP9rpDnzkCVWn5OyPHrLUfszgVIDLJh0MH2sMRQBv7Tuczo5HgWUhCmOP5F7eHyitEcr4A+NxihcDEiV6cBeF864YlVcVmwRtEH3tpgpwKXBqeanJesxxRBZ7ByzdTAQTfn1CJJEwFHy+O4Ju7sWaF8gglYF86ZiIeiquVvfsmMZ5J/hSgtlusAE9fi5qw7lE7xIq4D7IBz4H1QT9kvhbViF/o+I/3npWCCy/+Vu0wgOMTbx8zV/bSldVItPlonRn3E9cLoTEA2QQ1cOFk/h47nr9TKAspw7L0YuPxTzxqth/PU1QX2ZJKtCMJpf//2TsPsCqu7e3fKEWxa4wluV4borH3qEmMdEFRQcXeC733DiLFgoqKBXvvCBbs3dhrotEYldMLcOhd5Hv3bBjmHI5gEpOb//3Oenx84DAzZ2bvPTO/tfda78K5wak4dyc/qipFAewCJIUXB3Af7S7AZWZWFZh89+6dW/gJ65l+EydOHDBgQLt27Zo0aUJKe3LUD+vXr99Qr3Gjpm17dOztP3LkDmPjU0ZGZ4cOpfotJz4QgH5Mv0fS130PDRgR33dk5Dc/fPefgR3+00mnYfN69ZTon0SfN2jYunXrbt26mZqaOjg49TZbZ+vzPGhD+oxQoisCxwZk+TMjFkRFwdGSlx8WsiKG1NjERHMX3hZmUhOQbR8rXRQlPnyRhExcvFcwzluIvoOH471WtuGogm0f+F0mjjz4qHAj0ZJzIgDuUrQYvCZ0x74z2TQ0pYTcR0RIcWqQkB0nzK+i0a58GuM+P5KUyGVRuIJESQHchZMDREEbZBgGnqtlQEPcXODm/WcJas+NIJXO4EtgGDx7U0yjbqjThfG2lJmnxyf4dvhyalNo0Dhj3PlJV/JYjUK1dv95ER4Ll++ToPYpQSJ4DrT0LFvZ1GedvOaMuzijbFqQiBZaxvGJ8Ku6YA9sgJHPBomhTVYzKjcA8d+V9rPzZJYxngkRSlq0AlkZ2llFNBY3EdHQdBWI00uJX8HENbF/3Z2ag2FQS+j5hwwXuO7DJSlwDy7dno6xN9q1Or7o1k8FrKqsmgd4yfvC4jqqwmnA/c+C++zZs588eYLH2T+81TTgrjGN/QHbfjL759dFXHr7+KjoOg1v6HhmHXn9IcVJdaUc/4Bl55WT3MTfk+AFIAbxsKVtCorK8YYDF87jVNwEa+IFidc83nYr92aOduO7rZJG78w4eD4HSIp9AYILlkpqZnSpNWsfQeDG3z3jLpKXWXmRuG2V4Olf3pagJfHyHutBSmaC3Z2XS2ruXl5O6NZ5BZk4d1gmMXchZdLplKH3WvnCpVXgHiJSW6Sdlm6h+ZSX7hcEJMjgRYyumkibpFwLFr8mHs/GS5po/znyQZM09AU+g6kLn9VGfPCCCE6zSpEAd4oOpi68BZESdgXApmrGHUht7MgDiQKp6eI+1aKmKjFgweW7iQDlBB8BOAbUteagArSnEikBk2SU4UPq3SVdyV29P5OSFjMZXw7H7Pu59/wjNg0dNbdVhxGNWnRp3rxlgwYNVKbPdXR0mjdv3qVLl2FdBy3oNnJF71HHvzVMHTDg1Ndfp3Tpqlb+/GTXrqd79jw7ZEjqqFG7jE1m6w83HjCgffv2TZo0/ayeknrjZ/XqN2rUWK9p2yate1qNtwkLC7t69SreszS5kEs5GJBrDylw4fOXkNJLz14T3VIa+ITxjJFJKw+ACPdyIqzgjVDxU/ioNDYaSGcXI8HAwGZWXoJzt/PRtkQx3YkPLwjHZ0cFJfJbPxWuP6LAoMIQwsgHuMfuysDRwJ3s/Dp+xc04LVg8vqoLLN0Es8KJ2v2Ja2TGPeUqoWeMSfbEJvuLJvoKZoSIfONlOEn/BPkE4j+QCJnNx7IsPfjs+EQPXrxLTpKVUMSdiEEIRqRJn2D6XepEqzAI4RKkXM83rJVTGa9SCOcHbT7Jn4TrOMRK4vZmwsOvXGlZJ6854w4fj2qok9Zw4M0MEW88poZr7z0vwpmzadnP00pkijKgPFxotaD/IVt3KGsCUxuYW7YZIwTu67Ma9ZXRYmgTPCEfvSQyqVx6xnMs/mCWaV2FIGoavJr1H17ehOO3KSkLvWBR9V1we64/LhzrIfgzD3mMAQ24/xFwVygU27ZtGz9+PEvwM2bMuH79eklJyT+z1TTgrjGN/aFJcSFdSaeGJ3vqj3mf6uDgAypnPitcFL390zyIQeE47IoPP9ZBZiq1RWj8OivCnVtQjtdewpGsRcpv5Yl+ZLIZJFrClH3BLgAO8H3ktoygDXIgLAjJ+uNm3PE+81snv/G4kC1EWou9EpTQyVGmEqGY0hh3gzvPiqYGiax9SLIpkFQkL1XJUk1XlAELqDob4AOvbdc4gt2LlkqohwNiYxPCpjOr9mpflkJ5GSngIi4FlyzZSmJk2bQ/kM1GzuLJJD/hhmMKwIEZI9qNS6BKzCB4+Dxs1SdSmz1ASPV5Kpj4dZoJiiOzSiMbj1bGulx/VIh9MQIBavh2mk4H1gGIFJcScfd9Z3JWMMV6bMj6STpoD9109HJuTUoQyMrQXCv3psdvOTvQ2GfgMCuDHv2atGjfuHFjLS3tf3EMPF1fu2Hr1m0G9u3rNHLk6h/ME/oZXvjhh9S+fU8afFC/JUVf/2j3PkkDh58wMtpsYuIxfPig3r1bt26tp6dXvz5XXZGkhzZr1qxT5y4dug4ZPHKG1awVM/1uX7xXQKONZ4eRUqxwxuArUryexKx4sBdCo7y2Jmd5rJLNCBbhbkVTw1+iYtsX7pLFhNnhInB2whEFV6h+oq8wTVpK0zmoH4iuxBgA9GNIo1XRxeBmnAZ6BCgZnihngZK6Sazgkn2MZP5SsbEjcWixMRwqNqkAR7DyJMKjE6rWTMZ5C+aTZFNBclWnYxtXThUtjOTJAUL0vvsqqakzKe5j5SHA7vaxksjt6cZO/MkBIjrF67lahiGBm529I4Dvp0jKLI+u4eBP29Tlvr9itIxO38yrPZn759eVcVwzQ8X4B98Y9zu+ghWPCkxIX7BUVQ4yr7AcQ3RKoAj95bhckq5QX5kYQx0X/lZZCBWdi76L3/87wH3ptow5EeJ5kUrgLlO8Q2/WFGsCZKNx0H0kBD9Wyn34HLucG7sr8yMXDFWOmfDhoHw8JM/cyt99Ksey6h70XSe/dI+sNvxJcF+hAfc/k5wKgt+xYweX4KdOnaoBd41p7H/DAD3s+54vKcXLRm0JzD94cE8BVSQAoHy8lmLthnfhxFo1WwDugJXM3PJ7zytnpGg+2dWHhUYOJMQzK6+cmVbPYOWEqdFiLjSoGm/lmaEivMjXEsFphe9aEhOyMEps7f1x4O4t8Fwju/usUKU0TE17ySsGElHhdvDuvCWkKLr7aiWNc/CZx2rpeC8SkcyXlgpkpSpTiR6rpCD1IiayGVdK6nSukeFCHJZJPVdLgbDTg8WOVUVPpgWrl1qjQTI0YDrpcu7KPZlUkJsGGzCkXv3+RhesP6xAA452ITHiz14X06jWm0/IZNsvVeVyb/1UOC1IRKvnVDBVrnCxcJxw/mwaHIjTmlnHwMCjbgCtcQOXI/lqHk22Ay3h+BuOZmE4jXIggbwBTB346B0ZJ67nGc6/k5iYaGdnZ2ho2KVLl88//1xHR1dZ/fAzfKKr16xjx47f9RsyRf+H0L5mR781OdZ36NFuXyd30T+hrj7Ria5dwe6p/fsfGvj9qp4/OHcfOWXQsO7du7do0UJb+fhsdHuPHj1MTEw8PT0PHz7829sMW04SBWAd3gj+uayQnr2VTxt2RihJJJBllgUkyOn6D80x4GIi2nP/uRw0NYbfGA9SUcgrXoYufvxrsW0AkVWZGizCwIaHfJxTGpbWwSksfm/mzAtmpLLxjfBdMSxB3vA/Sbs5EN1GNOzWlGyftTJu3oihA//+L5XPAeflUpwbehlfAaBffUDBxphZuJOA9RmhItahRVfiW8a4C9iTgbPBLX8LRJ4aTMoJOS2X4p6K2plh4cbH7k7LJP4J8gWRRDSGCneGbU4/dSMPf7rxpBCeM/kkMR3ITkYIkzgO52SjOqbEIwID6fStfONa5VNfpJWMcefDPwEZL4gUw4fBeYKPWREVfOmCGqEydDkC3bS11lD1NKYIkUpZLtx63vGy6x+t0EqdKHj1r/gl3EPR5UG2KgWXd+ncBJgeLcml55M38sITM9SWKqvd4BleuFfHGuyu09WLMBjJcLytf7+HwLWrjwtruiUacP8j9urVK0dHx39mZqoG3DWmsT9m4IbjVyu5Cqg02o1/+X7Bpzr4GA9+LKMBDIxYsvXTgPuGo9lAjVrcANCnkSPv8IXc0VVltNnyN1TrEK89UsGeKbvI3XHZ7szkK5Va6WBE4Aj2CtmUvvawwj1OBmRZGCX9yJmkcV5C91XSO8+KjBlBulq2jN2VATKjeWZ03hpEZa0ckAOMjmZiu/Hix9uaJylTiVUFnbuslAHyLN2Ivt7WE9n+6+WAY3yIS4CXAihxqbrY6cHC6J3Vs1nFJe9pEDmd23aIlTx/SzId0QL4FjbE3MZXKc8YLsSaA5kLoyQWbgIcPzu/nK6Vn7+Tj5MHU9LNgFxoRlYk5/4vRTigNKPM2Jk/uWpVZN0hBZ0I/PFpkakT4UiaWofuOH0zj4aOKHLembu8WuBzeNRYt887mjRr07Nx0zZaOo3q1avPjT+pX79+o0aN2rVrp2/Qc7D+SP+h5juMxu7oMzKl38AT3XuQ+BZ1M+jHu3Q92ePrs4MGnTczS/zexKHfqNGDBgHxmzVrpq2tzY2fqV9fq3Hjxm3atOnWo89X3cxtZvpdu3btQ3GkcLFmhVXP19J4dMAoBkbytXwqw+KwTGLlKQCTrdqvsHDlg9KoYAu7V05+OcgYDoxdjCR4E1n2kWaWwY3E0Lp0vwCji1FDJ1mJtLnYHUGcvwlKSA1dDwH8Z7+1MsA9RhcGBnxReD7HLpOhDgjGCew+nW0fK+UmTXLL9wJngbYYfmsOKIDCcJbYOpeMkKIQOMhO5eLIjsuloPOLVbQ3JVDourLaEcWhZoSIsNkiJvxm1f5M9PiZ2wU4/ykBQt918rHuAlpuCQC972zOZKY+Li6ZQuGPTwtNSf4JeUZ5r5EfvaxmeVAgIzkhZwi41+Y2o33wiICvDsa1j5EYOhLhqcAN8vVVId3oLwB9zR3R2ugUnFstB8dDBm2YnqU0NuaEE+3L52//LJLikYKOqFnza3aYiJZVeiMqnR0u4s6vn71NslAWRUn+ipfI7tQcdtULjXaaScz9/+1N+s8Cd4FA4O7ubmFhwc6429jYaMBdYxr73zATZz4VLKd47RYnO3/nk8W4A+ZoxhveIuFb/hS4A2pputtoF/7q/YpaNFuEchIAmnw1F6RCq64Aiz2ZOWzQUmHxe5niHVAmeGO61xqliW1Ag/NyKQ0DBcRMZSYFZ4aJl+0mc/MmTvwFUWQ9/SOXGnCoKw8LrLwENUNRubZiTyYwiNZSoWV6nr0udlyu5FHsPFWprzIrTIRtXotKVbLuABzOK6TAbkAYkcp24gdvlBsxCjOLoqU0HIIFd9A/V5B+kp+QxsDQxsFmT18VU2UVNAVVh6QzqUoz7oy6M6jdwp2Ui69gIjHK3r1PuZZnGyBkhequPiwAqLFJk7d/KkT3vZWUgvXZjNLVBxU2TKDF7Z9JCcwfZl/wDFjZa8ikDl0Gtfuyo3aDpjq6uirpm/W1dBvoNW/UomPnrkMdDa38+469YGNz/vvvT/ftm6zfPaVrV7XxLce76GODUwOHruttHNzbZP6gUV069tVt3E5LtzGIvFpg8bPPtLS0QO1fffXVkCFDZs6cOWbqkh/mXjR0qNbifPpbMS4hIrG2NAa6zsP+SsVtgDUYdXtSs9n4Y8A9ED/hiGJmiDgT/okrn6uzAfKmub+zwsWxO0luKD4BgR27lLstJRsdDWcbgxx9Hbktg3vn2sdKfnlbQkpx+QnBrx6rpPBa5y2RYGCs3Jc5OUB44FyuOSO4DtRbtY8EUXCLHGOXu88Kq9xCGU4SGwPc4VmFbE5nY9ZxwnhoEHCvAjX0vmuc0m2FAeDCiXEHuWIXK0ZGBsMy4bACj6CHL4p++q2YqndjuNLZ+s1JWZuOZWG4gq3dGdV/utSADVJrzcOBp4fReO5OvnGtlYaJNosLH12JbnKIJbeJe5zUO17Glp4ITUyfv0QV3NHa04NF2JG7vlHTikpI1SeVVHLc6RN8BPKsP5sxmFtAigEL5apROvMixdMZ8ShSySFYxI0YhJuHp4HKVMWnMoxnNiwnLDEdz17uWpMG3P8+cL9+/fqMGTO4EpBTpky5cOFCbm7uP7PVNOCuMY19pMk4cZmG9jw6fVVW9h7v0ejtGamfLjkVLEgJG6/q0M3pf+ZQW45X1ujG+/XC3Xy1hbKpvRWXAiX3pmYDNYBEzFQuYaaKisrpTKaUpsBnrYx+yNrJG3kxOzPpVCggBgTsuEyCF/mxy3lkatmVPz9S8jEx62SpwZ1vFytN/TF/vJdg84eV7EM3pc8JF/usk5++mffz66K4vZlAdraGK2sk2vtirqkTHxuDM8DuKjWDPNeQmXVQ1Hhvot0O/MXrE9v7xMvmRUpwRWAINi5oWpAokrNeAWeA6gBS8nZZTuoZbTyWdYCZ9WQjNyZ4K4XK2PgK0FZzI0jwBm0Ta6Yo48HzOTNCxWxNR+DClCChT1WR1OuPCwGs8GTMHJ72t1jr5uZmZmb2Rbuuuo0+b9iwITc6nMSf1Ndu1KiJXtO2vfoMnGg2dvYAm+VDrQ8MszjYa2iSfo/jXfXVCyx27nLCwOBUvwH7+3y3dYTlkhEWZj1GdjXo3fqLtlo6TAB69Qx9vfr1tbV0mzdq/u8Bg4YvXLgwMTFxy5FXNevjxO7OsGbqNLGfADTRyNm1rqWw6zzsagOQHcztt062JTnbqiqbk+YE40uPMgFFKoJ9Gdnv4CPdfFII1F53WAESLSgqB3wDwib5CUBvVCfR3AWuWvrVh9VrZdQBw5EBcLNCxfjf0o1PF76id2RMCRTtOJkF+oRrjZ/RLzNDRHSeu9KfdwK4V3pfm48pcOa4p+BimbnwfNfK2VJNFBZnhFQzIuDbUznQC4OZ2w64leZFiHHCk/2F+JbE41m4ZIxqBeO0bD+ZDY6n2cz7zuas2J0BvmddWZqV675Kev+X2pxhuub25FVRLU+JKg+f9/xtiX2MBHcH7h0cH+3GLhCFJcrnL1EzRU3l6utM4sdNV1CkJGoDZ9XIif+u/M8+VzEG4EZKM1XBHR4IDbjCn9C8XHpGF+NppvLE+4Qz7myC+JKt6Ucu5UwL0oD7fwPc6UkYGxvPmzfvzZs3GlUZjWnsf8MUueVsoAXRV3Hks3W58fmKPZmfSv6liifIq2JWuChow58C963J2UDDIkZkAyDOFotRscv388ENeItsOKKwZLScKxhpNqooghdnVl65QFYG7sRLOlj5vX79UYH/ehnFULy8JwWI8EZ3XiE9czsfxDzWk2Tdjfk4tQRLN8GCSMmxy7kzQkW1qL9RxetluzMOXcgFweC0wQ1sDVfW3OKk+8/mbE0hCtNARlCOsXJlGY/VModYKXgF14V/4LnIbRlofL8EObgHyEXjm1m0wguenXRfGCVeFC2hLELn442YbEVauYkWYqwggTTCDZzkVAA93tA4OJprPDNfDgB9IyrFxcK9oVO/JSUlsfEn+o/y6DVwzKBBg9q3b6/XqEk9ZXEVkLS2doMGep8bGBgMG2EyvKeN1/BZqROn7x9oeKzXwJRu3ZPV6beQGqJd9JP0ux/pPfS0oXlMf6t4a+sZpqb63Xrp6rVq0FBPRR9GV1e3ZcvPG7fsZGhoaD5u0QDLhEm+v67en4kBgKvGJT+sksQmqnk1YpeX7c60IfPW1eD+WlBSZzUukDoXYUGcGHJ+6+WBG+QYzGy0MY1poQ3O9gKXQUFgj14WwdXcdSobbjawDz4wjmzjJxjlwKNxHRiWcNJu/VSdnQLUxgnQNRwiN+RIlD1nholx2uFbMnDJG49mjXaD08WHo4Vzm+QnZFMRKpgk9ds/F3JP3nednAgauvHJjbOx+u7D+c8MFU+qmnGfHiLkYj1xIVbI2PyKCiZPGrcGCdHxEpg5g9RzcBU0KQIcf4zEqvGp43fieh6uFCTKrl3QZYS6H3E5BNxlijqgRUbUV/k4OKgddxZcI5ynfSyp1UU3iNiaDh9D7b5mLvxTN+sA91X7M8uUT2Hp9oxaBM4/3opLyCQLK7rK9ZHobQ4XGp42W7qBAfeC2eES3LN/yYz7mWx2KRJu4YHzuTNCNOD+3wN3TQEmjWnsfw7c37HgjnebRdW6M4UGltg+iZk68ekcz6ww0Z+c7NmWkj3BRyDOKAN3sjGvNW3HqeyxHnxa5RRwSRUMWTk5Wp0kTVwKDAIlRyjH24BOHJZJaQjH4Yu5IGC8BRculdx4UjglUITt5y6RWLryVSRrqOUVlnPLOQGJ5kSI96TmOMZKuROZzJ/47Lwd3uJoc8DuthPZONXxXgL3VTK2hiuXdeh0LK0hBSAzcVJahQe4Yxs0jm2ACK0EEoplcv7AiNOCiTYfOGZ+VbSubaAQbci+We2XSUHqVHawgolPMHXho7lSfySjAnwJP6eCKZGYcKSaaMd5C0C900NE47yFRnNS4+Livh5s26ff0M/bdtRt2FRbW6cmOjdr1qzdl51ath9objl1yvAFQSMW3Zg27digb48a9Dmub3BCfXxLV/zpZM9eqcO/3z7YMmaozZzBVt8PN2z+hX6DRi3razXgFhCFD6ClrQtw79Cx+zcjjHt/5zDZYXfwBsElJmejsPg9XUvZmpyFk6cIC/fP0IE/K1TExvbg8lXK1sKW7yak+1b4+0KTVdzL529LHGLJAk7oZvmmY1lzqoiQyufH7ctMuZZXWvZeRbBPwgx4bICTP3YljyYlw41cGEWSONFxdH0A4xneHVvup4KpjQWOf/xrMU0MJUWOvATTg0Ur9yqCNsqB2uhN2wAhRuCscOJx4a+s+A8F91tPVZPUAe64uXDC3AyT7SezcVEsuOPIfuuV7k24EPYx1eDOZNmSOqw4eaY4VA4t81TBqPsfv5KH0XufCa+/8qAA+wLZ34pL5zLNhTFcMyOzpuXml+O2YrX5P2R4FJg48uAnOy+XOq2Qrj+kANfCD2FTBUipoA+AuyUn+/bjDU5CTZmaP2BlZe/RSjUXfOB10KgktMAYdwE3FRVeELy7v0iqZc+Z6hl3eLm7T2erPME04P43gbthraYpwKQxjf0ftYyc6hl3vLQAZKeYF1XZOyImuO4wicr4VN9l7Min029Etnmd7M8cavuJbLwbyLp2rIRGHajdbDfRNyCaD2BKfClVtsZLiypFgFTgq+DdPzWICNJxQ70rmBgb8BxNq4L3AjBiZhNFj34tGu8jBNfODRePZsJO6PaFxeXspFc2Zx2DTMg58/HticezPNfIuDPu5eVkWYOGSoPJJvsLz97KR4MDv1YfyMS3oLnYGq6ULdIVZTQnD7/SGlIAMnAPl0sA7uAbJrBVaEUqn/NApWPc+aGbMyYHCIFH6FmWFCcHiKYGiacEVpKWQywptJRbUM5GAU0LIl4W5d35S8SvGW1H44V3ZzjEOzg44OHfrVs3Hb1WoOTPPuMGt3ymhY8aNm7UrG2nrr2tra2jfHw2zvfdaLro4Ldjzn7zzenevVO66qeoi29J7tzlZI8eJ/r029l7ZOK3k/dMm2vc2+bzDiM6djJooNdcV1dFYR2A3rBho88bt+rRobuxo2tgf6s9lu5ppWUVUdsznJdLDl3IBYgvjhbjKtCeNOQDbhJVyoNrOtGfiOKHJabDEcIQRcvcrCqIu3p/Zk3HddluNaXg6zQVWU86bey5WgY6RHezciU0G5iudBUUlVu4KYG7SF6GrybZlk4k29KImY8P2pgOHMftgG6lWvUYtA4xkqe/VQeQwK269qgAbh6usYIpXQQXC/iOr8Ync8JEaw4qMERnhJLbBMNstItS4Pi958XcJZ2qxlFYMfUEVioX8Np0DE1a2T6zwsSBG5RcdCYnshrjnFdIieyMh8DYkQe4BPPhol68JWd+9XFhRlYZXKknv5Iuw8mjldA+QnkZThKO04yQSjeydiORJPZ1BDJVMIm/Ro5E7d41TkYLIxw4lzM7THypKjv/+ZviD1VKhr/xVvRfkz2hep35haoXiHuZJgNQgSkuPYtJZQPh+sOKv+J89nJm3DE28MT7kMOjAfe/Ftz/z5kG3DWmsY8C9+zqGfcnr4pt/CpltktK35u58Nng5k9itJBnBVMJz1Mdav8mKOFJyz7mUNtOZo/zFOxJJeWQ2HnEauaumg0FqQN95i4hU5tzIiSJTHz5kUu5tBYplSgBQs0KFU0LIZlw3IOQGHEfAZ04B0VZeQnmLSEcj5MEJM0KE+FFaOrCBxPQ9MG4fZlTg6oJm/28giz682wDCRsBYjZxQsPRyGj8ImazXak51kzhobO386N3ZKzYnQlXwW+9nEZH0O1xme5xMlwLlfiI2JIOqrj6sMDcVSDjRLjibb0gUpwmKZ0ZKgavg+dwwLGegoit6Ta+Aks3UpaFnX6b5E/E+NhsQgAu4JXGUmdnZyclJQ34wbFjd6Ou3Xq3adNGW7cRN3GTBrfo6enp6rVu2Ua/becf9ActnGAe8jA6er/5zJSRZkd69D/e7QP6Lfikq/7Rbl+n9Bu0e7BposncLTPsvxsyvXWHYY1bdKYai/9S0nCs31BPr1GT1t269x1lPOYbM5/vpx+zjxH/8pbkAMyLIKeNDnojKgUCklYtfu8VL1u2K3NzUhb8HECMz1oZN7iC1nJauj0DbhvAwi5Ggu2NnXnzIyVXqqLD4cux5aK44D4z5HeDyOGLuSGckJI0cSk8BPRU1Pb0VfsVrKw+LZgVu4ssccCvoyVRWQOnouMwMg0d+VcfFdJwHXhlcNXGegjMXEmiNp1Qnx8pfpFWjZJwDy7eK6DCmmTRYFfmWC8BHFeMRuyLdoOrMIdBcAw2InHowMP2tV8RBvx4bwEcCRX+kyvK2CqeuEe4gTQVNFI8snrG3WWl1C5aAtd6DFP+CTcsHKpf3lZfNc7kZyaf+9K9Ags3gcsKKe5Za28hU3hLWDOwu6bRu6wm16rhe0ceXCP3VVKabosug8/849PCf/5jnA74GuAu8WGWIt8x+crcAnNlTPGEbSey/4qT2ZuaM47NNd+fueV4Vk0ZTQ24a8BdA+4a09gfNLz58NCncitAdmufyjVf0ORoV/7W5KzdqXWDe+S2DFYl/UPGRNZW5kQCLNzi1IC7XYzUf30dM/EgsEcvi7efyLZ0I9AMEAHocGsxFhaVj6qKDN5PtDJ4ZGpzjWzhUgmdj4zankFnAWngB0hubqQY/LpqvxK4kzUHRz6dWwW9jfEQgELwP1oMAIFjzgoFLPKMHPkKZrYbTg4ruCZOL2M/r2DU9PCn2J2kmAs9h2pWcODlFpDWv/mk0J8JpbjxpBCnhy0neJOyqTgIq4LsEy9DA7IFd6IZrLxwNx9NwdWUcFspnctMjYNHwfTmTKwLnI2oHZn4HxvTQvR04wneb0dNP9T9W+8JEyb079+/UbP2WtqNtLW1/8UJO/msXj3dBg1btmzZtGWnvv1HLFy4sO/IsDjXjU8jIm5MmXJx1KgjTHyL+vRQpj7R6b59L3z7bYqpdcJYN18rFw9GSrjdV110GzbX0tJRFlmvp6Wj17ZtW/3u/dp0tfjG3C8l9QYugZaYoYsMd5gS7nDJaEQ4cBx9gZakHQq3BEM6+WoernHfmVw0+7VHBQA+ECob6lNRVdvIabl0Roho3hLRlCARGtbMmb9wqZhl1uBN6TVlttkVm99lK/ZmckU86LQxzgqMvnx3BiscBN8Mjmi0OoehglE+mRMuJhIlDrz7zwqpTAocTs/VJFt0tJuAFtjCZcLrw23C7gi4P3Mrf8fJbKomtOtUDklc9hNuS8nCJwuWkuUmDOlL9/OdmMlmjF78XAe471XA38MTY8XeD07czqmRhp6YnB2QUH2Pu62S2sdI4C3AUbRiJOrhYb4SVLscOJPnacX02qcECtGJaDpTZx6cYWypyKk73Y6ua3HFedRaMfjegQ8HGI3pxDxPjl3Onegnovfa/wFwL6kRKhMjYR+neFSq0DNGC3r/rziZNHGl5Bds7SEFHox/ke6kBtw14K4xjf3/aCJ5GSCAlurcnZqN1yeNn84vJDUaqQ5gnQex8hLsP1vHZrSQJ5V8tg0UOS1Xo0S2KFoStKGO2HdSPv1G3o4T2RaufJzhkq0ZvzABMxwafs+uIRw6n4N3PGDXdSXJ14xlKg3FH8xcxUxMzokgZUF/fl28OEoCol1XY+EYrstMRnv70v0CS3cC8SB1HN/Eme8M4AslJSpxfArNO09lj60KL8FhTZ2qBdpwPtglZBOpIsTGlVr7CO88KwRuUvhgZ0PBbSA8/Az2wi7cqJWAhHRgJZ2UrWC0I0/eyDt9M2+sh4Cr4ozdZ4WRHD60NigWDQU34IdZpy1sw77sMaFFu4ENm7TXadBMR0eHGxTOlCXS0WnQvEGTLwcM+qZzb+vY2Njb585tcd4Qb+Rw1tTy/LffHtP/msS3dFEf35LU1eBI9757+v9wa+bM3fNCXSYHdew/v2e/71u36Qjox7GVRdDrN2jYuGGTNv/p0rdzn7FjpwTZup7FCAELjnEnPErqibrx3VeRGVZTJxL9/0ZUGr4l/fL9AlqCB5/QukLo32lBIvxKc2dB+RjS47wF6J3kq7nzlpBoBwAfmsWcET5nmRKNZhsgnBlCRuO0YJErU/kVY4kqhFy6lz87TMyNFP8zBnzhSn3LFO/w1eB1+ADAdJbpaRYp+kutDCutyQUStY+R4uQpZGNQua+WjnYVkKhlZtUI22A8v+TMuONbwFK4l/3XVd5fuM3hTO49kw28s4uWhG/JcODcRKYupGBtna7IZH+RmauglogL3GK1SLVWMGFdOAGaZYFxXnN9D42jyCVIKskom+Aj9Fkro4uBxo6kHEGd8+jsDciVXfrgzII9SfFEFzgzT6cjF/Nwv1+4V/DPf4yXqFt42HxMceB8ZXviOaBCz+O9BYnHs/7qE8PAdouT2cVowF0D7hpw15jGPpGBewwdKqejkq/mzY8UH2aC2nPzy4Hje9SpanwA3OuYmC8qIa9bWtl+or/QLlrNoxxUGrypDqEDvK3xdt9xIsvMRUBDJ1UUskG67BoCrsWYic8BIeEVQoUOt6Zk7z5N3Aya3PbkVbHjMiKSyA1ioQbapkLI1x+RovRTAoX4hKw7O/C818jA8Wg6fI4TIE7CBSLRSHfEJ+znVFebToLiK9hMPlIU5sc8HIoKOQMuaXbsjcfESfBdJ6f5snTpg+4Cjp8ZJmLjPVbuydx/Lge9Ns6bBPDgk2fPniUkJPQcOuOLDkM7dtbXbdisXn2l0PPPPqtXr762lrYe2L1fv34TJ040GO7x/ZS9k6edeREXd2fRoj39fjjUfUAKrU+kdvq8q/7Jnj0P9hhw5FuLuw4OzxMSDq5L6NB3fpuOI/RadAT34/gcQCffp9tAr0nztv/u1GfEDzZGE4Ln+l6kl4NeQMdtTsoGMt58Wgh0NmbiH2hg97k7pCwRKIrK+eHfs7clUTsyAJQ0XpysGwSSYCd4MpP9hdjX2lcILwh7GTqQ6lTY5dqjwlnhYhzKdy2RyATtFZdWAhxtRnz1gqWkXgEaGRvgmE7LpFRJCd9l4sT78/VxqEVuyzjHYXG6kAKgWXOAJEGygjO0mhINgqp5EPRyzagDHMF9tQzDabx3ZQlhtCqwjCszEn9QcexyLv6xCz4YNhN8BLhBmMBxogzDXRAY7SY4ebOObMvluzOJ2KhDbUyMOzSiVukSr3iZQwxJHSHiql6C/R8OzMvKfQfPhCb4klpR9jz0eJ04Ti08Mf39R2yI50ZWbrl3vIxOKyQcUaAl37//X3jOW7gJVFRl4eXWlDr95PbT62LcRIuiNeCuAXcNuGtMY5/IXotKjarEBPHWtIuRUs3ErLxygCYQeeOxusF9rAd//9k6cljzComyAc2znOAtVCungJd38KY6ZtyNnXibjxPdFRMnPp3IURFMBBKBp0sYPjt6MQcMhzexXazUe42Uis8QqRDGzcBb+SWv5MGLIrdVMrxd2EorrLmskE5lYtxv/VRo5sy38RFSvW1AAxyMqUFCfBFg4sEvxZk575Ku5JIEO0Yg8ufXxYBvWjG0rIzM0JM6oM78vWeyWTFpE2fekUtkSk+cTqbLzt/Jp0yPXyf6Ct1WScd5knquZcxKBd0FPAdCneZzL2rZJjs7uw4G37do3aVZi9b1tRpwi4YyvKzVqFFjvcatG7fq0aaz0Qhzp28mbIlKfGk3eX+UkefGIdb7eg1P7dv3pIFBsjp1RVKfqGu3U337nhs+/KTFxKjvna6s3Xd0377hpnYDvzFq1KKTlm6z+lrcCfvPiA468QfatGzXy9bW1sVr6Vi7c7jY+EOEftCzYYlyDDBAKk2Yg6ET4TJFbMkAQZYxCipgi7GefHNXgUBWtvN0tqUHqfEJYmOEcTJlijLAIqj6LKMLhL6w8SW6QC4rpYBgMDcV5scwgzs0J0x89k4BFW9ZtU+Bgbc4RsK6QBVMIaH7vxQBW8/cynv2mtTxoRu4rpTRhFRwG0D/zs+fZsYd3iM36ALnibNFyyQcyUIr+VTJItHM47DN6VceqgF3FR+V2rpDCvc4KSgW45NK8uOSAWrckqsbjmbhvsY/KqxUwaRtAPSTr+XNCRfB8/FbJ+dmeNsGCOuccV+2K3NGqOh5Wm2OzZwI8ZJttQll4t60j5XCn4cfhVtALP9gzHph8XszZx517NHFuPVUtDL/vI0iOazvfOLljsv/10ATz6VJAUr6V3imfWRC0Z80eHeLNDHuGnDXgLvGNPapDCgAdqRh1gAptuAISBRUxOZx1vFWcOfvO1MHuGfnlYNEKdeO8xLODhepnZ8LrbX8ZGnZewBKzM6MbSlZho58mpOqIpgozwK4V7oiRy7m4u0OGFq4VOyfIKfiaACyQxdyK6oUPO4+K/KJlwENd9YICgJUgSkrGBFukD1TiFTIOA98AKhtgMjUiQf6AU0CwtBWYEczRr/v4QuitE3T2lhpRXMX/vYT2axyJQ6yk6kvw2OiXM7cyqfTpcVMJMCc4OcDRsePMFtsamrauKXBF1980ahRI9A5EJmbGFpPq0HT5q2btOo6bIRxj6HzJy1aLxaL3UN+DpyccHGBy55vLPd9PfiYfo/krt3Uyp+f6Nr1eFeDwz367+n93ZmJs35Zvnzx3KRh1tusJjt37WnYrVu3zz//XFdXl+sS1CN1ivR09b5o36HXpEmToqOjr1y/O85LAFKEgzE1SESnhOFNAaYTj2cdv5oXuikdPRuemL4nNSd6RwabkAAPyn2VNGZnJg28xvDYdDTbwp3kzgZtkE8JEmG0+K+XSxVlLKKt3p+JAwI6V+whaZRjPQU5+eXwBNA1OAG0MFpvLCNRAlJPk5RS0j16OS9wvXx2uMSWwy40fp0G21QwivU4SSY4R3b4Ym5p6fuYHRmnPl0RAxUJFDoq5keK0QgYn6xSJA3iVxtbX1FVTFflQ7A4bgT4Kmh8OoTQnibKs9E0WWX36eytVQtoqT/mo9Ew6nBicFxB7b9XoRUPjYysOsgPg6F2hXt4LLgN0fJ1VvGkArV0VcrGT4gbDW7Vp0ZMUX4huShuTbr/DcPdwTrMf7PhqatRldGAuwbcNaaxT2YgVxNHXhajlbbusMJ7jYxmo6ZnvZvkLwQkAZXSpGXltYaSjnbl76srVIYWAaEFRwBk3GogrM0OI3hX+0HGeAoWRkm2JGeNsudRbTua58duI84oA8RQXfMD53Lwdg/aKJ+/BC6BnEbYrzmoSGKKqtBgcVp8HgjOrfFO7eK9fKoq8+RVsZEjD6RFPQRAw7JdJE7AzJk30U+I40z0FR48n2Pmyqdzurd/KsTnwHRcJlwIWtD+XXkFVwAHFLJ8Z1o/i412jt5jxozp2Pnrpi3ags5JYui/lPTI62s1bNWqlYGBQafuw7/qOW3YmOU37/6KIygePw6zjDxkOWv3AKNT/QcmfaA+EZlT76qfpP91Uv9vtvc1XvXtvGCrFTZzrp85c8bX17d1x1GNW3TR1WvFBNUoAbqenl779u179+5tY2OzdOnSO3fuxB9UHLyQa+hIohQitmbQYAwMFVysGSNCPz1YRJfFFTnv8EnKtbwLd/Mjt2XMCic9ixZesTuTRc/1hxUgV/sYCcVWjLHXwlI0MroMPYKWB5fTnIesKi0/7AKqRvehE2eFidHahcXvPVbLMK6AoTgB4J2VlwCnN8lPiJFAg8LhvwUmyM1cqtXrKxihFWArVRbCr47LpdNDRKPdBE7LpHDtgIYYVJ9QUQRnWMTJj6QBVACarSnEl2MjxOhcOxrkpjrlwWdvitmSt6wB/V1XyEaRmseVc+Seq2SGjkqz0btOkUUqNkisgolEwm2YfCV3rIfQfQ0R/K4zSu2vML+1Mvtl0nmRYu81dWOlsRMpJVZB6jqJLVz5pi58zQP844ffp8rW+L0WtiVdU4BJA+4acNeYxj6ZgVxNnCpVwJfvzgzcIKfZqLLMMttAEZ3aNHTk165SDETboyw+g/crVz6lgsnGm+wvpFwLOJvop6ZuEZ7v3CpIO09mX31YiS9iedn1R4U8SSnOary3YOMxUhqdll+VZpZxqx0JZGUgP3pFOCtTJ37o5vTZ4aKo7Rn0/UGr21RUKXjQTEec0q5T2bW4NzSmlsaJ4i24an8mLgE/TA0W4evw8/5zOfaxUppIeu1RwdQg0bLdmdhAmp47dMLOgICA8ePH9+jZt1HTNk2bNlWRbalXr562tq5e45ZdunT57rvvOvWZ1M8k4rsZZ3Gq70pKnGz3PglbcmPq1CMDvj3cve/xrt1S1Ncn6pKs3+1Unz4H+36bOHDMBTuf5fY7LeyeLfI/bufs276bWbt/G+g0bKVSqIhM3Gs1aNjki8Yt9XGGBsO8TOcnA69rFh6ijLjpWBbaytSZZxsgpJPrVGmehi6ghSmXk1Q/B97tn4to7D6YGOAOdlyzX8HS85oDCp+1Mq94eViV8AjJQ3UmDoD3WhmtcqUiJkjDnGjIx6IoCVq+7N17rzUyIwcSHE/lEcczWoE0yJvqJ+JaEg4rMPa4k47oLNA5Dbah4I6fLdxI/vQSoptJdE5++q34k9xl8NlquoW4TPgeu05ne66WsRmcVLfRb7389k+Fau9WroASta3JWU7LpaMc+FeqdGDQpGbKUIvBiY7jqrviW+BPXrqfz0TsiGnt2/8CuK+XO5DiqWK/dXXP9492FURuIycJhwdeB7wszQP8I628/L/21XgRTFZXpU4D7hpw14C7xjT2R+zRSxJ7TfMjQQ+UrihCTQsSpTLxG4YOleEctcyEqVCvfYzET3nlnR6QohW4ii2tx7VpQaCH6oV1IBe7zr7leLa1j/DZ6+KFTBWkdYcVJk6V6+Z0cYDd642oFH+iFc5BS2bOfFzUjFCiVE11FcHTtBoiVfCgci5j3Pk7T31w0eBFWskoBkwplYIY1h9WWDNlmMg0rSvf2uetb+Qxy8l+7btZDBgwoHWbr7R1GtXX0uYqkYPOdXR0dRo0/U/Hzu07Dmzfw3rU+NDhtieoVvfx42+3u2164OFxddy4wz0HH9HvdbwzofMTNabPk7t0PdG9x5kBAy6ZmGwcMXX7rDBvx9QfnxZazj8xcoyPtbV1yzZf6+h93qChnrLMYn34BgD3xi27te1i2Gmw64ULF8vLiR4lruLu8yKaEgrgmxdBiuZw6+9Uu1KnspftIsqScEjwMqbgTjUKcRwTps6UQ1VBe1A1QJM2r22gMCwxPfF4VsIRMlNON0CPABa94mVRVQm7WbnvMEJwKI81UoD7BG+hSs7D9hPZOAeaM+2yXEpDaHziZfhhon/les4EHwGuwtKNlJGipUapOBK6yZ9TuxQwjQu3YoJtKpiQ93FeBNwDNqQDhccyYV21D/s/Pwk6PVi072yu60opm7KMpjh3Jx/+zN1nauZHn7wqrhlSgkuDE2LkwLvyqJL1sTuNSWONxrytPaSgmlHkFfmwABf79LdigHvQRvmCSEn0joy///kTnih3XyWdHykJ2lg3uOOiaJU03IbjffgWGnD/v2BHLubODNOEymjAXQPuGtPYJ7L7z4tAOVQjD6iNlzeVkaHxJzTOYZQ9j19rGhM2UFGNdIiVqtRGpXOfACw6F8tNE2TNNlAUyZn2mxUmYmEi/qACQHbn50L3OIJ0q/eTyWwKfKC9CT5CHJYqq/zKL4ErQjM+t6YQXIvcSorsrD2cRb+UKpNUVCl40ClhwOj2Ex9Mw33JK8E5/2D3ymjm4YiIiHbdxnbSJ6KK2rrN6tXXrimq2KhJs0bN2oPO23WzCglb+v30pHfv3tFWdXa8eCt85Zpvpu/oa3S4R/9j+j0+ILDY5Tj+9eh1dsiQHQPMbjq6vN60KXb5Y2DWyBlnwiKiJk6cOHDgwIaNW+voNvqsXn1uaE09LR3tBi06du7eqcfITgPtfSKPlpaWwrfZcDQLLpOpEx8/A7LLyt6TmosOPDTX8zclRoxPhf9BRU7LJGjqmu1w8HxO0EYS3D/aVTDRrxLcXwmI7iRGETgYXcwKfW44osjOKycR2xvloOrQTekbj2VtPp41rUpCHp0buzvDZaWUlcgsKiGlf4yd+C4rpGB9uEYhyirgFNnd42TAfaC2CZNR4B0vx0VN9hXR+BAbxqHCRRWXvqeVpPCl+87k4KpDlKNBbAOENNimgokUH+ctSL2ZB98AP+McTJ15WXl/4UQlMBQD/vDFHLRYbJWDih/gMlGXsuYuD18U1YxUJuI80RJjRkKHfuK3Tj7eW2mOM+VaXty+THatqYIpF4BrfyMqQcfBY4c3xfbC32/zI8Vhm+ue75/gXQnuzstJOjKNQNOYxjTgrgF3jWns/yO7/VMhKEfEiDkAoVbtz6SqiHxpKd7lVx4UhG6Sg+3SxNVTj4cu5HBLvpeSInz8zUlK1GtfA9xpqUhzRnoZ+GjkqEYRAowVydGgwAmwM5FLtmVYeggu3isABdr4CgEZFm58YF9FlXLlS34lev7ylrAIzr+k9D3OytKdqJiDkDYezaIykTQaoYJR8Ei+lmcXLaHVjuhSQ3l5+fXr16Ojo6dNmzZkyJDOnTs3a9ZMV1dXqSDRZ/W0tLS1dRo3bPJVm696G5ladx7q6b00JTEpHReI096WJAtZfDDO0mfjoHHnRo46atD7pIGBWvlzfHhCX/9Unz7Jg4Yf+WHck6AgwbFj7rFvwMTfzrpqO5+cRqv2A9q2+7JJkyb16mlx5+9xVjoNm7dq2+XLrt9OnOb0g+1Wl9i0CibPEk1x6UEBYAhNcZCJjpjsL0w4qgDOovEBrGaufI9VslJG8QafkGUKZ35p6Xv4J+BIOEWXH6hJjjx+Nc81Tjo3QoTGB1VTaaBnb4odYiWWbgJ0EMBdZUr4x6eFaGcS9LIpff1hxc5T2WyUFDpizQGFfYxkTVVUFS3ebubMt4slCo+AM5XyPTRIJv5gJgah92op9QMB7ujlKYFCuiKP448mipAk3h2ew3hvotB/5GIuqeKpDO74BIBe9o6pXHsqm1bXOnY5d8XeTFyOYZWo6F9k8DbhSyQcyUJ3sNBMtfnZGls13Wx4LCofwifBaDF24l2viivzT5BPUg5FS/0xPzxRjpvrTNVCyi3c+MRjJxJMMTszpgQI1xxU/LeeQkQ1ckvd4A73j/rqbqtkk/1FFu6aGHeNacBdA+4a09j/Z3bjSaGFmwCYW0Fk1CVAKyoYRzn7+uNC//UkgJhby3BrStZ47+q5rrzCctChivgMSA44xf3ktbB0fqTYylOQrng32pVwVc2iIUCZpduUZtwjqiJn3FYSEe7YXZl2sRIcJHZnhqV7ZZ1Imv35+NciCu5PfyvG8Y9fyTN15q09pBjjQSbmwTFbkrOArc9eFwdukF++n3f79m0j6+Ah39k0azOgeauvdBo019JWqhD02WefaWtrg9q//PLLnr37t+5k2nGQ8/Y9JwsLyVTlnjM5Vh6CSU4/bXXd+MDTc2s/0+MDhqUYfJ3cRV9tAdETXbuC3VMHDNjdZ+RF25lBJmFedqemBQnRkicvpSUmJo40nd61xzcdOnRo2rRpvfraXPWYevV1mjRtpq+v30F/mMHg2X3N10nlWexUJRwkeFznbudPDxbTMBWAIJgMiAYyhiNxmJHQyckvLy4lkotA1SmBIgtX+E4kXdKc/EAqvQNbs3LfYQNQIwiJJ1GzxoJjgjWnBovQ4DhzGq1OM27RKfiHLlOpiXvn50LfdXKAfmCCPP6gYu+ZHHbwhJA5eBLyzmoUVjBSmxiQcAnwRZuSsgqLldiZKpHTaelZ4WI3xknwXiPFMXFRtEoAQTo3Pq0qSscGxkny1byFUZLADUp0uDhawurVHLmUi73Ss96duJ4Xlpg+LURkaM/7S2894pn4CA9dyJ0ZKl5dVbUXnjNOFR369JWa8Po7z4pYVSKuMzN3iRje143HleCOpmYr41K7cDffggnrYovC3n1WBAcpIxs9zlu2JxNnknDkvwbueIaodLRag/tNwd1zjWxqoIgGd2lMYxpw//vs3bt3a9euNWcMP9ClZK6lp6dfunQpKipq6tSpNVuEaxpw15jG/phdfUhy1OiE+owQ0daUbIrgVBz99k+FHquJxvkvVWVo7GIk2IwbQZuZ845laNbsYyUqU4NUmG+in5AnLR3rITB14RcVq5Y2GVsVw0ptZqgorEpkBkAJLlxzIDP+IEmOXLo9A+eAXyuq9BNvPi2k4P7oZZGlm+Ds7XzAq/n8k1+PDOo3fFLLLwe2btNRW7cpo51ST6kgUT1t3QaNGzZt/++OvaytrQMCAlJSUgoKlOabMx4+vRy04vbCRZeMjc8OGpTS/euUrl3VAvrxLvpH9Xsk9R506FuL+O/melqs/O3haxockpOTs3vPvi97zmjdYXjDZh10dJvUr1+dogpA19LSbtKkSceOHQcOHjZ1xtweI2NX7/2NcWDE1LPyWy+fGyGmGZlsdzgtlwK1T93Msw0ULmBI2tpXiLZKvpYHyhntKjh6qTp2Hw1l5ECkEtF6+IGoiTOS2DSkRCArRVf6rCXqipnqislfeVAAavdcQ2a4x3kK5jLy+feeF3nHy6y9BeN9hDhVj9VK/U4niYHRfuvkoFJ4EWyEQ0CCfMeJbLA+V0Hfwl2AYQAox/nUTBc+dik3ekcGVUt88EsRbRZgHHEnAoX2sVLqt+AINDuTVtmM3ZWR+mP+1UeF954r0bDLCqmpcyX8wRPAgMFVwzlxj5MujpI8e/3XqnAAo8d5CS8/KECjsaVwaKUk9CnNfFAxqoCk8iFdTODKrgPcZ4SKVG5zE2c+PARWZfLhiyKwPlw14O/KvZljPf+OOpp/0nAf0SU477UyuGE/vy7SPMA1pgH3v9V27NiBCzvOGH7Ytm2bygY2NjZhYWE1r/9jmkMD7hrT2MfYxXsFYz34r4UEgMZ7C/eezqYr5jRwGdTlvIKUk3xaJa/hulI6yU/A4k4Fk3XKlmxkzSFWqgJwQH/Q/NQg0Qte8QQfIcCxZrlyMASbp0gdCZqyVl5OVM/nRYiXbM04epnUOQLQ47Qp7ty+c1d/RKCJxbRm7QZ37ty5SdMW9errfKY8dw46b6DXpGHjNs2+6PXvbqZzFvkkJycHrX+TcCQL2Aqvo7jkfUlBsfT8+afBwTemTz///fen+/Y98YH4lhNduuBPRwz67Ov5zWFD6yd+fv4zdsdtFRw8nzPKnmfo8Gqywz5TK/sW//6uUYvOzZq3qK+itFhfq762XqNm7Vu269eh53hHrxW//fYbTbvktgYrLQ8PCn5UBVNmctFSCbfuDNVCcYiVpFzLowqG+BDYjQ8PX8wFsFq4CWg5IWrWPkKq/TLOS4DjZ+aUj/ciMSG5BeWg+Ve8EisvQeAGOfq3sPi9WnC08SXKHpYeAqAeFcdMupIHh2GSvwhfOjtM5LVGiSyZsGxSHshztWzFnszka7ns4ME5ABkB3LuVJYkmeAumBIngftRUtll9QAHXBY4KDst+CHDHycOjcGekNm0DRVYefOoeUPFvNjhKxdCebK4FiNbUmZedV44t5y+VzFvyl6fT4QLHuPNv/Vw4NUjIrjlQvUtaYaDmLjefFAZuUAX3pMu5cHG5FxiYkD5HuU7CjSeFaIeZYWJWrObJq2JjJ15ufjmch7i9GXBadpzM/oc/rOB4LN1OPHnfdXI8TDRPb41pwP3vtoULF+LCshjDD/Pnz//I69eAu8Y09qns3G1Sh+VXPqEEIwfegXO5q5hV+5e8ksXRkkcvi+xjpKPdBCwn+a6Vg9iMnEhqI/0kTVwKaFPRkrOLkahk0VElO6Deo1+LJ/uTEJHsGpl/Zs58+mKmNj1E7L+eHIQUvZ99aviY8G4DJvbqN6xh044N9JozsoZKc+ef1avfpEmTVq3bNm3dY+Awy14jHE2mbzt8lhS+AY/uSc0BsJLS395Pr8ftfODqenDE2KS+Q47pf52sPj2UAPrJ7t3PDhhwydDw9ty5z2NjM+/coecmlJdZuPFGTDk62sbLwsKixRfd9Rq31NFtyJWR+YzUKmr4ees2LdsRKfTly5c/fPjYxInnuIykctrHSi3d+aDMs8xc6ZbkLBVJTSNH3i5GdZtWeMUPaFIgHbfujBszNxy8Kf3opdxx3kIbJrIZ/g9actMxBZMJIEi+qlQbC64FOA/tD5jmS0uxCz4pKX0PIEZ3A75DN6XTAPGahg3GuAvWHVTgsPg3k5nW3X06xydeNiVIOMlPhP71Vl5pASA6LZdauvFnhYuB16dv5rOOx5wI8fk7+RP9RbRYL2sTiUqjaLyPUOXziqqIeTQIHbHU4CLOChPDJ6Sz0VMDReM8+VZeQrYZgzaqr2cUsF4+xrNy+v/BiyI0bF5h+bVHBRi9XAfyLzKcMO6sJ6+KJjHps/RDqtiIW4/2uIrhKmqqrcNnQ8Nevs8Fd9l8Zcfj1I08EycBvvFB1Y388+tiI0eScIIBELdPgVbaeybnH/6wwuiiOTB+62V0dUVjGtOA+99qZmZm7IXhB/z6kddvaGg4bty4KVOmuLm57dy5s7BQSf0gOzs7LS0tOTn57Nmz7BG++eabtx+wWs7w7YdNs5dmr/+NvU7fzAPD4a0fvDHd1Jm/LSktdEMatrn0Y9q8iLRz19/OCuFZuqWlXEqj24MbAIXjvATpWZWhFCAM2wCeZ1wa9yvmhvPsotK430UjoRcsldz6qRCcATh79JPqiQ21PT18dMDg72xGjBjRuXNnnYYt62vp1K9fLZnyLyaeREu7kV6TL0Dn3fuMWrx48caNG79b8NOq3TwjJoYEcDPeW7gtJdvH7UKMdfTJCbPPm5gf7DHg+IfrEwHcT/bseW748CujR993df1t69aCtDRuG6ampvr5+eEZ1bNnz88//7xhw4bcs6pXr56WdsNGjVt17NyrdUfjToNcLeYf3no0zS+eZ+3NO3H57YxgHtvyd54VkYr0rnxnJk4DTXGK0aZctj0t4aBSGxo78tbuI584LpM+e0NWPFxWSF1XyrjLHY4xaTODefiijYfSzF14o115XqvSAGGT/NK2n8iBDwaIP3ldqfynoT1vWhDPypNn6sy7+GPaRF8ewP3NG3RZWvKFNNsAYfgWdDFP7YjC9nA89p3kLVzCw9dN9ifXFbMtbf+5HHhZtoFCoJWKIPf5G2QwjPNMG+/NM3HGvmm4rt9ekwskmQmviiZ4C7lrAhVMrIulO2+sB2/z4TSVEYIB6cRUSqLp1NTcV5EKPuB179Vke1z7WE+elUflvrgWp2U8tbLoYZvl47yEdLPLt9LguL74Ne34hbczQ3j0LvhL78oFS3hmzmlXbqdZefDidlfeX4nHswDQC5dKuFkl7C6Hz6Z5r0pT+a6TN/JA5NceccGd1BrjbnbyMm92aNoEbx4akO71Io0IJRWVvIfruHJvpiFx2nP+4U+2uUtIDiv++vjntAdPNM95zV7/3L3+Z8Gde2H4ATj+ex2Xly9f4k+BgYHcDx8/frxjx47Vq1cfOHCAPULbtm3nfMBqOcM5HzbNXpq9/jf2SrmWZ+0r3HuG6J0TMez58WMXHcc20+YFmy2+MW1eoMni+0b2v9jOj6HbL9maTgvH/FYFFk9/Kza1u2+x6AL3K8wW3zJffJ37XQ9eFHmuJhPGm/ZcH2we8Z9eNl+0ade0aVNdXV1AsIqiopaWVpMmTRo2aduqbfexY8dOnuE82W771mMCOAzT53ob2b0cvfiKsd2LcQv3zZk5M2Ds2LAfvDYNNN7Tc0Rqv34n9LupiT7v0gX/krp2O9qt5+6ew7b1G7Jm+HBXq6AJ85LMXPispsebN28SEhJmzJgxdOjQr776Cqehkq6KU9XR0WnWrNkPo4w7DbD7xnrH+kNSOukbsEGefDXP3JVvaP/W2O6ZFc5tzhy0jO38WNPFd9iWf/iiaGGUZIyHwG2lFAw9M0yEvfD5uIX7rRds5rahod3rCQu34QfXldInTKoiCN5zjcyco6Q5etEFE7uH6LIJC7bhe0fZpxnb/wIQx/duSc6KP6iAh0AdA9aMHchfje1+MbL/1XZepKndI/p15ouuTp6/cjpTA2ush0DtiJo21wcHnz1nwbR5voZ2v5nY/WSx+KLJ4sdwlmaGiuCEANxVgrCnzgsyXXzf2P6lkd3zUfZvJ81faWT/atacRfg32pXUB8B3qZzhtCDRKPvXRvYvbeYnqAzd6fO88RUYBtzlGtc42eJoyZQA4ZhFydjG2O6Rid0vxnY/011wmeaLr3FDa1hbsi3D2kdQeeS5nmg9XJrtvAhTuwdWiw7/1Xfl6MVXDe3fzJjrYWj/64QF2+kG205k7zqVzQZHqew1af6KMYtOqXxX6q18uDrcSqv+CXK7aInKWU2cvwZjY+rcALrXr3wC7iWl76cHk0phJs6V6kP/5Ccb3LPwxHTNc16z1z9/r//z4P6hRNI/POPONXNzcxMTk5qfa0JlNKaxj7GkK7kT/YQ7T+WYMyXrz97Op9LpwHGXFdJXghK81218hVceVs7ngeqAm8AdtpLL/edFwCYaGJOVV27owBTBcT737ZiQ2bNnjxgxolOnTq1atdLR0eVC8L8YzZbGjRvDqe7Xr5+FhYW7u3ef0Rum+T6bUCVBPclf6MQUeMd3rd/y68WoLSu+XXR5rNWhrwcndetJ5M9rqisyjJ6k3/14z74HBxpuGjH1jHsk78ptwC4O4hYnNXHmTQ4Q3n4s3r179zCj2V91GazX7N8NGjQGjqtosYPOu3TpgkeHnZ3d/v37s7OVIoAZOQ7+rlNZYmbqN3CD3DtedvJGnqU7Sfoc486/8Zi0GFrm/N38RVHV8bho2HkRRF3HNY4UzZkTIQZeo4VpVqLSmqQrnwZ5s6redjESn3XplhwxjaAN8ilBwlX7FdtPZBs58kyd+DZ+JIqdSrUkHCHlQlN/VMJiEyf+3AjxBB8B/l1+UECVWCoYVfsTN/Lwa8RWgrNqR8srXokRE+iSJinF5Y/1JKrw+OGNqHTuEjGgf3a4KDBBKZbjJa9kZqjY1l9k5SWgAww/5OaXA9nh/kkyyizcBOfuKBV7msEouozx4LOi46wpcohmv4lTdXouWYhYKXNcJrENEK1iMqSnh4htGKVF+tcJ3gK7GPW5njE7M218heyR8aU47NNXxfAcNh77yzM1fdbKjB2Jrot5VUdXMCWu0JXohTR1tZ9oXQWVD9F6uFjukoLfOjWRJJfvM9ksVf4AfsD1visnqc9ROzIwTtiiqv9YS/0xX+3KicY09k8zTYx7bdePP1laWmrAXWMa+2N25GLu5ADRtpQsM2e+iTP//J18qttAI1teC0uB9UAiEAPdPmRTevK1PJ94OT65c+dOXFyc+Zip7TsNbdaqY4sWLRo0UIo7JzEkWlqg8/bt23fR76nf22ywob1vxJ65oS9mh4tVylIC5ka78z1dLoSNDr89f/5lc/PDPfodN/j6RNeu6gG9a9eTvUh9oitjxqw1XBhktXzqwjtJl/OOX82zDRAu3ZYRtFFu7ftbTPwRRye3Vh2+bf9VF92GzerV12GVFkkUOk5Qp3HzVl/BwZgzZ05iYqJIJPqYdgPnobngtNBfwxPTXVdKT9/MA5GPsiclhN4xM8JwfkDztN4qtV/eltAQc9eVMrT5vEjxukOkCmxYYjqdeq+elXDl7z9LWMp3nZyWQ1qwVBKYIOdK+oRtTp/oL1x/WAHQBHvBbZjoT8rTwlVYe0ix6VjWxXv5GVlKwo5mzsB6CXAW/X7qRh6VdKxggqAwGPDrkm3pHypRLs8qC95IuFwoLzNx5Fl64CokM0NE6Vnv5i8VA9DhhwQpZ0/C95sVKl64VDLajW/mIjh0PgcjCrT640+FLiulaEY0AusWVoM7KdGlOhMPA1iD2s2Vq3c5LZegMSf5CdczgobYHd4L3DPW/Zu3RMyNiWdt5d5MVlS+pPQ9Ou79e9JBuHwq6v+XGhqKBKsUv8doYaP5957JSTyehREikKmR4zx3Oz+qRn3Ti/cK4H7ce169pIA+co1TVY0E8mKEsIfF3TeKyWRYHCWOJuKq/H1nczTPQ41pTAPutRlVlUlOTqaqMvi14gOpqCqfxMTEyGTkqfTkyRP8KSEhQQPuGtPYH7MD53KmBoo2JRFwx3sdEEDTTB+8KPJYLXv0a/GQScn9jYKMR0/t9vWQll90bNiohbby3DkTQKKtpdOoXbt2vXr1+fw/hj4+vkZTE+eGvOR+Ea2gGZAg356SNSckLXDBgeveITcmT744atTpPn1Odut2Ql16aHLnLvjT8Z6kPtHVCTZrLDwFSUlzA38DJv7Ckd0AblouON59hEfrjsbtvjLQ1Wuppd1ASVimXv0GDRs1btamyRd9vuo+Nih8xbNnzzYc59oojgAAQ7FJREFUzXJcBoQVLv39mYg5+eXgLbZKDtAQ/Hr2dj6I3NCRx6YGesXL3OOk9jFSLshODRLhX+RWQksLl4pXknI/RFsdiM/9Cks3AWUpEN4NJhBiboQ4dLPcyqsa3CO3ZYz3Fq7enxmxBT+QUKLJAHcnvn2sZNU+BS2Cq2JmLnw4AON9hKDDwxdyF0dL2EPtOpUNH2PJtoxpQXV4L9LMMrgH5i4CVuQErsKsMDHOUCV78o2odFqwyHGZFAMMV510JQ9Xit0B2dg+v5A0449PlaZRZ4WLx3uD8vlstSCujXbhj/VUWhAgEUSrZTY+wi3JhLbREcDxKVWXgGuZESp6K1Yzgb3mQDW4V5BaATKA7G+Ckgk+wr8hUxOuGk0CBkDDZWLvR/hgKkH8rKXeyo/dqTpW4fZYewsfvKhDG/HJq2JT58oayRVMJeNRHKH6sR4CDbhrTGMacK/DqI67CWPr16+nOu4qge9qw2yuXbs2c+ZMQ0PD2bNn79y5U+3BNeCuMY19jO1JzZkWLPCOOt/t24Avu4/v1feb5p93aNGihY6uimYL0FdLW7cx2Fe/W6+e/U3HT3VLSkrKzs4GLS2IlFBlQFlmmaE9yXibFylZECkukkp5e/c+cHO7aml5ctCw4917JnetrT7RkR799vUfuXao7fOVqzLu3gXXzggVM4ClYPMXf/rpp8FmIR17junZe0Dbtm319PS0tLS42jLaOg0A7q3b9+g1cHT3Ee5b9l4uKX1v7EhCvUG3Ro48K0+BkKGizUlZwM1JfgK2zNPHWx6I05H3pKpKDs7QLlZy/k6+ja+QmzwasEEOPGLhuEJZhMfKU7g4mgQqAG1B8Kk/KnEqLn8/E70AwrvC1DEF6VJAr57F2En07KO3ZzitkE32FwJDJ/mRGXen5dLlezK2q5s2Hu0qWLhUMs5bCHzfcRKuS6VTsWJPZmJSluNyacSWdHxR7ZefkU0qbpo4Vct32sdI5oSL54aLQ5RrnaZJSqcGCl3jZGj5W0ycg22A0HMNCSvCN5aVkVqtNBCItdmMRAxd/6n51RO8BQBr7if4at+1soAE2eX7ZPuZoWI0BVuBCNdiGyhUy8HrDism1lhb4ElKMUIOX8z9q2+9pdvTqUAQ+osNPMP3rj+swMlLMtScMMbw8t2ZKh/CJcaQePxrce1f9yu/BD6SokqeXyAr5VaYGucl3JOarXkeakxjGnD/r5kG3DWmMRU/+ebNm1FRUdOnTx88eHCnTp1atmypo6NTr56qZouObqMv2rRv1a5nl14mPj4+w8YnTg349fD5bLz13eKIOvvDF0Vc7UIQWEzIlTCz8DsLF577wehA9/4ne/RQq9+Swui3HDf4OqnP4L2DzS7Ptnu9fXsBr5IeHv5SZOHOnx0uogUsxWJxL6PYjn0mDx8+vHmr9g0aNtLW1uY6Erq6unAwDAwMTE1NBxs6fDN+x7Sgt0YOPDD0nAixW5xs07GssR6CBy+KysuJmPeZW/lLt2WYOPPGuAvovOPW5Cz4G4Ck0M3pv7c9C4rKjRz5bOQ0EBA0fOl+AUDQ3KUa3P3Xy5nAlWoOhs9g7VNZZwoACugMTUyfEyaeu0Sphg4MRE7BPXJbxoW7+dNDROO9hdhxAgfcwb6kTOzVvKCN6TNDRbaBokn+JMbddaU0ekfm7tNqUMzSTQB3BWwKuF+yNYOdvfZdJw/eJEcXhyemz42oA9yz8spHOfBGMa1NP4EDgL3Q8mzNrCpALMMp+cTLsDFtLlMX/ngvoi5P9wU+PlGuEopOgeMH0OdKHLJm7SNcsVcJXuEXBSRUx+fMChNNDhDCF6K/zl9CAvpZESSuJRzNmuSnCu7ijDK4TCphS3+FLduVacKUd4Wnx86409KwcDzk6k445VqeSqWzCkYi08pL8NNvdYA7OoKW3KK/itLLuOCOobXzlAbcNaYxDbhrwF1jGvt76fzq1avR0dG2trbDhg3r0KFDs2bNALjcyBYad47Pv/zyy379+vX/xrLXd47zPPaMWvh8op+Q6mQfv5IH+qQwBIoCEeKlPtrxVajdofVWXuesp6UMGpH8dZ+TBgZq41sIoOsbHDPodX748Bu2to/8/cUnTpy4IAPSATRjd2VE78hwWSGlRZ3y8vKOHDni6Og4aOj3jVt00tZtQsonVYvMkDxR3QaN27T7z8iRIxctWrR3796F4S+nBIpo1UxqwRvl5i6CBZESsMjKvZn4AUC8OzUHBEZnIvH52dv5MTszzV1JRFBGNqGiHSezpwaTOIqgjb8b3ItL3hs6VheUhZMAQLzysMA2QMRWBoV5rpZZuPK51XxkmURUfhkzb4oGd1gmDWDE+4CbKkWCxnrwD5wjPIe/rj6gGMPUPFq2O8OaM9+8ej/RA7l0L99jtXx+pHhGiAjM90pQAv9qybb0feriPSw9BCRl9k5+9M4M+AwsZ29NyV6wVOy1RhaySb5gaR3VbcB/JJTfkb85qTIax3mFZN4Sydwa4C5OL7P2FeIa4U7QzMgrDwoA1gfP59CqQwD0pyrgHiZ2XkYkd66pE1/HBaokreJscc5K4O4vnB4iYrEeTZeTX17zUBuPZU2sAe5A/NEu/FR1UTqf1uL2KUwZ2U2MkIMXKsEdDsOq/Zk0DaDmLvDQVu9XBfc7z4owVNQWbOIaWSSx5xWXvmf7hVvJK/XH/DRxieYRqjGNacBdA+4a09gnttLS0suXLy9ZsmTKlCmDBw/u2LFj8+bNQbdcZXGqi9K4ceOvvvpqwIABVlZWQUFBycnJ+fmqOALwAmzF7iQxJLYBRJsiNObZsZDtK79bsG/4mHNDhyYZMPWJPqDfcqp79+Q+A44NHrlu2PSfY2OfnP4RHGnqwrfxFaoUXU++mm0XmGw6wbNrL6O2X3VvoNeinpYuNwy9PgnFaaTXpE2zdv2/M7I1+D5y2IybNA0xansGV3jELU460Vco5sQSLN2eAQqxjxEDTaJ3Zi6OFoNik64QcUY6y2vkwMMRgMsWbnz4JFmMmCDIHuR09HKeWkiqoxfK3uO72JRHUO+ccNH1x4VTgkTcCGzH5ZIJPsKZYdVNkZnzboy7gM6bTg4QOS+XeMXLHJdJpweLVHI0rTwrZ9w3HFUkHFXAHwCAxu3N5Eq+rDusoKEm8xiRxDnhZHYZl+MdLwvdnF6zgBE5rAd/MRNz779ehj5i5VPyCsrRSi4rpcEb0xdG1QHu2fnluHxT5+pym64rpWhzNIJK3BEclfHeghCmqJNITsC9oKgc14LG38qE4BsD3JVni2eFirzXykc58G48/igJEc9V0lWceehZYXA/5GxsjONyUvpXbSFYsbzszjPVr8jOKzdz5qmttPppLf6gwoxZnEG3soouNIIIYyYrV82YpPPxKh+i99Geags2cQ3NTrNvqUkylMBdYxrTmAbcNeCuMY39cSspKTl79mxYWJiNjc2QIUP+/e9/g851dXW5euf16tXT1tZm586xZWBg4OnTp2vSuVpT3L37Kj7+oMWMvQONknoNSOpqQOJb1GaIdtVP7v71gV5Dtvcz3mCy+M6KTeeSn0ftyHjBK1lzQLHvTM6mpCxwv1xRdvRyvpkr/5upqb1/CPy3gUX//v3btm1bs1yRjq6eXuNWTT7vMez7sVFRUQ8ePLhwLz88MZ0pwClaFC05dDHXxJHoDNLV/Igt6Zc4UROg0vFeAm4swfI9maZOPKflElAgwNFhmXRmKIk8wRFepJVQOjx/N3/F3kxAkokTKRiJD/edzQFDc2fuP97Ky0lOIStmv+tUNr7xx6eF04OF47yrJ3Gjd2YsWiqZysn1zC0oH+3Kp/iFi3VZIcU/99WyKYHC68qcCnCnPHflAamXOZoUK+WvPqBgFQwZps8CfuEaZ4SI3FfJgM7YC26J33p50Eb5EXWB2tiAlou/9qhgarCIja6uYNRIJvsLwXbv3tV9+feeF4M7WeJ0X0Wqa82pqm3JWnrWO3gyS7amx+zMKCoh2IjjY7RQwXLaNSphHjNDRUEb5EaOfLXlTuu02WFibuSMGyO7+a78Y3cH4Jo48q4//stlBxOOZlG/FO3DJoZuS8l2jZPCB1O7RIAOhaum8uGjl0UWbgJuwSa1hj6lkTnUCovKl+3K1DxpNaYxDbhrwF1jGvtYKyoqSk1NDQkJAXODcTt06NC0aVMm7ryeytw5Pv/Pf/4zaNAga2tr0PyZM2eKi4s/5ivelZSITp9+Gh5+09b2wvffn+nXL6VbNzV0Tj7pkqRvcLJnr0P9vj06alz0D67x7nvK8khMwp7UnGW7MxZFSQBqcyPEb0SlVCJmT9LLXoaxI4ymduk+pEGT9g0aNPqsnpZSHSVt3VatWhkYGJibm4+3dXMKPrbpmMxlpQy0579eburCP34lp7CYAMrS7SQCJCwxfXKA0GuNbMVuQtjAGmMnXmHR+5BN6dyoCWDZ/2vvTOBqyv////39MWRvzIIZw9jKkiwzxs60CJUYIoQIM0qlRCqlLElCJMYS2ZcZS3tJ9rGMJcYyDIbu1r7vdfF/n3u4brdb7k2lzryej3nM49zT+dx73ucc9zw/n/s+7w+5jvQxu9dM1kGaoT2fDJj0nYSVPmKULf/4uSwyFXZQXH8BiXvexkNpYx35ZI2FEoM8GkMbxJOoVe70/Tg/XlqrhMRrqpvw+v386e4iuSLoO06WyscgeaW92iopXDjVTUS9lBnLRU5bkk2dBXLFVWhXWS2mAz7TU2Rgw5RBJG+TFfdfT2RQCPEJxROWCsiMf/FOMFzIz8l/6botmY6w3IykLOMWC6wk4k49FuoJyMpxUdEradURZaD9OXH2jXE6+iWRuM8sI+50muhUyhUxNHbgbz6Wzkbn5J+cUPpDp7nTm6TQqb8cVxl7nukhdJXJfVq0MUnHivfqlbLN2edl/3xQUN3//HeeTB9tx1wqJo6Cg28fDD15LttmHZPbk5uv4LKU5hfJ8tfTQuoK/issxjcqABB3iDsAH0pOTk54eLibm9v48eN79+7dtm1b1s7lxs5pTcuWLdu1a9e/f/9JkyZ5enqeOXOmuFjZm3FBYuLzoKDbDg4XTEyif/ghQksrpEuX0HLKn4drakb26ROrr3999uz9M1e42sewKcgk5XGPCyTFwlPI0dnKJ0RQsGDy/MBeQ2Z90X5QM/UOzZu3rN9Aphq65JHW+g2bfv5lh0+/HtBee3pPg22Gto9IJiY6vVPYw6eztp/IWLMnZZq7MORiDnn/yAW8qe7CJf7M4Oj6A4yp+x5IJX9dsSvFfmPiZBfBGHv+T04Ch41J89cmyEqtxw5m99Jk8lv8jqSPc+Qv3MDMKkpv6OCXSGr494tCcnRWaMiVz/yZ53c4jbSVNI6dvoc0SNeaV+kzS+IuLUX/W2z2ZFfBzYcFZI1yadO8xJKzN9/9BkIfrfs2NdzcXfizd8JkV6H7jhTS/eulZVE64l4iScvRtYofaRNP3iYr7jtOZBhIUvYN7XlMdct1idQdom4JdXUW+yeVncBIIu7MY6lMp07yzO57H2qsADrFoZfefAR1t6hrR+LuVbq2Zlbuy9ELeXK1UMxchdTNkJtwSsqUZULank5Z5UbcLTxE1HmTvly4IdG0nLL0FZzZuMeF1f3NsCc0Y4xkLq3xS/j73j4Y+uDfQupW0XqFuT1/PSm8XqZHQU1GSeagxZctABB3iDsASpGZmXn8+HFnZ2cTExNtbe2vv/66adOmDRo0kLPzhg0bkp1/++23ZOdmZmYrV66kq1R5Oycy7t59vGHDdUvLcwYGUX37hndXPD9RaKdOoV26hPfowcxPZGx8y8bm2c6deTwFkup7IG2BL5Nmrbsgfo6nYNeBqK4DbL/sqNO0VZfGTdXV1NT+X+lq6PUbNGnTtm3PXv2+6vZT/zHeo36+5uCXdFQyq86vxzMMF/LGOgrIe8ibya0nOb9LEWFzmneHMnU8Ym/keexkauGZLxcukky5SuY90jZ+2wnGSjcdTp/gxDdbJjSy501fzhSZsfAUyfrKisAUcl/ZIcnNR9N/WiKgPaEdINFf7J+st4CXncdM48pmwoy0IXHP9TucPn6J4Me3qb20S2PsPkDcreJ5b23p5PlsCvb2owLa1fdqIll4YIik4vhypt9CkXoFpZo48uVKcW86kiZ9anOsA/NDAQW181SG7MOp1AFgJY80l7pGJKl0VKlv4LkrxXJlAh3tsp9OR4AVd8ZxV4gUFjhXXtylpdaXbE6etyaB+i1eQaUcPSefSQ2Sq4UieZw0RSr9ckx2EdIJpVN2sVIj7nQK3GVqyVOwc9/3rK38CbKST7uvDvaGZ7KT4G4/kX7n7YlOTCuhLuso6n0VK/sbwaMXRQY2PEFyCb6HAYC4Q9wBeEdKSsqxY8ccHR0NDQ3Jztu0adOsWbP69euXtXN1dfX27dsPHDhw6tSpXl5ely5dEotVePxRXFiYEBPzl5vbpUmTYkeMiOjVK1RTM6SsoJOdd2LmJ4rQ1o4ZPPjSxIn33N0FISHi/Pfrzt27d318fCZOnNi2vVbjZp83+ETt//5P5tnW/0eGrta0WSsKc9y4cdPnec5wPL18B/PMIptcHp9QTKY4dZlwmjuTkn78bDYtbPmN+el/vJNA1yre0J6vb82b7MooJrn4nX8K94RmkqmQDxkv4l+7l79qd6qedfz05SLb9YxEbvmNydU+GJU1bjF/d0gG2efSACYf5uc1CaPseDM9RLJS6/ZrsuyoM+F/LM3UWbhoU5KxA89mXeIS/6SRtkx2BHUh2IcUqRdx5s+8TUcYv5dWwQsMyRi3WFDp64F2OP5tfnzY5RzapbtPCi1XJUx2ec97Uq8jSKLU87xEnjtTTBwFGw+lUVenglLcdHhJzph09vgiWd/dFZxh5MCnSOlPEVdyHTclsU8c0uElf92nqBzkT04CW9/EKvkXYbchSdq1cNqSRCdrhodoTemsGOpUkIL7HyuVmW23PnHJ5qToa4ofxqBO4PYTGXQGL9yq1Ii7p0i2viddn3RYVHoHuoAfPKt2caerXbYAEUtJySt9Gx7942J/FFKGJ/yikQt4olSIOwAQd4g7+E/a+aFDh+zt7ceMGdOzZ8+2bds2adKk7Nh5o0aNWrZs2blz5x9++MHc3Hz9+vXXr19X9bMKEhJeHDx4y97+wpgxpwcNYobPFSagd+wY2qVLmKZmdL9+Z3V1r82Y8djPL/XPP5X5CJFItGvXLgsLi0GDBn3zzTfU05CNhRYaNGjYqHFL9S+6fPbN0N7DrXfuDTW2/5ccUW8Bb+2+NwYW8UcOKRoJmdOWZNLEjGwx2TDp74SlzCC39bqEkIs5litFGw+njbLlTWRm7owfbcfTtY6fIhF38rbLd/N3nMo4FJWVmcPMlEn67r03lax6hqeIfVCS2tL2h09nj3MU/BabReJFlj/WgW+/MUl/Afm9ULbU9+LNSXNXlyo0Tn2GSS6CxZuYh1Z/kYga2fBrZlCcJ0gqfivuubQbq/ak6r4dcd/6u4L5d1QQ9/nxvLcTyEddzR2/RHDvaeGclaIpbu+ZdlTfJn7v22Is6VniUXb8bb8zRWMqyFphahra88uWASFxHyspYkNH9dytPOqxsHP60MmyWptwVlEddNLiqhJ3WZwDkmkndwZnnrlRSscLi1/RGZTLzHbdlmzjm6iwTPtrSWnCJ7wiupbOVU7cPYSeu951HixWiKRJXyqI+/Nqr414JCbb0F7BDz4mjnx2RlUl+VdIvej4pHQxvr0BgLhD3AE3EQgE+/fvt7W1HTlyJNn5l19+KTd2Tgv16tUjO//ss8++/fbboUOHzpgxw9fX986dO5X4uMy7dx+T2c+bd1ZHJ+r778O7dVNY/pzJb+naNbxHj9MDBlwwMbk5f/6/MvMTVUxeXt6JEydsbGx0dXWpOyFXgkb6hCsby9y5c6lzkpnJuOPCDYkLNyTNW8Ok1Vr7JP7DKzJaxNe14pFV+x54k95w+nqu1dpEcmuPnSm0WXbey9y8l+sPpY2247ttT5nnxUz5SZrosz9tpE38JGcBWTL996NV/FRJNRV9Eve4PLLkY5Ji1XpW8Xf+KVy3L1XHijfDg6nbePxsjtOWJCbZIzrLeBGfHYg9GpNl7MAnwyOJmeYulB0BXeAjP4Z6OCbLdn2S4+akCU4CekMHJkVeyBrYC0k2C1lgzJ/M2/71tECa177xUJpsvReVxd0qnp/0ZsQ99kYe+dbD50VzvRKkFcTLgw6ONKdZ/JIZgN8dmkFdnQpKcS/cmESCXlbcA4Mz6XMlvaP4q/cKXAKS2Xlb6VzQOVWYI27qLLBbX/Xi7hKQ9PMaBW/L5vTvPFVK3FcEpsxZLaJ+VAVvyIj7zcoUU5/pKVqx652p06EoLyenPPSs4x++qHZx/z02u+yIO0Hd3R/nq1CoMT6hmLptlShpCgCAuEPcQS3i+fPngYGBCxYs0NfX19DQ+OKLL9TU1OQyW8jOaeWnn35KG5DRWlpa+vv7x8XFVeLjxAUFiVFRd5YtuzJtWszQoZHa2mEaGgqHz5mVGhrhvXrFDBr0h5nZbWdnYXi4OE/ZwcXLly8vX77cyMhIS0uL+hVyaegUYJMmTdq2bfv9999Pnjx58+bNz549q+DdZq8UkcbR/w0X8mx8E5/yiwzteXrWjHavfzs/5bmbeXNWibYdz1i7L5W8kC3qVywpvrF2b5rFCtGZP3PtNyZ5SSqBmC0TjF7I05e8g5mrRNwX8C7G5W0+ms4+jLh2f6ootWTd/lT6lOnLhdPdmfk+aSH6as6/wmIjex5bQvvU+Rzak5WBqdSLIL1+JCNSv8VmxVxXoHSLNyeRlU5yEf68hpk06rVk6qLUDGZQfJQdj21y/xnzxOqbDlXuS+EHZAZT+IK3I+4XbueRWNNOzvNKmL78PdOOkqPLzmmqvyCePN7AhietCl8W54CkcUv4etZlRtxPZY6TTKQ600NEzZdtSx4tydqnc2e5UnT1ngIzpp4VddWqXty3MiPuZdezCUvScu8sv3gnTlwqqLhyS3r2S3GlXJTEfWXpWvKq8oRfVFL9iScn6ApfqGDE3dxNqFKFdUFyCXWG2akJAAAQd4g7qNU8fvx4+/bt8+bN09XV1dTU/Pzzz9mq4XJj57SS/tS1a1fajDbetm3bw4cPK/eJ+SJR/MGDN2xtL40bFz1gQHj37mHl5Lew8xNF9+sXq6Nz3dLyoY9P2rVryn/Qo0eP/Pz8SL6/++67Nm3aNG3alKRcNl2HgiJxJ303Njb28PCoRK7Oa6b8dpLnrpTpHkIjB/K5xOei4lF2/KVbkvQW8KTifulOPskQuRfJt641r6Tkza/4pOkbD6eZuzMzBzkHJHvuSNaxYgrFGNnzda3iST7YbG8S91WBqY6bShU5WccMz/OmuQtNnRlxJzW/8ld+fEKx4UI+Ow8RaeiGQ2lrgpiuAm3zlP/+EVAS98muAhJZ2n+5ooRScX/wvLCs/laOg1FZBYVvbOmPu/kUNQkfKelMz/eMuI+x5x2IeDc10piFTFER0vdngnKfE/XYmTLBiclfklsfGJw5Xqb6pPuOVDb7wu9wGqn8zb8VmDEdbfsNVT/i7rpNsbi/luQU7YsoNRUUxWvmKqggp/9DKFuSsnZC/xzGKEqVcd+eUvZEV0BCagn9c8vOg7gDAHGHuIPawf379/39/efMmTNs2DCSb+nYeamS4fXr00r6k4aGho6OjpWV1a5du54+fVrpD02/ceOxv/+1WbPOGxhEffddWLduTP0WRRXQmQT0Hj2iBw06P3r0LTu7Z4GBeXy+8h+Ulpa2b98+im7o0KEdOnSQKxZJC2wtGoqLeh329vYhISFKFnFXhl+8E0iOyZtNHPkOfkmkziTKL0jfbd+Je+SVnPFLmDnqd5zKkM2+tfAU7QrJIAMjbfXYkeK6lZntcvpyIZvUQf+x9VXI9U1dhFPdBJFX3g2T+x5gEuKnLBMYL+JPchZMdBbcflTATyoZY8eTzaDw2cck5PzkJHihRPGTxZuTp7kx4v6oTJ6D7boEtnBHQlqJ9bqEKr9Erz8oMFzIeyYsnr82wWLFe0bcSfEPRL0TWWMHflB4JrlaBTGu3pM6YalAv4zP7QrOlH1O13NnCjtvq/+x9GlupR4MkGLmKnTYWA3i/mvyz+XMt0pXgnSCIamz/rSE/+DfahH3GWVKUtZOQi/lUJ+t7Hq65vVtVBD35AwxdZgrPR0BAADiDnEHleHWrVt+fn7m5uZDhgzp3Lnzp59+yiaByCosmwfSunVrTU3NkSNHkp2T8vJVsWQ5xIWFosjIe56el83MzgwbFtm7d1jXrgoLLIZI6rdEammdGT780sSJfy1bJggNLclVIQdXLBZHREQ4OjoaGBiQhaurqzdq1Kj0c6INmjVr1r59+8GDB8+ePTswMDA1tdr9Y6aniMlWl5RxdPRLJHXWtY5PyRCTUkjF/eq9AgO7+OALOXsjsuR+xI+5nsvmPJD9L9qUxBSK8RCOX8yIu9uvKaxTMga/VEB9A9n8Fp8DafQRk10YGZ3oxKeOAWmcKKVklB3/+v134r7uADOz0jhHPj/p/bkLjpuSZngIR9vxktJqusIG9Troc18kFFv5MHlH7xF3B/5BGXHfcCjt6v18ScZ8ubvtsy/VVJG47zyVMVFG3FfsSmEzZ7b+nk6CrtCMp7gyjxRX+RG4cDu/vFRyuqKOns4qvXEedVee8Kslj5zEfU1dEHfqD49WlCqz5Vj6SFXEPS1LTB1mdk4xAADEHeIOqpI///xz7dq1M2fOHDBgwLfffkt23rBhw3r16smOnZO/kp23adOmZ8+eo0aNcnBw2L9/f2LiB40RFiQm/rtnT5yd3YWxY9n5iUK7dFH8hGjnzmGS+YnOjhx5zcLi73Xr0m/cUPXj4uLivLy8xo8fr62t/cUXXzRu3Fg2DZ3ipTUUYJ8+fSZOnLhu3boHDx58rDMyyVmw5TemFjj59+LNSaJUplxMfuErYwfe+oPvSviNsuUdjck6EpMll2dyKS5v3GJB3OMCsk+bdYkGNvGkzj8tEZCrZea8JIlkKhXOj5/gxJ/kIjwvUySEMXIH/kSJjJo48o0X8Z/yixLTSgxsebIJHtR5GLtIQJKXoES1u0V+iRaeIh1rXnFJTUvMX08L6RCReVv7JFiues+IPoUjNwJdVPyK3Iv6LeU1eRxfFBiaWVbcI6/kOm15N9nQqt2p7Lyt209kmDoLFCbNT13G1M2syYND18xvsaXmWrr7pBrnDKIrcM3eOiDuyeklYYq6OkGhzAMPyr8P/UOji6ekBOIOAMQd4g5URywW05Ffs2bN5MmTBw4cSHbeokWLRo0ayZorLdevX79Zs2ZfffWVlpbW2LFjFy1a9Ntvv6WkpHzgp2feu/fQ1/fanDnS+YlCFOa3SAoshmtpRbHzEy1Y8Gz3biXrt8giFAq3bt1qbm5O/RCKhS1NI1c1slWrVt27d6ceiKura0xMzMuXtesXbZLInacydK15Zq6CJf5JCSklbEULkun1B95NmvOLd8KR01knzmXL/Yh//UEBvcP9Z4Vbf0+X1Fznz/AQkaaTYuYVvDS055OS6lnzxi/mk0deulMqB4b6BmT2tOXohXzqOZD1pmSIR9rEy6Y++zGV15m/0p/eG0taljj0Yo7+Al7NH8a/nxeNtOGRedsoMd2PySL+wdLiznZvEtMqivHW3wXvDc1rTyr7K8eu4IzxSwQKJ1ea5lbT4k5H5njpSVJfSOYBSKie0uMzlou896XW3a/QY2eyqfuq/PY5+S/p3+wreDsAEHeIOyiPgoKC06dPu7u7k53369evffv26urqn3zySalZNiUlCMll27Zt26dPH7JzFxeXkydPZmVlfeCnlxQUJMTE3HN3v2xqembEiAgtrTBNzZDyCyxG9uoVM3jw5YkT73l4CEJDlZmfSI78/Hzac2trax0dnU6dOrVs2VIuDZ1eUv+kc+fOw4cPt7KyOnLkyIeHWQMEBmfoWcf/eiKD1Hmqm9A5IJmMii1zPn6xYH3p2S5fM9MM5ZJYy665+6TQ0J736EWR7yEmqdpwIW/mcqHpUiH5fWHxq1G2zPym5G1jHQUklNdkipys3Z/GDrRPXy7UW8CjbUjNybzJ5+6Xnvvm5LnsUbZM8XhlIoq6mjPajl/zR/IJv4hCTkpjxH3eGpXF/bUkoSghpSKRfRxfNHHpe0JbE8Rk1NDCnlCmTKTC3Jtp7sLFNS7uJ8+XGlrOzHlJl1k1VTDMznspfWi4LhJ+OUclcc8reKVS+UgAAMQd4s5NcnJywsPDly1bZmJiQnb+9ddfN2/eXLY6ODuo3KBBA3LWdu3a9e3b96effqLtIyMj8/PzP3wH8oTC5wcO3LK3P29kFDNwYHiPHhXMTxSqqRndt+9ZPb2r06c/9vNLUz2/heXKlSsUgpGRUY8ePVq1aqWw2CIF279/f3Nz861bt1ZcbLE2UyJm6jmSVG06kk5WTT7nsjWZXGrZr8zvHrTG96C8uEdfy5VTClL2UXa8Z4JiEvGflgiM7Hm/eCfMXSWkt33JVChnqtTRBoYOzKC7bA6M977U8UsEYxbyrXwSdefHU/+BfIs2pgW5R0vDLufQuylZNOPKX/nzvEQ1fzBfiIr1FjDPBtj6Jv78XnF3FByMlJ/TVGd+vCDlQ0eg1+5LnSSp5LMvPNPQgZ+oKNffnMR9c3INi7tc+jv7C0MmKhgq4uzNPJVy3PMLIe4AQNwh7v8ZsrKyTp486ezsbGxs3KtXL9bOycXlxs7J18nO27dvT8Jqamq6fPny2NjY4uKqSVHNvH370YYNzPxEenrR/fqFsfMTlVO/Jbx799M//HDe2PjN/ES8SuZFPH36dNOmTWZmZtJii7Kp9myWyxdffEHHZOzYsStWrLimSiXHOsETfhFZuLEDz3tvKlk7+Zzrtnc+Z+os8D0gL+7nbubJZd8+FzFVaHiJxRdu541fLBi7iL/1eEbM9Td+Tx2DpHSxoT2fefh1EV+2yMmaICapY5Qtz2lLEv2ftiwqfpWdS+LOk3tm8fT1XLJ5spPafDAFySW61rz0LLHd+kTqulS8scvWpMt35Hu2nrtSPryin8++1MmS2vmHorLomKdlKRjSNl8uXOJfoyPudH5DL8snc1utTczNh7gr4Oq9fJWqyojFr538k3HcAIC4Q9y5Q2Ji4tGjRxctWjR69Ghtbe3WrVuTp5Kdy42dk51/+umnHTp0GDhw4NSpU1evXn3hwgWxuGp+zhYXFCRER99xc7sydap0fqLQssVbJP8x9Vu0tc8MGfKHmdkdFxeRivVbSvUKMjMPHTo0b968oUOHfvPNN2y3RBo4Rf3JJ5+wxRZ1dHQcHBxOnTpVJT8X1H7C/8gxdRGQbS/fkWy5SjRjuZAda2eZ5CL0PSCfKHwpLl9O3EWpJfrWPPr/4/iiMQt59G4Bv6WfvZnLbkb6Hp9QbOLIzKVq5MCXnf109Z7UiUsFJP0rA1ONHfjskCGZnK5VvFxm9vnbebSyuHY/e5eUVsI+j0viPn9twsfajXX709hJr47GZNExp45Q2W2mfwxxj/gj9zVQjjtPCvWteTgOAEDcIe4cRyAQ7Nu3z8bGZtSoUd27d2/Tpk3jxo1lpyKSDiSrq6t36tRp8ODB5ubmvr6+VTuWnC8S/btv300bm4vjxp3+4YeIHj1Cu3QJKad+S6imZlS/fmd1df+cM+fh2rWVzm95LXko9syZM87OziNHjiQLZ+vVKCy2SN2S2bNn7969+wMr1dR1DkVlWfskTXQSCFNKnvKLZnqK3H99N243xVW4rsyI+61HhSaOpdKs07PEOlZMigiTtWzN+2mJYMtv6edv5bEj7ob2/EcvCic4CfSs40nrSe6lDR8+L9p+IkPPKn7DobRxjm/meM8vfKVbpirilb/ya/+zd2l0HObH5+S/XLghyerjibvvgbQpyxhx/z02W3+B4p8pZniKnGpc3COv5OBeriR0qdfpHH0AAMQd4v6Of//9d8eOHfPnz9fR0SE7//zzz5s0aVK/fn25iULJzulPHTt2HDZsGEnqpk2b7t69W8WmcuPG482br1lYMPVb+vVjHg8lQVdU/pzEnfT99KBBFwwNb6s+P1FZHjx4sHbt2kmTJmlra3/55Zd0BOSKLaqpqbFPxE6YMMHHx6fKY+cMAb+lT1j6pgq4BYn79ncj7lOXCX32v780R17BSxJ3NlmZFiY48TcfS78Y90bcyfLvPC6Y7MJM4U729kxYaij98l3GyLcdzxi/hJ8leYeiYibtXq7YyI0HBbU/hTcr9yWJOx0N+w1J1j4frUNI4j5VIu4nz2XrWvFKxArEfaaHcOmWGs2soFMffR0j7gAAiDvEnaPi/vDhw4CAgDlz5vz4449dunSRThQqO3bO1gL/7LPPNDU1KTraePv27Y8eParaPREXFgpDQ/9avvyyqWns8OGRvXuHamiEKExA79yZ/hShpXVmxIjLEybcdXcXhIRUOr+FJSkpadeuXRTawIED27Vr17x5c9mDwGa5tGrVqlu3bgYGBs7OzlFRUbWt2GItZ09o5vgl78R9+c534m7uLlqrRE098cvXP0qElZZNlwrvPisUi1//9aRwpgfzhOjEpYLr9wumuQl1rHlsKrxs26v38kl294S82wcSTXo3ucqPtx8VyM36VAthOjDz4wuLX9lvTFqw7qONuK8/SOLOHMzgCznlHbSZnqKlATUr7na8GIg7AADiDnGv0+J++/btTZs2zZo1a8iQIWTn6urqZOdyUxGRp5Kdt27dWkNDQ19f38rKiuz8+fPnVb4zhYmJz/bsueXgcMHYOPqHH8J79gxTOHzOTiDarVsEOz/RrFl/+/qm3bz5gZ9eVFQUERHh4OAwcuTIjh07KsxyIWunP9Gxmj9//v79+9PS0vDV8OG8SCyJvPLGqCxWiDxlxH26h9A7SKli2D8yEzYp7i+ZuQrP386b7iHSW8BjU+HlxF3XKv6Pu/krA9980KtXzLvJVX6880+hbq0X9+ISpstBHQ8HPxL3jzbizoi7GzPiHnIhW6ecPGk60TUu7vwzf0LcAQAQd4h77RZ3sVh85coVHx8fc3PzwYMHk3eSnZOSyhVsITtv2rTpl19+qaWlZWBgYGdnR2IqElVLSbuMuLi/16+/Zml51sAgqk+fMHZ+IoX5LZ07R/TsGdW//0Ujo9s2Nv/u3v2B+S0sN2/eXLly5YQJE3r06MH+kiBXbJE6Kl999VXfvn2nTZtGHZunT5/iK6BmmLUywXPnO5+b4SHyUk7c4x4XlpeAPn25MPparsWKBAMbHsl3cumh9Kv3C+TmYWW7AXLFVf56Wlh2s9oG2+Wg/ztsTLLx/ZjiPk0i7sHlT0Q1y1PkvLWmU2XO3oC4AwAg7hD3WiDuJSUlsbGxq1evnjx58oABAzp06FDBRKFt2rQhOzc2NnZ0dDx69OiHTxSqeJfy8xNOn/7L3f3ypEkxw4dH9OoV1rVrqKLHQ0PY+Yl6944ZMuTSxIn33NwqNz9RWYRC4bZt22bNmkXHhKJu3ry57GOytPzJJ598/vnnpO+GhoZubm4XLlzAP/WPy+yVIs9d7y7ImZ6i1Xs+dPrJWStEIRezLVeJDGzjf7SSH0q/dk/BVKCkv7n5pfoBD/4t1K0LRTZ89qcx4u73McU97lHhKclURyTu5dUCp5PiUrPivi88MyGtBP/EAAAQd4h7DYl7fn5+dHS0q6vrhAkT+vXr165du5YtW5Ytdk4ySobKPhZJdu7i4hISElJ9M2gy9Vv277+5cOEFI6PTAweGde9enqCHdu4c3q1b5HffndXXvzpr1qONG1M/OL+FJTc39/fff7ezs9PT02N/UpAttshmuVBPplOnTsOHD7e1taXuSm4uxt5qI5arEjxkRtyd/JO3n0j/wPec55VwLDab/j/ajvejpOiK7F+v3ssfqUjc8wtKbfb3cxL3OjO/DIm7re/Hr1Z06kLOqHJm36QeWg2LOwAAQNwh7lUv7tnZ2adOnSI7J+fu3bs32XnTpk3LThTKTm7fvn37vn37mpqaLlu2jJy+oKCg+mLJjIv7Z+PGa3PnMvMTff99mKZmaDn5LSTu4T16RA8YcH7s2JvW1s93784TCqtqN65cubJ8+XITE5MePXp89tlnampqsoLOTin69ddff//99zNmzAgICIiPx2R+dYnZq0rluFcJ89cmHIjMctqSvDs0kxH30jkwV0jcy4wKZ5WZTTM3/+WRmKy6chgd/BJt1yd99N04dSF7tB0f4g4AABD3ui3uKSkpx44dW7RokZGRkZaW1pdfftmsWTOSzrIThaqrq7M1v83MzFavXn3u3LmqmihUIeK8PGFExF03tz+mTGHmJ+rdu9z5iUjQNTQievU6M3TolcmT77q4iMLCSqpuGPv58+ebN28m+e7Xr99XX31FvRc6OLK1XNgpRUnfx48fv2rVKu5NKfrfxGNHSmBwZtW+p61vYmBoppck5Sb2Rq5cyR9O1qt28EuyW18rRtzHLFQ84m65KgHiDgAAEPdaLe6k5g0aNPifDPXq1SM7b9myZadOncjOyVO9vb2vXr1aVROFlkeeQPBs797bkvmJovv3D+/ZM7RrV4X1W0I7dw7r1i2yX79Ydn4iH5+0KspvYcnOzj569KiNjc3w4cM7duzYokWLslku1Hvp3LkzO6VocHBwtf6wALiH/YYky1Widfv/QyWAHDYm2m34+CPuJ8/nGNqXJ+4i120QdwAAgLjXYnFv3rz50KFDLSwsNm/eHBcXVwM7QJL9aNMmdn4iku/w8vJb2AT0Hj1ODxx43tDwtr39s927Se6rcE+oKxIbG+vm5mZoaKipqfn555/LFVtkH5xt27Zt//79Z8+evX379mqqaQP+a/zinaBnzVvin/TfCflFYsmLhOKPvhsScVecKjMH4g4AABD3Wi7u1VRVRlxUJAoPv+fhcdnU9MywYRHa2mFdu4YofDxUmt8yYsTliROZ+YnCwsR5eVW7P48ePdqwYcPUqVP79Onz1VdfNW7cWLaWC5vl0rp1ay0trQkTJqxevbpm+jDgP8tkV+EC38TAkEwcihrm+NlsI4fyxf1XiDsAAEDcuSvu+SLRs6CgW7a2Fw0No374IaJnz9DOnRUXWOzcOVxTM/Lt/ETk0am3blV5dOnp6fv27bOysho8ePC3337bokUL2SlF2fo2rVq16tSpk76+/uLFi8PDw6s1QR8AhcTeyJWbLRXUDL/HZhuXJ+6rEzDiDgAAEHeVEYvF/v7+oyTQQtnk8j/++MPa2prUc/r06QEBAYmJiUo2rLS4Z8TFkWpfmz07Vl8/qm/f8O7dyc4VPiEa2qUL6fvp/v0vGhvfsrFh8luqIb3k5cuXp0+fdnV1pUilWS7S52jZLJfmzZu3a9duwIABc+fO3b17dzXVhgcA1CFy818+ExQp/NPc1SLXbfiWAAAAiLuKBAUFUWCnJNACSafcBt7e3myy9c2bN3V0dKZMmaJkw4rFvaSgIDEmhqnfYmYWM2xYhJYWU2CxnPmJwjQ0IrW1Y4YM+WPSJGZ+ovDwKpmfqCz37t3z8fExMzPT1tZu06aNmppavXr1ZMtQNmnSpHXr1r169TI1NaUt79+/j38bAABVIXFfBnEHAACIu8r3j7lzKbAMCbRgaWlZwcbGxsYkrMo3lBP33p9+ygyfV1i/Jeq772J1dZn8Fl/ftBs3qinqlJQU6nj88ssvgwYN6tChQ/PmzeWyXBo2bNiqVauuXbsaGBgsWbIkOjq6ugvdAAD+O8zzQqoMAABA3FWHxFQaGC3QS4WbvXr16t69e1OmTLlz547yDeXEXUtNjQSdnZ/o9KBBF4yMbllbP9+/P5fPr6boyLYjIyPJvEeOHKmhoUEu/sknn8hlubRo0eKbb74ZMmTIvHnz9u7dS/0QXO4AgOoW92UQdwAAgLh/SGC0oKOjU3YbWqmnp2diYhIYGJj3tgZLxQ3J1z0kBAUFSbdRb9lyRDm8dw/f24p6FD4+PhMmTOjdu3fbtm1lpytiHb1evXpk7U2bNjU1NfX19X38+HGlPwut0Aqt0OpDWs31Eo0wP4mjgVZohVZoVU2t6ry4l3cglBxxJ6KiomgDJycn5RtWRznIhIQE6j/MmTNn4MCB7du3JxGXndSJBL1Ro0Zslsvo0aNpb8+dO4csFwBArWLumgQ35LgDAECNDEzXSXEv9/6hSo47baCnp6d8ww8R9+Li4rCwMEdHR11dXU1NTXV1ddksF4J8vUWLFuTuw4cPp505fPhwVlYWrlQAQO2HSZVBHXcAAIC4qwpbHCY4OJgtDsNmtshGu3LlysTExFevXrEb2NvbV9CwcuIeFxfn7e09bty43r17t27dulGjRrK1XGi5adOmtL5fv35mZmYbNmx4+vQprkgAQN1lrleCG8QdAAAg7qrClmPXlxAQEMBmlchGe+7cOUtLSx0dHWNj43Xr1kmf3VTYsGJxHzRo0M6dOy0sLAYMGMBmudSvX182y0VNTa1Vq1bdunUzMjJaunQpfTSuPAAA95jnJVr2K1JlAAAA4l6bkBN32SlFpVkuv/zyy+HDh7Ozs3GRAQD+I+yLzAq7lIPjAAAAEPfaK+7du3d/9uwZLiYAAAAAAABxr9XiXuVHEAAAAAAAAIg7xB0AAAAAAEDcIe4AAAAAAABA3CHuAAAAAAAA4g5xh7gDAAAAAACIO8QdAAAAAAAAiDvEHQAAAAAAQNwh7hB3AAAAAAAAcYe4AwAAAAAAAHGHuAMAAAAAAIg7xB3iDgAAAAAAIO4QdwAAAAAAACDuEHcAAAAAAABxh7gDAAAAAAAAcYe4AwAAAAAAiDvEHeIOAAAAAAAg7hB3AAAAAAAAIO4QdwAAAAAAAHGHuEPcAQAAAAAAxB3iDgAAAAAAAMQd4g4AAAAAACDuEHcAAAAAAAAg7hB3AAAAAAAAcYe4Q9wBAAAAAADEHeIOAAAAAAAAxB3iDgAAAAAAIO4Qd4g7AAAAAACAuEPcAQAAAAAAgLhD3AEAAAAAAMQd4g5xBwAAAAAAEHeIOwAAAAAAAFwWd7FY7O/vP0oCLdBLhZtlZGSYm5vLHoIRZYC4AwAAAAAAiHt1ERQURIGdkkALu3fvLrtNYWHh4sWL5Q6BMocD4g4AAAAAACDuVcPcuXMpsAwJtGBpaSm3watXr1xcXO7evQtxBwAAAAAAEPePhoGBgTQwWqCXchusXr360qVLZQ+Bjo6OiYmJmZnZwoUL9+7dm5+fD3EHAAAAAAAQ95oIjBZIx2X/un379lOnTlV8CB4/fkzrXV1dZVfeuXMnKCjIz8/vyJEj0uatW7e2KIcK9tCifNAKrdAKrdAKrdAKrdAKreRa1XlxL+9B0opH3Ecoouybjxo1Sl9fX3ZNZmbmixcvgoODo6OjpW81YMCA5+VQwZ4/Lx+0Qiu0Qiu0Qiu0Qiu0Qiu5Vv/dHHdlfnSg9YaGhmXXI1UGAAAAAADUMByvKhMcHMxWlaGX5UUrt9Lb2zspKYkW2OdWt27dCnEHAAAAAAAQ9+qCreOuLyEgIICt466MuF+8eHH69Ok6OjozZ87cu3evwjeHuAMAAAAAAIh7HQDiDgAAAAAAIO4QdwAAAAAAACDuEHcAAAAAAABxh7gDAAAAAAAAcYe4AwAAAAAAiDvEHeIOAAAAAAAg7hB3AAAAAAAAIO4QdwAAAAAAAHGHuEPcAQAAAAAAxB3iDgAAAAAAAMQd4g4AAAAAACDuEHeIOwAAAAAAgLhD3AEAAAAAAIC4Q9wBAAAAAADEHeIOAAAAAAAAxB3iDgAAAAAAIO4Qd4g7AAAAAACAuEPcAQAAAAAAgLhD3AEAAAAAAMQd4g5xBwAAAAAAEHeIOwAAAAAAABB3iDsAAAAAAIC4Q9wBAAAAAACAuEPcAQAAAAAAxB3iDnEHAAAAAAAQd4g7AAAAAAAAEHeIOwAAAAAAgLhD3CHuAAAAAAAA4g5xBwAAAAAAAOIOcQcAAAAAABB3iDvEHQAAAAAAQNwh7gAAAAAAAEDcIe4AAAAAAADi/nERi8X+/v6jJNACvSy7zcOHD21sbPT19WWPgjINIe4AAAAAAADiXjUEBQVRYKck0MLu3bvlNnjx4oWBgcGiRYuysrJUaghxBwAAAAAAEPcqY+7cuRRYhgRasLS0lNvAy8uL1j958kTVhhB3AAAAAAAAca8yDAwMpIHRAr2U28DExITWBwYG6uvrW1hYiEQiJRtC3AEAAAAAAMS9WgKjBR0dHYUbnJNACwsXLlSm4YsXL0jZg4KCgoODpds0btxYsxxGlI9m+aAVWqEVWqEVWqEVWqEVWsm1atmyZd0Wd7lolR9x19PTo/WvJNACvVSmISvup06dun79OruGjH8EAAAAAAAA1Y90rJlTI+7vTVWfOXMmrReLxay4GxoaKtkQAAAAAAAAblCLqsoEBwezxWHopVwazM6dO2k5PDz8+vXrtLB58+YKGgIAAAAAAABxrxbYcuz6EgICAthy7LLiXlRURLJuYGBAG3h7e9PLChpWAHk/Wf55jhITE3Pw4MHz3OXw4cOnT5/manShoaEnTpzganTnzp3bt28fhy/OY8eORUREcDU6Co0C5PDpo4vz7NmzXI3u+PHjYWFhXI2Obgp0a+DwxXngwIEzZ85wNTq2nDdXo6MTR6fvxYsXHBT3GoOuj6CgIK5eIpGRkWvXruXw99eGDRtCQkK4Gt2hQ4d27NjB4e+vVatWcfji3LJly++//87V6Cg0CpDDp2/lypWxsbFcjY6+WOjrhcNDHuvXr+fwxent7R0VFcXV6Pbu3btnzx6uRkcnjk4fxP2DYA8lV6NLS0uTJhFxkp07dwoEAq5Gd+PGjbCwMK5GV1hYuGbNGg5fnEeOHPn777+5Gt3Dhw+PHj3K4dPn5eUl/SGXe5Da3rx5k6vR0U2Bbg0cvjg3bdqUnp7O1eguXLhw9uxZrkaXkZHh5+fHzVSZGuOFBK5Gl5+fL62fw0lu3bqVnZ3N1eiEQuE///zD1ejEYvGlS5c4fHHev38/JSWFq9FRaBQgh08fXZzvzbSsuzx+/Fg6+Qn3oJsC3Ro4fHFeu3atoKCAw1b2/PlzrkZHJ45OH8QdAAAAAACA/yIQdwAAAAAAACDuAAAAAAAAAIg7i0AgOHLkyIwZMzp27Ci7vqCgYPbs2Q0bNmzSpImFhUVOTg67vqSkxM7OrokEWqCXFa+vW9GVt33tjK4SAYaGho4YMaJBgwbNmjWbM2dOamoql05fcHDwoEGDaL2Ghoa9vb30kQxuRMeSnJzcpUuX//3vf9y7OP9XBo6dvmvXrg0ZMoT+VPujw+mTi+7Zs2cmJiZqamr05UlfMhcvXuRSdKre7j86qt7I6pa3qBpd3fIWVaOrcmnhgri3bdvW1NRU9nuWhQ4ErQkPD9+9ezctuLu7s+s9PDzoZYAEZdbXrejK2752RleJAKdOnfr48WNa2L59O60fPXo0l04f3XLo/koLMTEx9erVk36LcSM6Ii8vz8DAQK4JZy5Ouc1qeYCqRvfgwQPSPj09PemNh2OnT/YqpbbSKbq5cfp69OhBL3k8Hp1HWmjdujWXolP1dv/RUfVGVre8RdXo6pa3qBpdlUsLd1Jlyp5y6tywa6gfQwva2trs+j59+tDLZAnKrK9b0ZW3fW2OrhIBEi9fvqT1DRs25N7pY1FXV//666+5FB2dMmNj44sXL8o14czFWZ64c+P0zZgxg17GxcXVoegq969v2bJl1G2W1vfkxuljfychtS0qKqIFDQ0NLkWn6u2+9qDkjawueouqt+k65y2qSkhVSQuXxb1Bgwa05qUEWlBTU2PX04J0S2XW163oytu+NkdXiQBfS+bTpfVaWlrcO3208vLlyx07dpROO8CN6MzNzU+ePFm2CWcuTrK9zz77rEOHDiNGjFixYoX093punD4KjV6S1NKNp0ePHuxPQ9z7bqG4KEC6VuvE9al8dN7e3uzGOjo6dIlKuyXciE7V233tQckbWV30FlVv03XOW1SVkKqSFi6LO/uLPInCsWPHaIH+YZfdkhboXlvx+roVXXnb1+boKhHga8mcKbRSOncDZ04f7Tm9JEkiQ8rKyuJMdE5OTgEBAQqbcO/ivHnzJq03MTHh0sXJbnlMAi1Q54STp4/9yf7evXt14vpUPjrqkNC3SpMmTWjlkCFDkpOTuRSdqrf72oOSN7K66C2q3qbrnLeoKiFVJS1cFncej6etrU2HiQSI/vTFF1/U3Z6r8tHV0Z6rqgHSpa+urh4dHV1HR8Uqjo4ICgqSTYbjQHT/UwQnL04WMiTpT6LcuDjlBjWlbsSl0/f333/TmgEDBtSVL0/lo6OOFr188ODB+PHjaUFPT49L0al6u68lKH8jq4veouptum55i6rRVaG0cFnc5Ua/Zs+ezb7kRo57edGVt32dy0OtIECRSGRgYPDkyZO6EqCqp0/aSupGHIuurue4K3n6WrRowaXT161bN3pZUlLCinudiE7V02dtbU1rNm7cyL3vFrbfRQs5OTkc/m5R8nZfG1DpRlbnvKUSt+k65C2qRle10sJ9cacjMmzYMLrHSA8Z+yTvtm3b2Cd56WXF6+tWdOVtX5ujUynAkydPtm7dWlonsU4EqHx0U6dOpdBIjNgodHR0uHdxlm3CmYvTwsKCx+PRAvsA7qJFi7h0+lxcXGjLXbt2RUZG0oKNjQ3HTh/Rr18/2vju3bvc+27R0tJiH06Ni4uTzXTi0neL8rf7j46qN7K65S2Vu03XFW9RNboqlxYuiHt5v7+zyw0bNiT7kU1YZGtnNpRgb28vVw+17Pq6FV3FpYhrW3ScD1DV6I4dO0bd7nr16qmrq8+ZM0eah8qN6Mr7gubMxXn8+HENDQ06fd26dVuxYkUtD1DV6AoKCkjW1dTU6E/URaGXHDt9r9/+eE09Z9mV3Dh9z549MzAwYKMwMzPj2HeLqrf7Whugqn5St05feXvLjdt6jUWHmVMBAAAAAACoA0DcAQAAAAAAgLgDAAAAAAAAIO4AAAAAAABA3AEAAAAAAAAQdwAAAAAAAADEHQAAAAAAAIg7AAAAAAAAAOIOAAAAAAAAgLgDAAAAAAAAcQcAAAAAAABA3AEAAAAAAPhP8v8Bw/3/BXY827s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descr="C:\Users\jlee\Downloads\867087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27" y="1219200"/>
            <a:ext cx="8323974" cy="4191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02043" y="5410200"/>
            <a:ext cx="8229600" cy="1186815"/>
          </a:xfrm>
        </p:spPr>
        <p:txBody>
          <a:bodyPr>
            <a:normAutofit fontScale="77500" lnSpcReduction="20000"/>
          </a:bodyPr>
          <a:lstStyle/>
          <a:p>
            <a:pPr marL="0" indent="0">
              <a:buNone/>
            </a:pPr>
            <a:r>
              <a:rPr lang="en-US" sz="2600" b="1" dirty="0" smtClean="0"/>
              <a:t>The mean sea level trend is 3.17 millimeters/year with a 95% confidence</a:t>
            </a:r>
            <a:br>
              <a:rPr lang="en-US" sz="2600" b="1" dirty="0" smtClean="0"/>
            </a:br>
            <a:r>
              <a:rPr lang="en-US" sz="2600" b="1" dirty="0" smtClean="0"/>
              <a:t>interval of +/- 0.28 mm/</a:t>
            </a:r>
            <a:r>
              <a:rPr lang="en-US" sz="2600" b="1" dirty="0" err="1" smtClean="0"/>
              <a:t>yr</a:t>
            </a:r>
            <a:r>
              <a:rPr lang="en-US" sz="2600" b="1" dirty="0" smtClean="0"/>
              <a:t> based on monthly mean sea level data from</a:t>
            </a:r>
            <a:br>
              <a:rPr lang="en-US" sz="2600" b="1" dirty="0" smtClean="0"/>
            </a:br>
            <a:r>
              <a:rPr lang="en-US" sz="2600" b="1" dirty="0" smtClean="0"/>
              <a:t>1935 to 2015 which is equivalent to a change of 1.04 feet in 100 years</a:t>
            </a:r>
          </a:p>
          <a:p>
            <a:endParaRPr lang="en-US" dirty="0"/>
          </a:p>
        </p:txBody>
      </p:sp>
    </p:spTree>
    <p:extLst>
      <p:ext uri="{BB962C8B-B14F-4D97-AF65-F5344CB8AC3E}">
        <p14:creationId xmlns:p14="http://schemas.microsoft.com/office/powerpoint/2010/main" val="285581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Habitat Analysis</a:t>
            </a:r>
            <a:endParaRPr lang="en-US" dirty="0"/>
          </a:p>
        </p:txBody>
      </p:sp>
      <p:sp>
        <p:nvSpPr>
          <p:cNvPr id="3" name="Content Placeholder 2"/>
          <p:cNvSpPr>
            <a:spLocks noGrp="1"/>
          </p:cNvSpPr>
          <p:nvPr>
            <p:ph idx="1"/>
          </p:nvPr>
        </p:nvSpPr>
        <p:spPr/>
        <p:txBody>
          <a:bodyPr/>
          <a:lstStyle/>
          <a:p>
            <a:r>
              <a:rPr lang="en-US" dirty="0" smtClean="0"/>
              <a:t>Utilize data to determine what habitats are threatened, abundant, degraded</a:t>
            </a:r>
          </a:p>
          <a:p>
            <a:r>
              <a:rPr lang="en-US" dirty="0" smtClean="0"/>
              <a:t>Which species depend on those habitats</a:t>
            </a:r>
          </a:p>
          <a:p>
            <a:r>
              <a:rPr lang="en-US" dirty="0" smtClean="0"/>
              <a:t>State Wildlife Action Plan</a:t>
            </a:r>
            <a:endParaRPr lang="en-US" dirty="0"/>
          </a:p>
        </p:txBody>
      </p:sp>
    </p:spTree>
    <p:extLst>
      <p:ext uri="{BB962C8B-B14F-4D97-AF65-F5344CB8AC3E}">
        <p14:creationId xmlns:p14="http://schemas.microsoft.com/office/powerpoint/2010/main" val="28622225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22412"/>
            <a:ext cx="7315200" cy="1142999"/>
          </a:xfrm>
        </p:spPr>
        <p:txBody>
          <a:bodyPr/>
          <a:lstStyle/>
          <a:p>
            <a:r>
              <a:rPr lang="en-US" dirty="0" smtClean="0">
                <a:solidFill>
                  <a:schemeClr val="bg1"/>
                </a:solidFill>
              </a:rPr>
              <a:t>Past Decade</a:t>
            </a:r>
            <a:endParaRPr lang="en-US" dirty="0">
              <a:solidFill>
                <a:schemeClr val="bg1"/>
              </a:solidFill>
            </a:endParaRPr>
          </a:p>
        </p:txBody>
      </p:sp>
      <p:graphicFrame>
        <p:nvGraphicFramePr>
          <p:cNvPr id="4" name="Chart 3"/>
          <p:cNvGraphicFramePr>
            <a:graphicFrameLocks/>
          </p:cNvGraphicFramePr>
          <p:nvPr>
            <p:extLst>
              <p:ext uri="{D42A27DB-BD31-4B8C-83A1-F6EECF244321}">
                <p14:modId xmlns:p14="http://schemas.microsoft.com/office/powerpoint/2010/main" val="2553014090"/>
              </p:ext>
            </p:extLst>
          </p:nvPr>
        </p:nvGraphicFramePr>
        <p:xfrm>
          <a:off x="533400" y="1371600"/>
          <a:ext cx="70866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7696200" y="1905000"/>
            <a:ext cx="1249060" cy="369332"/>
          </a:xfrm>
          <a:prstGeom prst="rect">
            <a:avLst/>
          </a:prstGeom>
        </p:spPr>
        <p:txBody>
          <a:bodyPr wrap="none">
            <a:spAutoFit/>
          </a:bodyPr>
          <a:lstStyle/>
          <a:p>
            <a:r>
              <a:rPr lang="en-US" b="1" dirty="0"/>
              <a:t>6 inches</a:t>
            </a:r>
            <a:r>
              <a:rPr lang="en-US" b="1" dirty="0" smtClean="0"/>
              <a:t>! </a:t>
            </a:r>
            <a:endParaRPr lang="en-US" b="1" dirty="0"/>
          </a:p>
        </p:txBody>
      </p:sp>
    </p:spTree>
    <p:extLst>
      <p:ext uri="{BB962C8B-B14F-4D97-AF65-F5344CB8AC3E}">
        <p14:creationId xmlns:p14="http://schemas.microsoft.com/office/powerpoint/2010/main" val="34652477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nvGraphicFramePr>
        <p:xfrm>
          <a:off x="533400" y="638174"/>
          <a:ext cx="8077200" cy="55816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34977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we focusing on?</a:t>
            </a:r>
            <a:endParaRPr lang="en-US" dirty="0"/>
          </a:p>
        </p:txBody>
      </p:sp>
      <p:sp>
        <p:nvSpPr>
          <p:cNvPr id="3" name="Content Placeholder 2"/>
          <p:cNvSpPr>
            <a:spLocks noGrp="1"/>
          </p:cNvSpPr>
          <p:nvPr>
            <p:ph sz="half" idx="1"/>
          </p:nvPr>
        </p:nvSpPr>
        <p:spPr>
          <a:xfrm>
            <a:off x="982132" y="2667000"/>
            <a:ext cx="6790267" cy="3368674"/>
          </a:xfrm>
        </p:spPr>
        <p:txBody>
          <a:bodyPr>
            <a:normAutofit/>
          </a:bodyPr>
          <a:lstStyle/>
          <a:p>
            <a:r>
              <a:rPr lang="en-US" sz="3200" dirty="0"/>
              <a:t>Conserve and restore rare habitats/species</a:t>
            </a:r>
          </a:p>
          <a:p>
            <a:r>
              <a:rPr lang="en-US" sz="3200" dirty="0" smtClean="0"/>
              <a:t>Conserve </a:t>
            </a:r>
            <a:r>
              <a:rPr lang="en-US" sz="3200" dirty="0" smtClean="0"/>
              <a:t>and restore Uplands</a:t>
            </a:r>
          </a:p>
          <a:p>
            <a:r>
              <a:rPr lang="en-US" sz="3200" dirty="0" smtClean="0"/>
              <a:t>Preserve and Create Connectivity </a:t>
            </a:r>
            <a:endParaRPr lang="en-US" sz="3200" dirty="0" smtClean="0"/>
          </a:p>
          <a:p>
            <a:endParaRPr lang="en-US" sz="3200" dirty="0"/>
          </a:p>
        </p:txBody>
      </p:sp>
    </p:spTree>
    <p:extLst>
      <p:ext uri="{BB962C8B-B14F-4D97-AF65-F5344CB8AC3E}">
        <p14:creationId xmlns:p14="http://schemas.microsoft.com/office/powerpoint/2010/main" val="7745623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7" name="Picture 3" descr="C:\Users\jlee\Documents\Library\presentations\Alt_Consrv_Corr_2016_Sansavillav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173163"/>
            <a:ext cx="6409764"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1535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Content Placeholder 2"/>
          <p:cNvPicPr>
            <a:picLocks noGrp="1" noChangeAspect="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4953000" y="914400"/>
            <a:ext cx="3938105" cy="5096515"/>
          </a:xfrm>
        </p:spPr>
      </p:pic>
      <p:pic>
        <p:nvPicPr>
          <p:cNvPr id="3" name="Picture 7" descr="LowerAlta_lc_natveg"/>
          <p:cNvPicPr>
            <a:picLocks noChangeAspect="1" noChangeArrowheads="1"/>
          </p:cNvPicPr>
          <p:nvPr/>
        </p:nvPicPr>
        <p:blipFill>
          <a:blip r:embed="rId4"/>
          <a:srcRect/>
          <a:stretch>
            <a:fillRect/>
          </a:stretch>
        </p:blipFill>
        <p:spPr bwMode="auto">
          <a:xfrm>
            <a:off x="304800" y="914400"/>
            <a:ext cx="4005263" cy="5181600"/>
          </a:xfrm>
          <a:prstGeom prst="rect">
            <a:avLst/>
          </a:prstGeom>
          <a:noFill/>
          <a:ln w="9525">
            <a:noFill/>
            <a:miter lim="800000"/>
            <a:headEnd/>
            <a:tailEnd/>
          </a:ln>
        </p:spPr>
      </p:pic>
    </p:spTree>
    <p:extLst>
      <p:ext uri="{BB962C8B-B14F-4D97-AF65-F5344CB8AC3E}">
        <p14:creationId xmlns:p14="http://schemas.microsoft.com/office/powerpoint/2010/main" val="37324891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Content Placeholder 7"/>
          <p:cNvPicPr>
            <a:picLocks noGrp="1" noChangeAspect="1"/>
          </p:cNvPicPr>
          <p:nvPr>
            <p:ph idx="4294967295"/>
          </p:nvPr>
        </p:nvPicPr>
        <p:blipFill>
          <a:blip r:embed="rId2" cstate="screen">
            <a:extLst>
              <a:ext uri="{28A0092B-C50C-407E-A947-70E740481C1C}">
                <a14:useLocalDpi xmlns:a14="http://schemas.microsoft.com/office/drawing/2010/main"/>
              </a:ext>
            </a:extLst>
          </a:blip>
          <a:srcRect/>
          <a:stretch>
            <a:fillRect/>
          </a:stretch>
        </p:blipFill>
        <p:spPr>
          <a:xfrm>
            <a:off x="0" y="533400"/>
            <a:ext cx="4316413" cy="5584825"/>
          </a:xfrm>
        </p:spPr>
      </p:pic>
      <p:pic>
        <p:nvPicPr>
          <p:cNvPr id="96260" name="Content Placeholder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533400"/>
            <a:ext cx="42370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88003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idx="4294967295"/>
          </p:nvPr>
        </p:nvSpPr>
        <p:spPr>
          <a:xfrm>
            <a:off x="0" y="1524000"/>
            <a:ext cx="3505200" cy="1524000"/>
          </a:xfrm>
        </p:spPr>
        <p:txBody>
          <a:bodyPr>
            <a:normAutofit fontScale="90000"/>
          </a:bodyPr>
          <a:lstStyle/>
          <a:p>
            <a:pPr eaLnBrk="1" hangingPunct="1"/>
            <a:r>
              <a:rPr lang="en-US" altLang="en-US" sz="4000" smtClean="0">
                <a:solidFill>
                  <a:schemeClr val="tx1"/>
                </a:solidFill>
              </a:rPr>
              <a:t>Altama Restoration &amp; Monitoring</a:t>
            </a:r>
          </a:p>
        </p:txBody>
      </p:sp>
      <p:pic>
        <p:nvPicPr>
          <p:cNvPr id="97284"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67200" y="152400"/>
            <a:ext cx="4495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3198813"/>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4290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52361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p:cNvPicPr>
          <p:nvPr/>
        </p:nvPicPr>
        <p:blipFill>
          <a:blip r:embed="rId3"/>
          <a:srcRect/>
          <a:stretch>
            <a:fillRect/>
          </a:stretch>
        </p:blipFill>
        <p:spPr bwMode="auto">
          <a:xfrm>
            <a:off x="4026694" y="0"/>
            <a:ext cx="5117305" cy="6858000"/>
          </a:xfrm>
          <a:prstGeom prst="rect">
            <a:avLst/>
          </a:prstGeom>
          <a:noFill/>
          <a:ln w="9525">
            <a:noFill/>
            <a:miter lim="800000"/>
            <a:headEnd/>
            <a:tailEnd/>
          </a:ln>
        </p:spPr>
      </p:pic>
      <p:sp>
        <p:nvSpPr>
          <p:cNvPr id="20482" name="Text Box 3"/>
          <p:cNvSpPr txBox="1">
            <a:spLocks noChangeArrowheads="1"/>
          </p:cNvSpPr>
          <p:nvPr/>
        </p:nvSpPr>
        <p:spPr bwMode="auto">
          <a:xfrm>
            <a:off x="31376" y="1600200"/>
            <a:ext cx="3624186" cy="4816703"/>
          </a:xfrm>
          <a:prstGeom prst="rect">
            <a:avLst/>
          </a:prstGeom>
          <a:noFill/>
          <a:ln w="9525">
            <a:noFill/>
            <a:miter lim="800000"/>
            <a:headEnd/>
            <a:tailEnd/>
          </a:ln>
        </p:spPr>
        <p:txBody>
          <a:bodyPr wrap="square">
            <a:spAutoFit/>
          </a:bodyPr>
          <a:lstStyle/>
          <a:p>
            <a:pPr>
              <a:spcBef>
                <a:spcPct val="50000"/>
              </a:spcBef>
              <a:buFontTx/>
              <a:buChar char="•"/>
            </a:pPr>
            <a:r>
              <a:rPr lang="en-US" sz="2000" dirty="0">
                <a:latin typeface="Calibri" pitchFamily="34" charset="0"/>
              </a:rPr>
              <a:t>Currently 8.5%, or 3.1 M acres out of State's 37 M in Conservation</a:t>
            </a:r>
          </a:p>
          <a:p>
            <a:pPr>
              <a:spcBef>
                <a:spcPct val="50000"/>
              </a:spcBef>
              <a:buFontTx/>
              <a:buChar char="•"/>
            </a:pPr>
            <a:r>
              <a:rPr lang="en-US" sz="2000" dirty="0">
                <a:latin typeface="Calibri" pitchFamily="34" charset="0"/>
              </a:rPr>
              <a:t>Each Priority level is 1 M acres, totaling 16% of State</a:t>
            </a:r>
          </a:p>
          <a:p>
            <a:pPr>
              <a:spcBef>
                <a:spcPct val="50000"/>
              </a:spcBef>
              <a:buFontTx/>
              <a:buChar char="•"/>
            </a:pPr>
            <a:r>
              <a:rPr lang="en-US" sz="2000" dirty="0">
                <a:latin typeface="Calibri" pitchFamily="34" charset="0"/>
              </a:rPr>
              <a:t>Serve as corridors for many threatened and common species:  RCW, Indigo Snake, Gopher Tortoise, Black Bear</a:t>
            </a:r>
          </a:p>
          <a:p>
            <a:pPr>
              <a:spcBef>
                <a:spcPct val="50000"/>
              </a:spcBef>
              <a:buFontTx/>
              <a:buChar char="•"/>
            </a:pPr>
            <a:r>
              <a:rPr lang="en-US" sz="2000" dirty="0">
                <a:latin typeface="Calibri" pitchFamily="34" charset="0"/>
              </a:rPr>
              <a:t>Connect up to Florida’s planned Corridor System</a:t>
            </a:r>
          </a:p>
          <a:p>
            <a:pPr>
              <a:spcBef>
                <a:spcPct val="50000"/>
              </a:spcBef>
              <a:buFontTx/>
              <a:buChar char="•"/>
            </a:pPr>
            <a:endParaRPr lang="en-US" sz="2000" dirty="0">
              <a:latin typeface="Calibri" pitchFamily="34" charset="0"/>
            </a:endParaRPr>
          </a:p>
          <a:p>
            <a:pPr>
              <a:spcBef>
                <a:spcPct val="50000"/>
              </a:spcBef>
              <a:buFontTx/>
              <a:buChar char="•"/>
            </a:pPr>
            <a:endParaRPr lang="en-US" dirty="0">
              <a:latin typeface="Calibri" pitchFamily="34" charset="0"/>
            </a:endParaRPr>
          </a:p>
        </p:txBody>
      </p:sp>
    </p:spTree>
    <p:extLst>
      <p:ext uri="{BB962C8B-B14F-4D97-AF65-F5344CB8AC3E}">
        <p14:creationId xmlns:p14="http://schemas.microsoft.com/office/powerpoint/2010/main" val="38526668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47800"/>
            <a:ext cx="7704667" cy="1752599"/>
          </a:xfrm>
        </p:spPr>
        <p:txBody>
          <a:bodyPr/>
          <a:lstStyle/>
          <a:p>
            <a:r>
              <a:rPr lang="en-US" dirty="0" smtClean="0"/>
              <a:t>Questions?</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38732509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328863" y="3827462"/>
            <a:ext cx="1047750" cy="1047750"/>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600200" y="228600"/>
            <a:ext cx="5410200" cy="6442312"/>
          </a:xfrm>
        </p:spPr>
      </p:pic>
    </p:spTree>
    <p:extLst>
      <p:ext uri="{BB962C8B-B14F-4D97-AF65-F5344CB8AC3E}">
        <p14:creationId xmlns:p14="http://schemas.microsoft.com/office/powerpoint/2010/main" val="14008321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95961" y="152400"/>
            <a:ext cx="6114585" cy="646331"/>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Loggerhead Nesting Trend in Georgia, </a:t>
            </a:r>
            <a:r>
              <a:rPr lang="en-US" sz="2000" dirty="0" smtClean="0">
                <a:solidFill>
                  <a:schemeClr val="bg1"/>
                </a:solidFill>
                <a:latin typeface="Times New Roman" panose="02020603050405020304" pitchFamily="18" charset="0"/>
                <a:cs typeface="Times New Roman" panose="02020603050405020304" pitchFamily="18" charset="0"/>
              </a:rPr>
              <a:t>1989-2016</a:t>
            </a: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1600" dirty="0">
                <a:solidFill>
                  <a:schemeClr val="accent6">
                    <a:lumMod val="40000"/>
                    <a:lumOff val="60000"/>
                  </a:schemeClr>
                </a:solidFill>
                <a:latin typeface="Times New Roman" panose="02020603050405020304" pitchFamily="18" charset="0"/>
                <a:cs typeface="Times New Roman" panose="02020603050405020304" pitchFamily="18" charset="0"/>
              </a:rPr>
              <a:t>Comprehensive Statewide Surveys (</a:t>
            </a:r>
            <a:r>
              <a:rPr lang="en-US" sz="1600" dirty="0" smtClean="0">
                <a:solidFill>
                  <a:schemeClr val="accent6">
                    <a:lumMod val="40000"/>
                    <a:lumOff val="60000"/>
                  </a:schemeClr>
                </a:solidFill>
                <a:latin typeface="Times New Roman" panose="02020603050405020304" pitchFamily="18" charset="0"/>
                <a:cs typeface="Times New Roman" panose="02020603050405020304" pitchFamily="18" charset="0"/>
              </a:rPr>
              <a:t>n=28)</a:t>
            </a:r>
            <a:endParaRPr lang="en-US" sz="1600" dirty="0">
              <a:solidFill>
                <a:schemeClr val="accent6">
                  <a:lumMod val="40000"/>
                  <a:lumOff val="60000"/>
                </a:schemeClr>
              </a:solidFill>
              <a:latin typeface="Times New Roman" panose="02020603050405020304" pitchFamily="18" charset="0"/>
              <a:cs typeface="Times New Roman" panose="02020603050405020304" pitchFamily="18" charset="0"/>
            </a:endParaRPr>
          </a:p>
        </p:txBody>
      </p:sp>
      <p:graphicFrame>
        <p:nvGraphicFramePr>
          <p:cNvPr id="4" name="Object 4"/>
          <p:cNvGraphicFramePr>
            <a:graphicFrameLocks noChangeAspect="1"/>
          </p:cNvGraphicFramePr>
          <p:nvPr>
            <p:extLst>
              <p:ext uri="{D42A27DB-BD31-4B8C-83A1-F6EECF244321}">
                <p14:modId xmlns:p14="http://schemas.microsoft.com/office/powerpoint/2010/main" val="3918067414"/>
              </p:ext>
            </p:extLst>
          </p:nvPr>
        </p:nvGraphicFramePr>
        <p:xfrm>
          <a:off x="3733800" y="1841215"/>
          <a:ext cx="5178554" cy="329053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76200" y="1455160"/>
            <a:ext cx="3886200" cy="2031325"/>
          </a:xfrm>
          <a:prstGeom prst="rect">
            <a:avLst/>
          </a:prstGeom>
          <a:noFill/>
        </p:spPr>
        <p:txBody>
          <a:bodyPr wrap="square" rtlCol="0">
            <a:spAutoFit/>
          </a:bodyPr>
          <a:lstStyle/>
          <a:p>
            <a:r>
              <a:rPr lang="en-US" sz="1400" dirty="0" smtClean="0"/>
              <a:t>-Georgia DNR has coordinated comprehensive nesting surveys since 1989 (n=28 years)</a:t>
            </a:r>
          </a:p>
          <a:p>
            <a:r>
              <a:rPr lang="en-US" sz="1400" dirty="0" smtClean="0"/>
              <a:t>-Significant </a:t>
            </a:r>
            <a:r>
              <a:rPr lang="en-US" sz="1400" b="1" dirty="0" smtClean="0"/>
              <a:t>increasing trend </a:t>
            </a:r>
            <a:r>
              <a:rPr lang="en-US" sz="1400" dirty="0" smtClean="0"/>
              <a:t>in nesting and adult females (3% annually).</a:t>
            </a:r>
          </a:p>
          <a:p>
            <a:r>
              <a:rPr lang="en-US" sz="1400" dirty="0" smtClean="0"/>
              <a:t>-Surpassed NOAA/USFWS recovery goal of 2,800 nests in 2016.</a:t>
            </a:r>
          </a:p>
          <a:p>
            <a:r>
              <a:rPr lang="en-US" sz="1400" dirty="0" smtClean="0"/>
              <a:t>-Other demographic criteria must be met prior to delisting, but nesting data shows a recovering population.  </a:t>
            </a:r>
            <a:endParaRPr lang="en-US" sz="1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447" y="3505535"/>
            <a:ext cx="3377753" cy="2533315"/>
          </a:xfrm>
          <a:prstGeom prst="rect">
            <a:avLst/>
          </a:prstGeom>
        </p:spPr>
      </p:pic>
    </p:spTree>
    <p:extLst>
      <p:ext uri="{BB962C8B-B14F-4D97-AF65-F5344CB8AC3E}">
        <p14:creationId xmlns:p14="http://schemas.microsoft.com/office/powerpoint/2010/main" val="3161465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endParaRPr lang="en-US" altLang="en-US" smtClean="0"/>
          </a:p>
        </p:txBody>
      </p:sp>
      <p:pic>
        <p:nvPicPr>
          <p:cNvPr id="2051"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0" y="0"/>
            <a:ext cx="5638800" cy="6715125"/>
          </a:xfrm>
        </p:spPr>
      </p:pic>
    </p:spTree>
    <p:extLst>
      <p:ext uri="{BB962C8B-B14F-4D97-AF65-F5344CB8AC3E}">
        <p14:creationId xmlns:p14="http://schemas.microsoft.com/office/powerpoint/2010/main" val="7713806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2600" y="214547"/>
            <a:ext cx="5029200" cy="6508376"/>
          </a:xfrm>
        </p:spPr>
      </p:pic>
    </p:spTree>
    <p:extLst>
      <p:ext uri="{BB962C8B-B14F-4D97-AF65-F5344CB8AC3E}">
        <p14:creationId xmlns:p14="http://schemas.microsoft.com/office/powerpoint/2010/main" val="13347982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eaLnBrk="1" hangingPunct="1"/>
            <a:endParaRPr lang="en-US" smtClean="0"/>
          </a:p>
        </p:txBody>
      </p:sp>
      <p:pic>
        <p:nvPicPr>
          <p:cNvPr id="29699" name="Content Placeholder 6"/>
          <p:cNvPicPr>
            <a:picLocks noGrp="1" noChangeAspect="1"/>
          </p:cNvPicPr>
          <p:nvPr>
            <p:ph sz="half" idx="1"/>
          </p:nvPr>
        </p:nvPicPr>
        <p:blipFill>
          <a:blip r:embed="rId3"/>
          <a:srcRect/>
          <a:stretch>
            <a:fillRect/>
          </a:stretch>
        </p:blipFill>
        <p:spPr>
          <a:xfrm>
            <a:off x="2057400" y="0"/>
            <a:ext cx="5146675" cy="6630988"/>
          </a:xfrm>
        </p:spPr>
      </p:pic>
      <p:sp>
        <p:nvSpPr>
          <p:cNvPr id="29698" name="Content Placeholder 3"/>
          <p:cNvSpPr>
            <a:spLocks noGrp="1"/>
          </p:cNvSpPr>
          <p:nvPr>
            <p:ph sz="half" idx="2"/>
          </p:nvPr>
        </p:nvSpPr>
        <p:spPr/>
        <p:txBody>
          <a:bodyPr/>
          <a:lstStyle/>
          <a:p>
            <a:pPr eaLnBrk="1" hangingPunct="1"/>
            <a:endParaRPr lang="en-US" smtClean="0"/>
          </a:p>
        </p:txBody>
      </p:sp>
    </p:spTree>
    <p:extLst>
      <p:ext uri="{BB962C8B-B14F-4D97-AF65-F5344CB8AC3E}">
        <p14:creationId xmlns:p14="http://schemas.microsoft.com/office/powerpoint/2010/main" val="25635439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1371600"/>
            <a:ext cx="7391400" cy="4862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1249362"/>
          </a:xfrm>
          <a:solidFill>
            <a:schemeClr val="bg1"/>
          </a:solidFill>
        </p:spPr>
        <p:txBody>
          <a:bodyPr/>
          <a:lstStyle/>
          <a:p>
            <a:r>
              <a:rPr lang="en-US" dirty="0">
                <a:ea typeface="Calibri"/>
              </a:rPr>
              <a:t>Acres by Elevation Class</a:t>
            </a:r>
            <a:endParaRPr lang="en-US" dirty="0"/>
          </a:p>
        </p:txBody>
      </p:sp>
    </p:spTree>
    <p:extLst>
      <p:ext uri="{BB962C8B-B14F-4D97-AF65-F5344CB8AC3E}">
        <p14:creationId xmlns:p14="http://schemas.microsoft.com/office/powerpoint/2010/main" val="11017561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 y="1143000"/>
            <a:ext cx="3695700" cy="5047536"/>
          </a:xfrm>
          <a:prstGeom prst="rect">
            <a:avLst/>
          </a:prstGeom>
          <a:noFill/>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en-US" altLang="en-US" sz="1800" b="1" dirty="0">
                <a:solidFill>
                  <a:srgbClr val="000000"/>
                </a:solidFill>
                <a:latin typeface="Calibri" panose="020F0502020204030204" pitchFamily="34" charset="0"/>
              </a:rPr>
              <a:t>Southeast Right Whale Project- Section 6</a:t>
            </a:r>
          </a:p>
          <a:p>
            <a:pPr>
              <a:buFont typeface="Arial" panose="020B0604020202020204" pitchFamily="34" charset="0"/>
              <a:buChar char="•"/>
            </a:pPr>
            <a:r>
              <a:rPr lang="en-US" altLang="en-US" sz="1400" dirty="0">
                <a:solidFill>
                  <a:srgbClr val="000000"/>
                </a:solidFill>
                <a:latin typeface="Calibri" panose="020F0502020204030204" pitchFamily="34" charset="0"/>
              </a:rPr>
              <a:t>DNR, Florida FWC, Sea to Shore Alliance, NOAA and other partners</a:t>
            </a:r>
          </a:p>
          <a:p>
            <a:pPr>
              <a:buFont typeface="Arial" panose="020B0604020202020204" pitchFamily="34" charset="0"/>
              <a:buChar char="•"/>
            </a:pPr>
            <a:r>
              <a:rPr lang="en-US" altLang="en-US" sz="1700" b="1" u="sng" dirty="0">
                <a:solidFill>
                  <a:srgbClr val="000000"/>
                </a:solidFill>
                <a:latin typeface="Calibri" panose="020F0502020204030204" pitchFamily="34" charset="0"/>
              </a:rPr>
              <a:t>At least 475 whales, increasing at 2.8% per year as of 2011</a:t>
            </a:r>
          </a:p>
          <a:p>
            <a:pPr>
              <a:buFont typeface="Arial" panose="020B0604020202020204" pitchFamily="34" charset="0"/>
              <a:buChar char="•"/>
            </a:pPr>
            <a:r>
              <a:rPr lang="en-US" altLang="en-US" sz="1400" dirty="0">
                <a:solidFill>
                  <a:srgbClr val="000000"/>
                </a:solidFill>
                <a:latin typeface="Calibri" panose="020F0502020204030204" pitchFamily="34" charset="0"/>
              </a:rPr>
              <a:t>Low number of calves and total sightings in Southeast in recent years</a:t>
            </a:r>
          </a:p>
          <a:p>
            <a:pPr>
              <a:buFont typeface="Arial" panose="020B0604020202020204" pitchFamily="34" charset="0"/>
              <a:buChar char="•"/>
            </a:pPr>
            <a:r>
              <a:rPr lang="en-US" altLang="en-US" sz="1400" dirty="0">
                <a:solidFill>
                  <a:srgbClr val="000000"/>
                </a:solidFill>
                <a:latin typeface="Calibri" panose="020F0502020204030204" pitchFamily="34" charset="0"/>
              </a:rPr>
              <a:t>Unclear if recent declines will impact population growth</a:t>
            </a:r>
          </a:p>
          <a:p>
            <a:pPr>
              <a:buFont typeface="Arial" panose="020B0604020202020204" pitchFamily="34" charset="0"/>
              <a:buChar char="•"/>
            </a:pPr>
            <a:r>
              <a:rPr lang="en-US" altLang="en-US" sz="1400" b="1" dirty="0">
                <a:solidFill>
                  <a:srgbClr val="000000"/>
                </a:solidFill>
                <a:latin typeface="Calibri" panose="020F0502020204030204" pitchFamily="34" charset="0"/>
              </a:rPr>
              <a:t>Primary threats remain:</a:t>
            </a:r>
          </a:p>
          <a:p>
            <a:pPr lvl="1">
              <a:buFont typeface="Arial" panose="020B0604020202020204" pitchFamily="34" charset="0"/>
              <a:buChar char="•"/>
            </a:pPr>
            <a:r>
              <a:rPr lang="en-US" altLang="en-US" sz="1400" b="1" dirty="0">
                <a:solidFill>
                  <a:srgbClr val="000000"/>
                </a:solidFill>
                <a:latin typeface="Calibri" panose="020F0502020204030204" pitchFamily="34" charset="0"/>
              </a:rPr>
              <a:t>Ship strikes</a:t>
            </a:r>
          </a:p>
          <a:p>
            <a:pPr lvl="1">
              <a:buFont typeface="Arial" panose="020B0604020202020204" pitchFamily="34" charset="0"/>
              <a:buChar char="•"/>
            </a:pPr>
            <a:r>
              <a:rPr lang="en-US" altLang="en-US" sz="1400" b="1" dirty="0">
                <a:solidFill>
                  <a:srgbClr val="000000"/>
                </a:solidFill>
                <a:latin typeface="Calibri" panose="020F0502020204030204" pitchFamily="34" charset="0"/>
              </a:rPr>
              <a:t>Commercial fishery entanglement</a:t>
            </a:r>
          </a:p>
          <a:p>
            <a:pPr>
              <a:buFont typeface="Arial" panose="020B0604020202020204" pitchFamily="34" charset="0"/>
              <a:buChar char="•"/>
            </a:pPr>
            <a:r>
              <a:rPr lang="en-US" altLang="en-US" sz="1400" dirty="0">
                <a:solidFill>
                  <a:srgbClr val="000000"/>
                </a:solidFill>
                <a:latin typeface="Calibri" panose="020F0502020204030204" pitchFamily="34" charset="0"/>
              </a:rPr>
              <a:t>Emerging threats:</a:t>
            </a:r>
          </a:p>
          <a:p>
            <a:pPr lvl="1">
              <a:buFont typeface="Arial" panose="020B0604020202020204" pitchFamily="34" charset="0"/>
              <a:buChar char="•"/>
            </a:pPr>
            <a:r>
              <a:rPr lang="en-US" altLang="en-US" sz="1400" dirty="0">
                <a:solidFill>
                  <a:srgbClr val="000000"/>
                </a:solidFill>
                <a:latin typeface="Calibri" panose="020F0502020204030204" pitchFamily="34" charset="0"/>
              </a:rPr>
              <a:t>Anthropogenic noise</a:t>
            </a:r>
          </a:p>
          <a:p>
            <a:pPr lvl="1">
              <a:buFont typeface="Arial" panose="020B0604020202020204" pitchFamily="34" charset="0"/>
              <a:buChar char="•"/>
            </a:pPr>
            <a:r>
              <a:rPr lang="en-US" altLang="en-US" sz="1400" dirty="0">
                <a:solidFill>
                  <a:srgbClr val="000000"/>
                </a:solidFill>
                <a:latin typeface="Calibri" panose="020F0502020204030204" pitchFamily="34" charset="0"/>
              </a:rPr>
              <a:t>Climate change</a:t>
            </a:r>
          </a:p>
          <a:p>
            <a:pPr lvl="1">
              <a:buFont typeface="Arial" panose="020B0604020202020204" pitchFamily="34" charset="0"/>
              <a:buChar char="•"/>
            </a:pPr>
            <a:r>
              <a:rPr lang="en-US" altLang="en-US" sz="1400" dirty="0">
                <a:solidFill>
                  <a:srgbClr val="000000"/>
                </a:solidFill>
                <a:latin typeface="Calibri" panose="020F0502020204030204" pitchFamily="34" charset="0"/>
              </a:rPr>
              <a:t>Other habitat impacts</a:t>
            </a:r>
          </a:p>
          <a:p>
            <a:pPr>
              <a:buFont typeface="Arial" panose="020B0604020202020204" pitchFamily="34" charset="0"/>
              <a:buChar char="•"/>
            </a:pPr>
            <a:r>
              <a:rPr lang="en-US" altLang="en-US" sz="1400" dirty="0">
                <a:solidFill>
                  <a:srgbClr val="000000"/>
                </a:solidFill>
                <a:latin typeface="Calibri" panose="020F0502020204030204" pitchFamily="34" charset="0"/>
              </a:rPr>
              <a:t>Current projects:</a:t>
            </a:r>
          </a:p>
          <a:p>
            <a:pPr lvl="1">
              <a:buFont typeface="Arial" panose="020B0604020202020204" pitchFamily="34" charset="0"/>
              <a:buChar char="•"/>
            </a:pPr>
            <a:r>
              <a:rPr lang="en-US" altLang="en-US" sz="1400" dirty="0">
                <a:solidFill>
                  <a:srgbClr val="000000"/>
                </a:solidFill>
                <a:latin typeface="Calibri" panose="020F0502020204030204" pitchFamily="34" charset="0"/>
              </a:rPr>
              <a:t>Aerial and boat surveys</a:t>
            </a:r>
          </a:p>
          <a:p>
            <a:pPr lvl="1">
              <a:buFont typeface="Arial" panose="020B0604020202020204" pitchFamily="34" charset="0"/>
              <a:buChar char="•"/>
            </a:pPr>
            <a:r>
              <a:rPr lang="en-US" altLang="en-US" sz="1400" dirty="0">
                <a:solidFill>
                  <a:srgbClr val="000000"/>
                </a:solidFill>
                <a:latin typeface="Calibri" panose="020F0502020204030204" pitchFamily="34" charset="0"/>
              </a:rPr>
              <a:t>Genetic sampling</a:t>
            </a:r>
          </a:p>
          <a:p>
            <a:pPr lvl="1">
              <a:buFont typeface="Arial" panose="020B0604020202020204" pitchFamily="34" charset="0"/>
              <a:buChar char="•"/>
            </a:pPr>
            <a:r>
              <a:rPr lang="en-US" altLang="en-US" sz="1400" dirty="0">
                <a:solidFill>
                  <a:srgbClr val="000000"/>
                </a:solidFill>
                <a:latin typeface="Calibri" panose="020F0502020204030204" pitchFamily="34" charset="0"/>
              </a:rPr>
              <a:t>Satellite telemetry</a:t>
            </a:r>
          </a:p>
          <a:p>
            <a:pPr lvl="1">
              <a:buFont typeface="Arial" panose="020B0604020202020204" pitchFamily="34" charset="0"/>
              <a:buChar char="•"/>
            </a:pPr>
            <a:r>
              <a:rPr lang="en-US" altLang="en-US" sz="1400" dirty="0">
                <a:solidFill>
                  <a:srgbClr val="000000"/>
                </a:solidFill>
                <a:latin typeface="Calibri" panose="020F0502020204030204" pitchFamily="34" charset="0"/>
              </a:rPr>
              <a:t>Drone photogrammetry</a:t>
            </a:r>
          </a:p>
        </p:txBody>
      </p:sp>
      <p:pic>
        <p:nvPicPr>
          <p:cNvPr id="78851"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65800" y="3121025"/>
            <a:ext cx="3071813" cy="3460750"/>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sp>
        <p:nvSpPr>
          <p:cNvPr id="78852" name="TextBox 6"/>
          <p:cNvSpPr txBox="1">
            <a:spLocks noChangeArrowheads="1"/>
          </p:cNvSpPr>
          <p:nvPr/>
        </p:nvSpPr>
        <p:spPr bwMode="auto">
          <a:xfrm>
            <a:off x="7578725" y="5273675"/>
            <a:ext cx="1176338" cy="1184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F5122"/>
              </a:buClr>
              <a:buFont typeface="Arial" panose="020B0604020202020204" pitchFamily="34" charset="0"/>
              <a:buChar char="•"/>
              <a:defRPr sz="3200" b="1">
                <a:solidFill>
                  <a:schemeClr val="tx1"/>
                </a:solidFill>
                <a:latin typeface="Arial" panose="020B0604020202020204" pitchFamily="34" charset="0"/>
              </a:defRPr>
            </a:lvl1pPr>
            <a:lvl2pPr marL="742950" indent="-285750" eaLnBrk="0" hangingPunct="0">
              <a:spcBef>
                <a:spcPct val="20000"/>
              </a:spcBef>
              <a:buClr>
                <a:srgbClr val="8F5122"/>
              </a:buClr>
              <a:buFont typeface="Wingdings" panose="05000000000000000000" pitchFamily="2" charset="2"/>
              <a:buChar char="§"/>
              <a:defRPr sz="2800" b="1">
                <a:solidFill>
                  <a:schemeClr val="tx1"/>
                </a:solidFill>
                <a:latin typeface="Arial" panose="020B0604020202020204" pitchFamily="34" charset="0"/>
              </a:defRPr>
            </a:lvl2pPr>
            <a:lvl3pPr marL="1143000" indent="-228600" eaLnBrk="0" hangingPunct="0">
              <a:spcBef>
                <a:spcPct val="20000"/>
              </a:spcBef>
              <a:buClr>
                <a:srgbClr val="8F5122"/>
              </a:buClr>
              <a:buChar char="o"/>
              <a:defRPr sz="2400" b="1">
                <a:solidFill>
                  <a:schemeClr val="tx1"/>
                </a:solidFill>
                <a:latin typeface="Arial" panose="020B0604020202020204" pitchFamily="34" charset="0"/>
              </a:defRPr>
            </a:lvl3pPr>
            <a:lvl4pPr marL="1600200" indent="-228600" eaLnBrk="0" hangingPunct="0">
              <a:spcBef>
                <a:spcPct val="20000"/>
              </a:spcBef>
              <a:buClr>
                <a:srgbClr val="8F5122"/>
              </a:buClr>
              <a:buFont typeface="Arial" panose="020B0604020202020204" pitchFamily="34" charset="0"/>
              <a:buChar char="–"/>
              <a:defRPr sz="2000" b="1">
                <a:solidFill>
                  <a:schemeClr val="tx1"/>
                </a:solidFill>
                <a:latin typeface="Arial" panose="020B0604020202020204" pitchFamily="34" charset="0"/>
              </a:defRPr>
            </a:lvl4pPr>
            <a:lvl5pPr marL="2057400" indent="-228600" eaLnBrk="0" hangingPunct="0">
              <a:spcBef>
                <a:spcPct val="20000"/>
              </a:spcBef>
              <a:buClr>
                <a:srgbClr val="8F512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8F512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8F512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8F512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8F5122"/>
              </a:buClr>
              <a:buChar char="•"/>
              <a:defRPr sz="2000" b="1">
                <a:solidFill>
                  <a:schemeClr val="tx1"/>
                </a:solidFill>
                <a:latin typeface="Arial" panose="020B0604020202020204" pitchFamily="34" charset="0"/>
              </a:defRPr>
            </a:lvl9pPr>
          </a:lstStyle>
          <a:p>
            <a:pPr eaLnBrk="1" hangingPunct="1">
              <a:spcBef>
                <a:spcPct val="0"/>
              </a:spcBef>
              <a:buClrTx/>
              <a:buFontTx/>
              <a:buNone/>
            </a:pPr>
            <a:r>
              <a:rPr lang="en-US" altLang="en-US" sz="900" b="0">
                <a:solidFill>
                  <a:srgbClr val="000000"/>
                </a:solidFill>
                <a:latin typeface="Meiryo" panose="020B0604030504040204" pitchFamily="34" charset="-128"/>
                <a:ea typeface="Meiryo" panose="020B0604030504040204" pitchFamily="34" charset="-128"/>
                <a:cs typeface="Meiryo" panose="020B0604030504040204" pitchFamily="34" charset="-128"/>
              </a:rPr>
              <a:t>Satellite Tracks</a:t>
            </a:r>
          </a:p>
          <a:p>
            <a:pPr eaLnBrk="1" hangingPunct="1">
              <a:spcBef>
                <a:spcPct val="0"/>
              </a:spcBef>
              <a:buClrTx/>
              <a:buFontTx/>
              <a:buNone/>
            </a:pPr>
            <a:r>
              <a:rPr lang="en-US" altLang="en-US" sz="900" b="0">
                <a:solidFill>
                  <a:srgbClr val="000000"/>
                </a:solidFill>
                <a:latin typeface="Meiryo" panose="020B0604030504040204" pitchFamily="34" charset="-128"/>
                <a:ea typeface="Meiryo" panose="020B0604030504040204" pitchFamily="34" charset="-128"/>
                <a:cs typeface="Meiryo" panose="020B0604030504040204" pitchFamily="34" charset="-128"/>
              </a:rPr>
              <a:t>2015:</a:t>
            </a:r>
          </a:p>
          <a:p>
            <a:pPr eaLnBrk="1" hangingPunct="1">
              <a:spcBef>
                <a:spcPct val="0"/>
              </a:spcBef>
              <a:buClrTx/>
              <a:buFontTx/>
              <a:buNone/>
            </a:pPr>
            <a:r>
              <a:rPr lang="en-US" altLang="en-US" sz="900">
                <a:solidFill>
                  <a:srgbClr val="0000FF"/>
                </a:solidFill>
                <a:latin typeface="Franklin Gothic Heavy" panose="020B0903020102020204" pitchFamily="34" charset="0"/>
                <a:ea typeface="Meiryo" panose="020B0604030504040204" pitchFamily="34" charset="-128"/>
                <a:cs typeface="Aharoni" panose="02010803020104030203" pitchFamily="2" charset="-79"/>
              </a:rPr>
              <a:t>― </a:t>
            </a:r>
            <a:r>
              <a:rPr lang="en-US" altLang="en-US" sz="900" b="0">
                <a:solidFill>
                  <a:srgbClr val="000000"/>
                </a:solidFill>
                <a:latin typeface="Meiryo" panose="020B0604030504040204" pitchFamily="34" charset="-128"/>
                <a:ea typeface="Meiryo" panose="020B0604030504040204" pitchFamily="34" charset="-128"/>
                <a:cs typeface="Meiryo" panose="020B0604030504040204" pitchFamily="34" charset="-128"/>
              </a:rPr>
              <a:t>S078</a:t>
            </a:r>
          </a:p>
          <a:p>
            <a:pPr eaLnBrk="1" hangingPunct="1">
              <a:spcBef>
                <a:spcPct val="0"/>
              </a:spcBef>
              <a:buClrTx/>
              <a:buFontTx/>
              <a:buNone/>
            </a:pPr>
            <a:r>
              <a:rPr lang="en-US" altLang="en-US" sz="900">
                <a:solidFill>
                  <a:srgbClr val="FF0000"/>
                </a:solidFill>
                <a:latin typeface="Franklin Gothic Heavy" panose="020B0903020102020204" pitchFamily="34" charset="0"/>
                <a:ea typeface="Meiryo" panose="020B0604030504040204" pitchFamily="34" charset="-128"/>
                <a:cs typeface="Meiryo" panose="020B0604030504040204" pitchFamily="34" charset="-128"/>
              </a:rPr>
              <a:t>―</a:t>
            </a:r>
            <a:r>
              <a:rPr lang="en-US" altLang="en-US" sz="900">
                <a:solidFill>
                  <a:srgbClr val="C00000"/>
                </a:solidFill>
                <a:latin typeface="Meiryo" panose="020B0604030504040204" pitchFamily="34" charset="-128"/>
                <a:ea typeface="Meiryo" panose="020B0604030504040204" pitchFamily="34" charset="-128"/>
                <a:cs typeface="Meiryo" panose="020B0604030504040204" pitchFamily="34" charset="-128"/>
              </a:rPr>
              <a:t> </a:t>
            </a:r>
            <a:r>
              <a:rPr lang="en-US" altLang="en-US" sz="900" b="0">
                <a:solidFill>
                  <a:srgbClr val="000000"/>
                </a:solidFill>
                <a:latin typeface="Meiryo" panose="020B0604030504040204" pitchFamily="34" charset="-128"/>
                <a:ea typeface="Meiryo" panose="020B0604030504040204" pitchFamily="34" charset="-128"/>
                <a:cs typeface="Meiryo" panose="020B0604030504040204" pitchFamily="34" charset="-128"/>
              </a:rPr>
              <a:t>Eg4092</a:t>
            </a:r>
          </a:p>
          <a:p>
            <a:pPr eaLnBrk="1" hangingPunct="1">
              <a:spcBef>
                <a:spcPct val="0"/>
              </a:spcBef>
              <a:buClrTx/>
              <a:buFontTx/>
              <a:buNone/>
            </a:pPr>
            <a:endParaRPr lang="en-US" altLang="en-US" sz="900" b="0">
              <a:solidFill>
                <a:srgbClr val="C00000"/>
              </a:solidFill>
              <a:latin typeface="Meiryo" panose="020B0604030504040204" pitchFamily="34" charset="-128"/>
              <a:ea typeface="Meiryo" panose="020B0604030504040204" pitchFamily="34" charset="-128"/>
              <a:cs typeface="Meiryo" panose="020B0604030504040204" pitchFamily="34" charset="-128"/>
            </a:endParaRPr>
          </a:p>
          <a:p>
            <a:pPr eaLnBrk="1" hangingPunct="1">
              <a:spcBef>
                <a:spcPct val="0"/>
              </a:spcBef>
              <a:buClrTx/>
              <a:buFontTx/>
              <a:buNone/>
            </a:pPr>
            <a:r>
              <a:rPr lang="en-US" altLang="en-US" sz="900" b="0">
                <a:solidFill>
                  <a:srgbClr val="000000"/>
                </a:solidFill>
                <a:latin typeface="Meiryo" panose="020B0604030504040204" pitchFamily="34" charset="-128"/>
                <a:ea typeface="Meiryo" panose="020B0604030504040204" pitchFamily="34" charset="-128"/>
                <a:cs typeface="Meiryo" panose="020B0604030504040204" pitchFamily="34" charset="-128"/>
              </a:rPr>
              <a:t>2016:</a:t>
            </a:r>
          </a:p>
          <a:p>
            <a:pPr eaLnBrk="1" hangingPunct="1">
              <a:spcBef>
                <a:spcPct val="0"/>
              </a:spcBef>
              <a:buClrTx/>
              <a:buFontTx/>
              <a:buNone/>
            </a:pPr>
            <a:r>
              <a:rPr lang="en-US" altLang="en-US" sz="900">
                <a:solidFill>
                  <a:srgbClr val="FFFF00"/>
                </a:solidFill>
                <a:latin typeface="Franklin Gothic Heavy" panose="020B0903020102020204" pitchFamily="34" charset="0"/>
                <a:ea typeface="Meiryo" panose="020B0604030504040204" pitchFamily="34" charset="-128"/>
                <a:cs typeface="Meiryo" panose="020B0604030504040204" pitchFamily="34" charset="-128"/>
              </a:rPr>
              <a:t>―</a:t>
            </a:r>
            <a:r>
              <a:rPr lang="en-US" altLang="en-US" sz="900">
                <a:solidFill>
                  <a:srgbClr val="FFFF00"/>
                </a:solidFill>
                <a:latin typeface="Meiryo" panose="020B0604030504040204" pitchFamily="34" charset="-128"/>
                <a:ea typeface="Meiryo" panose="020B0604030504040204" pitchFamily="34" charset="-128"/>
                <a:cs typeface="Meiryo" panose="020B0604030504040204" pitchFamily="34" charset="-128"/>
              </a:rPr>
              <a:t> </a:t>
            </a:r>
            <a:r>
              <a:rPr lang="en-US" altLang="en-US" sz="900" b="0">
                <a:solidFill>
                  <a:srgbClr val="000000"/>
                </a:solidFill>
                <a:latin typeface="Meiryo" panose="020B0604030504040204" pitchFamily="34" charset="-128"/>
                <a:ea typeface="Meiryo" panose="020B0604030504040204" pitchFamily="34" charset="-128"/>
                <a:cs typeface="Meiryo" panose="020B0604030504040204" pitchFamily="34" charset="-128"/>
              </a:rPr>
              <a:t>Eg4040</a:t>
            </a:r>
          </a:p>
          <a:p>
            <a:pPr eaLnBrk="1" hangingPunct="1">
              <a:spcBef>
                <a:spcPct val="0"/>
              </a:spcBef>
              <a:buClrTx/>
              <a:buFontTx/>
              <a:buNone/>
            </a:pPr>
            <a:r>
              <a:rPr lang="en-US" altLang="en-US" sz="900">
                <a:solidFill>
                  <a:srgbClr val="00B050"/>
                </a:solidFill>
                <a:latin typeface="Franklin Gothic Heavy" panose="020B0903020102020204" pitchFamily="34" charset="0"/>
                <a:ea typeface="Meiryo" panose="020B0604030504040204" pitchFamily="34" charset="-128"/>
                <a:cs typeface="Meiryo" panose="020B0604030504040204" pitchFamily="34" charset="-128"/>
              </a:rPr>
              <a:t>―</a:t>
            </a:r>
            <a:r>
              <a:rPr lang="en-US" altLang="en-US" sz="900">
                <a:solidFill>
                  <a:srgbClr val="00B050"/>
                </a:solidFill>
                <a:latin typeface="Meiryo" panose="020B0604030504040204" pitchFamily="34" charset="-128"/>
                <a:ea typeface="Meiryo" panose="020B0604030504040204" pitchFamily="34" charset="-128"/>
                <a:cs typeface="Meiryo" panose="020B0604030504040204" pitchFamily="34" charset="-128"/>
              </a:rPr>
              <a:t> </a:t>
            </a:r>
            <a:r>
              <a:rPr lang="en-US" altLang="en-US" sz="900" b="0">
                <a:solidFill>
                  <a:srgbClr val="000000"/>
                </a:solidFill>
                <a:latin typeface="Meiryo" panose="020B0604030504040204" pitchFamily="34" charset="-128"/>
                <a:ea typeface="Meiryo" panose="020B0604030504040204" pitchFamily="34" charset="-128"/>
                <a:cs typeface="Meiryo" panose="020B0604030504040204" pitchFamily="34" charset="-128"/>
              </a:rPr>
              <a:t>Eg4094</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3470" y="2085394"/>
            <a:ext cx="3649389" cy="3189249"/>
          </a:xfrm>
          <a:prstGeom prst="ellipse">
            <a:avLst/>
          </a:prstGeom>
          <a:ln w="95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78854"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0" y="428625"/>
            <a:ext cx="3657600" cy="2351088"/>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3697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143000"/>
            <a:ext cx="4043363" cy="4791075"/>
          </a:xfrm>
          <a:prstGeom prst="rect">
            <a:avLst/>
          </a:prstGeom>
          <a:noFill/>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en-US" altLang="en-US" sz="2000" b="1" dirty="0">
                <a:solidFill>
                  <a:srgbClr val="000000"/>
                </a:solidFill>
                <a:latin typeface="Calibri" panose="020F0502020204030204" pitchFamily="34" charset="0"/>
              </a:rPr>
              <a:t>Manatee Project- Section 6</a:t>
            </a:r>
          </a:p>
          <a:p>
            <a:pPr>
              <a:buFont typeface="Arial" panose="020B0604020202020204" pitchFamily="34" charset="0"/>
              <a:buChar char="•"/>
            </a:pPr>
            <a:r>
              <a:rPr lang="en-US" altLang="en-US" sz="1800" dirty="0">
                <a:solidFill>
                  <a:srgbClr val="000000"/>
                </a:solidFill>
                <a:latin typeface="Calibri" panose="020F0502020204030204" pitchFamily="34" charset="0"/>
              </a:rPr>
              <a:t>DNR, Florida FWC, Sea to Shore Alliance, FWS and other partners</a:t>
            </a:r>
          </a:p>
          <a:p>
            <a:pPr>
              <a:buFont typeface="Arial" panose="020B0604020202020204" pitchFamily="34" charset="0"/>
              <a:buChar char="•"/>
            </a:pPr>
            <a:r>
              <a:rPr lang="en-US" altLang="en-US" sz="1800" dirty="0">
                <a:solidFill>
                  <a:srgbClr val="000000"/>
                </a:solidFill>
                <a:latin typeface="Calibri" panose="020F0502020204030204" pitchFamily="34" charset="0"/>
              </a:rPr>
              <a:t>At least 6,250 manatees, all subpopulations stable or increasing</a:t>
            </a:r>
          </a:p>
          <a:p>
            <a:pPr>
              <a:buFont typeface="Arial" panose="020B0604020202020204" pitchFamily="34" charset="0"/>
              <a:buChar char="•"/>
            </a:pPr>
            <a:r>
              <a:rPr lang="en-US" altLang="en-US" sz="1800" b="1" u="sng" dirty="0">
                <a:solidFill>
                  <a:srgbClr val="000000"/>
                </a:solidFill>
                <a:latin typeface="Calibri" panose="020F0502020204030204" pitchFamily="34" charset="0"/>
              </a:rPr>
              <a:t>Average around 50 per year in GA</a:t>
            </a:r>
          </a:p>
          <a:p>
            <a:pPr>
              <a:buFont typeface="Arial" panose="020B0604020202020204" pitchFamily="34" charset="0"/>
              <a:buChar char="•"/>
            </a:pPr>
            <a:r>
              <a:rPr lang="en-US" altLang="en-US" sz="1800" dirty="0">
                <a:solidFill>
                  <a:srgbClr val="000000"/>
                </a:solidFill>
                <a:latin typeface="Calibri" panose="020F0502020204030204" pitchFamily="34" charset="0"/>
              </a:rPr>
              <a:t>Proposed for down-listing to threatened</a:t>
            </a:r>
          </a:p>
          <a:p>
            <a:pPr>
              <a:buFont typeface="Arial" panose="020B0604020202020204" pitchFamily="34" charset="0"/>
              <a:buChar char="•"/>
            </a:pPr>
            <a:r>
              <a:rPr lang="en-US" altLang="en-US" sz="1800" b="1" dirty="0">
                <a:solidFill>
                  <a:srgbClr val="000000"/>
                </a:solidFill>
                <a:latin typeface="Calibri" panose="020F0502020204030204" pitchFamily="34" charset="0"/>
              </a:rPr>
              <a:t>Primary threats remain:</a:t>
            </a:r>
          </a:p>
          <a:p>
            <a:pPr lvl="1">
              <a:buFont typeface="Arial" panose="020B0604020202020204" pitchFamily="34" charset="0"/>
              <a:buChar char="•"/>
            </a:pPr>
            <a:r>
              <a:rPr lang="en-US" altLang="en-US" sz="1800" b="1" dirty="0">
                <a:solidFill>
                  <a:srgbClr val="000000"/>
                </a:solidFill>
                <a:latin typeface="Calibri" panose="020F0502020204030204" pitchFamily="34" charset="0"/>
              </a:rPr>
              <a:t>Boat strikes</a:t>
            </a:r>
          </a:p>
          <a:p>
            <a:pPr lvl="1">
              <a:buFont typeface="Arial" panose="020B0604020202020204" pitchFamily="34" charset="0"/>
              <a:buChar char="•"/>
            </a:pPr>
            <a:r>
              <a:rPr lang="en-US" altLang="en-US" sz="1800" dirty="0">
                <a:solidFill>
                  <a:srgbClr val="000000"/>
                </a:solidFill>
                <a:latin typeface="Calibri" panose="020F0502020204030204" pitchFamily="34" charset="0"/>
              </a:rPr>
              <a:t>Red tides</a:t>
            </a:r>
          </a:p>
          <a:p>
            <a:pPr lvl="1">
              <a:buFont typeface="Arial" panose="020B0604020202020204" pitchFamily="34" charset="0"/>
              <a:buChar char="•"/>
            </a:pPr>
            <a:r>
              <a:rPr lang="en-US" altLang="en-US" sz="1800" dirty="0">
                <a:solidFill>
                  <a:srgbClr val="000000"/>
                </a:solidFill>
                <a:latin typeface="Calibri" panose="020F0502020204030204" pitchFamily="34" charset="0"/>
              </a:rPr>
              <a:t>Warm water availability</a:t>
            </a:r>
          </a:p>
          <a:p>
            <a:pPr lvl="1">
              <a:buFont typeface="Arial" panose="020B0604020202020204" pitchFamily="34" charset="0"/>
              <a:buChar char="•"/>
            </a:pPr>
            <a:r>
              <a:rPr lang="en-US" altLang="en-US" sz="1800" dirty="0">
                <a:solidFill>
                  <a:srgbClr val="000000"/>
                </a:solidFill>
                <a:latin typeface="Calibri" panose="020F0502020204030204" pitchFamily="34" charset="0"/>
              </a:rPr>
              <a:t>Habitat degradation</a:t>
            </a:r>
          </a:p>
          <a:p>
            <a:pPr>
              <a:buFont typeface="Arial" panose="020B0604020202020204" pitchFamily="34" charset="0"/>
              <a:buChar char="•"/>
            </a:pPr>
            <a:r>
              <a:rPr lang="en-US" altLang="en-US" sz="1800" dirty="0">
                <a:solidFill>
                  <a:srgbClr val="000000"/>
                </a:solidFill>
                <a:latin typeface="Calibri" panose="020F0502020204030204" pitchFamily="34" charset="0"/>
              </a:rPr>
              <a:t>Current projects:</a:t>
            </a:r>
          </a:p>
          <a:p>
            <a:pPr lvl="1">
              <a:buFont typeface="Arial" panose="020B0604020202020204" pitchFamily="34" charset="0"/>
              <a:buChar char="•"/>
            </a:pPr>
            <a:r>
              <a:rPr lang="en-US" altLang="en-US" sz="1800" dirty="0">
                <a:solidFill>
                  <a:srgbClr val="000000"/>
                </a:solidFill>
                <a:latin typeface="Calibri" panose="020F0502020204030204" pitchFamily="34" charset="0"/>
              </a:rPr>
              <a:t>Kings Bay satellite telemetry</a:t>
            </a:r>
          </a:p>
          <a:p>
            <a:pPr lvl="1">
              <a:buFont typeface="Arial" panose="020B0604020202020204" pitchFamily="34" charset="0"/>
              <a:buChar char="•"/>
            </a:pPr>
            <a:r>
              <a:rPr lang="en-US" altLang="en-US" sz="1800" dirty="0">
                <a:solidFill>
                  <a:srgbClr val="000000"/>
                </a:solidFill>
                <a:latin typeface="Calibri" panose="020F0502020204030204" pitchFamily="34" charset="0"/>
              </a:rPr>
              <a:t>Photo-ID</a:t>
            </a:r>
          </a:p>
          <a:p>
            <a:pPr lvl="1">
              <a:buFont typeface="Arial" panose="020B0604020202020204" pitchFamily="34" charset="0"/>
              <a:buChar char="•"/>
            </a:pPr>
            <a:r>
              <a:rPr lang="en-US" altLang="en-US" sz="1800" dirty="0">
                <a:solidFill>
                  <a:srgbClr val="000000"/>
                </a:solidFill>
                <a:latin typeface="Calibri" panose="020F0502020204030204" pitchFamily="34" charset="0"/>
              </a:rPr>
              <a:t>Monitoring artificial warm water outfalls</a:t>
            </a:r>
          </a:p>
        </p:txBody>
      </p:sp>
      <p:grpSp>
        <p:nvGrpSpPr>
          <p:cNvPr id="79875" name="Group 7"/>
          <p:cNvGrpSpPr>
            <a:grpSpLocks/>
          </p:cNvGrpSpPr>
          <p:nvPr/>
        </p:nvGrpSpPr>
        <p:grpSpPr bwMode="auto">
          <a:xfrm>
            <a:off x="4683125" y="3338513"/>
            <a:ext cx="4067175" cy="3211512"/>
            <a:chOff x="4234119" y="3048000"/>
            <a:chExt cx="4515871" cy="3501483"/>
          </a:xfrm>
        </p:grpSpPr>
        <p:pic>
          <p:nvPicPr>
            <p:cNvPr id="79876" name="Picture 1"/>
            <p:cNvPicPr>
              <a:picLocks noChangeAspect="1"/>
            </p:cNvPicPr>
            <p:nvPr/>
          </p:nvPicPr>
          <p:blipFill>
            <a:blip r:embed="rId2" cstate="screen">
              <a:extLst>
                <a:ext uri="{28A0092B-C50C-407E-A947-70E740481C1C}">
                  <a14:useLocalDpi xmlns:a14="http://schemas.microsoft.com/office/drawing/2010/main"/>
                </a:ext>
              </a:extLst>
            </a:blip>
            <a:srcRect t="-14748"/>
            <a:stretch>
              <a:fillRect/>
            </a:stretch>
          </p:blipFill>
          <p:spPr bwMode="auto">
            <a:xfrm>
              <a:off x="4234119" y="3048000"/>
              <a:ext cx="4515871" cy="3501483"/>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sp>
          <p:nvSpPr>
            <p:cNvPr id="79877" name="TextBox 2"/>
            <p:cNvSpPr txBox="1">
              <a:spLocks noChangeArrowheads="1"/>
            </p:cNvSpPr>
            <p:nvPr/>
          </p:nvSpPr>
          <p:spPr bwMode="auto">
            <a:xfrm>
              <a:off x="4526716" y="3144927"/>
              <a:ext cx="2931263" cy="32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en-US" altLang="en-US" sz="1400">
                  <a:solidFill>
                    <a:srgbClr val="000000"/>
                  </a:solidFill>
                  <a:latin typeface="Calibri" panose="020F0502020204030204" pitchFamily="34" charset="0"/>
                </a:rPr>
                <a:t>Manatee #TGA011 GPS Positions</a:t>
              </a:r>
            </a:p>
          </p:txBody>
        </p:sp>
      </p:grpSp>
      <p:pic>
        <p:nvPicPr>
          <p:cNvPr id="79878" name="Picture 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7913" y="274638"/>
            <a:ext cx="3657600" cy="2743200"/>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4820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idx="4294967295"/>
          </p:nvPr>
        </p:nvSpPr>
        <p:spPr>
          <a:xfrm>
            <a:off x="2590800" y="76200"/>
            <a:ext cx="6553200" cy="763588"/>
          </a:xfrm>
        </p:spPr>
        <p:txBody>
          <a:bodyPr/>
          <a:lstStyle/>
          <a:p>
            <a:pPr eaLnBrk="1" hangingPunct="1">
              <a:defRPr/>
            </a:pPr>
            <a:r>
              <a:rPr lang="en-US" sz="2400" dirty="0" smtClean="0">
                <a:solidFill>
                  <a:schemeClr val="bg1"/>
                </a:solidFill>
                <a:effectLst>
                  <a:outerShdw blurRad="38100" dist="38100" dir="2700000" algn="tl">
                    <a:srgbClr val="000000"/>
                  </a:outerShdw>
                </a:effectLst>
                <a:latin typeface="Arial" charset="0"/>
              </a:rPr>
              <a:t>Coastal Bird Conservation and Management</a:t>
            </a:r>
          </a:p>
        </p:txBody>
      </p:sp>
      <p:sp>
        <p:nvSpPr>
          <p:cNvPr id="565259" name="Text Box 11"/>
          <p:cNvSpPr txBox="1">
            <a:spLocks noChangeArrowheads="1"/>
          </p:cNvSpPr>
          <p:nvPr/>
        </p:nvSpPr>
        <p:spPr bwMode="auto">
          <a:xfrm>
            <a:off x="990600" y="3505200"/>
            <a:ext cx="2438400" cy="457200"/>
          </a:xfrm>
          <a:prstGeom prst="rect">
            <a:avLst/>
          </a:prstGeom>
          <a:noFill/>
          <a:ln>
            <a:noFill/>
          </a:ln>
          <a:effectLst/>
          <a:extLst/>
        </p:spPr>
        <p:txBody>
          <a:bodyPr>
            <a:spAutoFit/>
          </a:bodyPr>
          <a:lstStyle/>
          <a:p>
            <a:pPr eaLnBrk="0" hangingPunct="0">
              <a:spcBef>
                <a:spcPct val="50000"/>
              </a:spcBef>
              <a:defRPr/>
            </a:pPr>
            <a:endParaRPr lang="en-US">
              <a:effectLst>
                <a:outerShdw blurRad="38100" dist="38100" dir="2700000" algn="tl">
                  <a:srgbClr val="000000"/>
                </a:outerShdw>
              </a:effectLst>
              <a:latin typeface="Arial" charset="0"/>
              <a:cs typeface="+mn-cs"/>
            </a:endParaRPr>
          </a:p>
        </p:txBody>
      </p:sp>
      <p:sp>
        <p:nvSpPr>
          <p:cNvPr id="12" name="TextBox 11"/>
          <p:cNvSpPr txBox="1"/>
          <p:nvPr/>
        </p:nvSpPr>
        <p:spPr>
          <a:xfrm>
            <a:off x="587375" y="531813"/>
            <a:ext cx="3581400" cy="307975"/>
          </a:xfrm>
          <a:prstGeom prst="rect">
            <a:avLst/>
          </a:prstGeom>
          <a:noFill/>
        </p:spPr>
        <p:txBody>
          <a:bodyPr>
            <a:spAutoFit/>
          </a:bodyPr>
          <a:lstStyle/>
          <a:p>
            <a:pPr algn="ctr" eaLnBrk="0" hangingPunct="0">
              <a:defRPr/>
            </a:pPr>
            <a:r>
              <a:rPr lang="en-US" sz="1400" dirty="0">
                <a:effectLst>
                  <a:outerShdw blurRad="38100" dist="38100" dir="2700000" algn="tl">
                    <a:srgbClr val="000000">
                      <a:alpha val="43137"/>
                    </a:srgbClr>
                  </a:outerShdw>
                </a:effectLst>
                <a:latin typeface="Arial" charset="0"/>
                <a:cs typeface="+mn-cs"/>
              </a:rPr>
              <a:t>Research</a:t>
            </a:r>
          </a:p>
        </p:txBody>
      </p:sp>
      <p:sp>
        <p:nvSpPr>
          <p:cNvPr id="13" name="TextBox 12"/>
          <p:cNvSpPr txBox="1"/>
          <p:nvPr/>
        </p:nvSpPr>
        <p:spPr>
          <a:xfrm>
            <a:off x="5103813" y="531813"/>
            <a:ext cx="3581400" cy="307975"/>
          </a:xfrm>
          <a:prstGeom prst="rect">
            <a:avLst/>
          </a:prstGeom>
          <a:noFill/>
        </p:spPr>
        <p:txBody>
          <a:bodyPr>
            <a:spAutoFit/>
          </a:bodyPr>
          <a:lstStyle/>
          <a:p>
            <a:pPr algn="ctr" eaLnBrk="0" hangingPunct="0">
              <a:defRPr/>
            </a:pPr>
            <a:r>
              <a:rPr lang="en-US" sz="1400" dirty="0">
                <a:effectLst>
                  <a:outerShdw blurRad="38100" dist="38100" dir="2700000" algn="tl">
                    <a:srgbClr val="000000">
                      <a:alpha val="43137"/>
                    </a:srgbClr>
                  </a:outerShdw>
                </a:effectLst>
                <a:latin typeface="Arial" charset="0"/>
                <a:cs typeface="+mn-cs"/>
              </a:rPr>
              <a:t>Management</a:t>
            </a:r>
          </a:p>
        </p:txBody>
      </p:sp>
      <p:sp>
        <p:nvSpPr>
          <p:cNvPr id="18" name="TextBox 17"/>
          <p:cNvSpPr txBox="1"/>
          <p:nvPr/>
        </p:nvSpPr>
        <p:spPr>
          <a:xfrm>
            <a:off x="587375" y="3703638"/>
            <a:ext cx="3581400" cy="307975"/>
          </a:xfrm>
          <a:prstGeom prst="rect">
            <a:avLst/>
          </a:prstGeom>
          <a:noFill/>
        </p:spPr>
        <p:txBody>
          <a:bodyPr>
            <a:spAutoFit/>
          </a:bodyPr>
          <a:lstStyle/>
          <a:p>
            <a:pPr algn="ctr" eaLnBrk="0" hangingPunct="0">
              <a:defRPr/>
            </a:pPr>
            <a:r>
              <a:rPr lang="en-US" sz="1400" dirty="0">
                <a:effectLst>
                  <a:outerShdw blurRad="38100" dist="38100" dir="2700000" algn="tl">
                    <a:srgbClr val="000000">
                      <a:alpha val="43137"/>
                    </a:srgbClr>
                  </a:outerShdw>
                </a:effectLst>
                <a:latin typeface="Arial" charset="0"/>
                <a:cs typeface="+mn-cs"/>
              </a:rPr>
              <a:t>Monitoring</a:t>
            </a:r>
          </a:p>
        </p:txBody>
      </p:sp>
      <p:sp>
        <p:nvSpPr>
          <p:cNvPr id="20" name="TextBox 19"/>
          <p:cNvSpPr txBox="1"/>
          <p:nvPr/>
        </p:nvSpPr>
        <p:spPr>
          <a:xfrm>
            <a:off x="4968875" y="3703638"/>
            <a:ext cx="3581400" cy="307975"/>
          </a:xfrm>
          <a:prstGeom prst="rect">
            <a:avLst/>
          </a:prstGeom>
          <a:noFill/>
        </p:spPr>
        <p:txBody>
          <a:bodyPr>
            <a:spAutoFit/>
          </a:bodyPr>
          <a:lstStyle/>
          <a:p>
            <a:pPr algn="ctr" eaLnBrk="0" hangingPunct="0">
              <a:defRPr/>
            </a:pPr>
            <a:r>
              <a:rPr lang="en-US" sz="1400" dirty="0">
                <a:effectLst>
                  <a:outerShdw blurRad="38100" dist="38100" dir="2700000" algn="tl">
                    <a:srgbClr val="000000">
                      <a:alpha val="43137"/>
                    </a:srgbClr>
                  </a:outerShdw>
                </a:effectLst>
                <a:latin typeface="Arial" charset="0"/>
                <a:cs typeface="+mn-cs"/>
              </a:rPr>
              <a:t>Education</a:t>
            </a:r>
          </a:p>
        </p:txBody>
      </p:sp>
      <p:pic>
        <p:nvPicPr>
          <p:cNvPr id="5120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838200"/>
            <a:ext cx="4191000" cy="2714625"/>
          </a:xfrm>
          <a:prstGeom prst="rect">
            <a:avLst/>
          </a:prstGeom>
          <a:noFill/>
          <a:ln w="25400">
            <a:solidFill>
              <a:srgbClr val="000000"/>
            </a:solidFill>
            <a:miter lim="800000"/>
            <a:headEnd/>
            <a:tailEnd/>
          </a:ln>
          <a:effectLst>
            <a:outerShdw dist="35921" dir="2700000" algn="ctr" rotWithShape="0">
              <a:srgbClr val="808080"/>
            </a:outerShdw>
          </a:effectLst>
        </p:spPr>
      </p:pic>
      <p:pic>
        <p:nvPicPr>
          <p:cNvPr id="51208" name="Picture 5" descr="C:\Tim Stuff\AA- PHOTOS\Adobe\Digital Camera Photos\2010-02-11-1612-22\P104090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838200"/>
            <a:ext cx="3716338" cy="2787650"/>
          </a:xfrm>
          <a:prstGeom prst="rect">
            <a:avLst/>
          </a:prstGeom>
          <a:noFill/>
          <a:ln w="38100">
            <a:solidFill>
              <a:srgbClr val="000000"/>
            </a:solidFill>
            <a:miter lim="800000"/>
            <a:headEnd/>
            <a:tailEnd/>
          </a:ln>
          <a:effectLst>
            <a:outerShdw dist="35921" dir="2700000" algn="ctr" rotWithShape="0">
              <a:srgbClr val="808080"/>
            </a:outerShdw>
          </a:effectLst>
        </p:spPr>
      </p:pic>
      <p:pic>
        <p:nvPicPr>
          <p:cNvPr id="72714" name="Picture 3" descr="C:\Tim Stuff\AA- PHOTOS\Adobe\Digital Camera Photos\2011-05-06-1222-14\IMG_506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78688" y="2438400"/>
            <a:ext cx="1543050" cy="12001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10" name="Picture 4" descr="C:\Tim Stuff\Coastal Work\Seabirds\Bird Island\5-24-2010 photos\Brads 5-24-2010\IMG_2644.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1000" y="4038600"/>
            <a:ext cx="3895725" cy="2636838"/>
          </a:xfrm>
          <a:prstGeom prst="rect">
            <a:avLst/>
          </a:prstGeom>
          <a:noFill/>
          <a:ln w="38100">
            <a:solidFill>
              <a:srgbClr val="000000"/>
            </a:solidFill>
            <a:miter lim="800000"/>
            <a:headEnd/>
            <a:tailEnd/>
          </a:ln>
          <a:effectLst>
            <a:outerShdw dist="35921" dir="2700000" algn="ctr" rotWithShape="0">
              <a:srgbClr val="808080"/>
            </a:outerShdw>
          </a:effectLst>
        </p:spPr>
      </p:pic>
      <p:pic>
        <p:nvPicPr>
          <p:cNvPr id="72716" name="Picture 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22575" y="1282700"/>
            <a:ext cx="205105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2" descr="http://www.cumminghome.com/bm~pix/suwanee~s600x600.jpg">
            <a:hlinkClick r:id="rId8"/>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105400" y="4038600"/>
            <a:ext cx="3775075" cy="2679700"/>
          </a:xfrm>
          <a:prstGeom prst="rect">
            <a:avLst/>
          </a:prstGeom>
          <a:noFill/>
          <a:ln w="25400">
            <a:solidFill>
              <a:srgbClr val="000000"/>
            </a:solidFill>
            <a:miter lim="800000"/>
            <a:headEnd/>
            <a:tailEnd/>
          </a:ln>
          <a:effectLst>
            <a:outerShdw dist="35921" dir="2700000" algn="ctr" rotWithShape="0">
              <a:srgbClr val="808080"/>
            </a:outerShdw>
          </a:effectLst>
        </p:spPr>
      </p:pic>
      <p:pic>
        <p:nvPicPr>
          <p:cNvPr id="72718" name="Picture 1029" descr="C:\Tim Stuff\AA- PHOTOS\Adobe\Digital Camera Photos\2010-08-03 Sav River Kites\IMG_5433.JPG"/>
          <p:cNvPicPr>
            <a:picLocks noChangeAspect="1" noChangeArrowheads="1"/>
          </p:cNvPicPr>
          <p:nvPr/>
        </p:nvPicPr>
        <p:blipFill>
          <a:blip r:embed="rId10" cstate="screen">
            <a:lum contrast="18000"/>
            <a:extLst>
              <a:ext uri="{28A0092B-C50C-407E-A947-70E740481C1C}">
                <a14:useLocalDpi xmlns:a14="http://schemas.microsoft.com/office/drawing/2010/main"/>
              </a:ext>
            </a:extLst>
          </a:blip>
          <a:srcRect/>
          <a:stretch>
            <a:fillRect/>
          </a:stretch>
        </p:blipFill>
        <p:spPr bwMode="auto">
          <a:xfrm>
            <a:off x="3135313" y="5251450"/>
            <a:ext cx="1423987" cy="139382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2719" name="Picture 1027" descr="C:\Tim Stuff\AA- PHOTOS\Wildlife\Birds\Herons\WOST panting.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048000" y="4011613"/>
            <a:ext cx="1662113" cy="13255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2720" name="Picture 3"/>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49438" y="2438400"/>
            <a:ext cx="935037"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1792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2600"/>
            <a:ext cx="9144000" cy="838200"/>
          </a:xfrm>
        </p:spPr>
        <p:txBody>
          <a:bodyPr/>
          <a:lstStyle/>
          <a:p>
            <a:r>
              <a:rPr lang="en-US" dirty="0"/>
              <a:t>Marine </a:t>
            </a:r>
            <a:r>
              <a:rPr lang="en-US" dirty="0" smtClean="0"/>
              <a:t>and Maritime</a:t>
            </a:r>
            <a:br>
              <a:rPr lang="en-US" dirty="0" smtClean="0"/>
            </a:br>
            <a:r>
              <a:rPr lang="en-US" dirty="0" smtClean="0"/>
              <a:t>Habitat Management </a:t>
            </a:r>
            <a:r>
              <a:rPr lang="en-US" dirty="0"/>
              <a:t/>
            </a:r>
            <a:br>
              <a:rPr lang="en-US" dirty="0"/>
            </a:br>
            <a:endParaRPr lang="en-US" dirty="0"/>
          </a:p>
        </p:txBody>
      </p:sp>
      <p:sp>
        <p:nvSpPr>
          <p:cNvPr id="3" name="Content Placeholder 2"/>
          <p:cNvSpPr>
            <a:spLocks noGrp="1"/>
          </p:cNvSpPr>
          <p:nvPr>
            <p:ph idx="1"/>
          </p:nvPr>
        </p:nvSpPr>
        <p:spPr>
          <a:xfrm>
            <a:off x="457200" y="2438400"/>
            <a:ext cx="8229600" cy="3687763"/>
          </a:xfrm>
        </p:spPr>
        <p:txBody>
          <a:bodyPr/>
          <a:lstStyle/>
          <a:p>
            <a:r>
              <a:rPr lang="en-US" dirty="0" smtClean="0"/>
              <a:t>Regulate fisheries (ESA; for example TEDs)</a:t>
            </a:r>
          </a:p>
          <a:p>
            <a:r>
              <a:rPr lang="en-US" dirty="0"/>
              <a:t>Saltmarsh (MPA)</a:t>
            </a:r>
          </a:p>
          <a:p>
            <a:r>
              <a:rPr lang="en-US" dirty="0" smtClean="0"/>
              <a:t>Development </a:t>
            </a:r>
            <a:r>
              <a:rPr lang="en-US" dirty="0"/>
              <a:t>(SPA and Land Acquisition)</a:t>
            </a:r>
          </a:p>
          <a:p>
            <a:r>
              <a:rPr lang="en-US" dirty="0" smtClean="0"/>
              <a:t>Water Quality and Quantity (CWA; EPA, local </a:t>
            </a:r>
            <a:r>
              <a:rPr lang="en-US" dirty="0" err="1" smtClean="0"/>
              <a:t>govn’s</a:t>
            </a:r>
            <a:r>
              <a:rPr lang="en-US" dirty="0" smtClean="0"/>
              <a:t>)</a:t>
            </a:r>
          </a:p>
          <a:p>
            <a:endParaRPr lang="en-US" dirty="0"/>
          </a:p>
        </p:txBody>
      </p:sp>
    </p:spTree>
    <p:extLst>
      <p:ext uri="{BB962C8B-B14F-4D97-AF65-F5344CB8AC3E}">
        <p14:creationId xmlns:p14="http://schemas.microsoft.com/office/powerpoint/2010/main" val="13859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2600"/>
            <a:ext cx="9144000" cy="838200"/>
          </a:xfrm>
        </p:spPr>
        <p:txBody>
          <a:bodyPr/>
          <a:lstStyle/>
          <a:p>
            <a:r>
              <a:rPr lang="en-US" dirty="0"/>
              <a:t>Marine </a:t>
            </a:r>
            <a:r>
              <a:rPr lang="en-US" dirty="0" smtClean="0"/>
              <a:t>and Maritime</a:t>
            </a:r>
            <a:br>
              <a:rPr lang="en-US" dirty="0" smtClean="0"/>
            </a:br>
            <a:r>
              <a:rPr lang="en-US" dirty="0" smtClean="0"/>
              <a:t>Habitat Status</a:t>
            </a:r>
            <a:r>
              <a:rPr lang="en-US" dirty="0"/>
              <a:t/>
            </a:r>
            <a:br>
              <a:rPr lang="en-US" dirty="0"/>
            </a:br>
            <a:endParaRPr lang="en-US" dirty="0"/>
          </a:p>
        </p:txBody>
      </p:sp>
      <p:sp>
        <p:nvSpPr>
          <p:cNvPr id="3" name="Content Placeholder 2"/>
          <p:cNvSpPr>
            <a:spLocks noGrp="1"/>
          </p:cNvSpPr>
          <p:nvPr>
            <p:ph idx="1"/>
          </p:nvPr>
        </p:nvSpPr>
        <p:spPr>
          <a:xfrm>
            <a:off x="457200" y="2438400"/>
            <a:ext cx="8229600" cy="3687763"/>
          </a:xfrm>
        </p:spPr>
        <p:txBody>
          <a:bodyPr/>
          <a:lstStyle/>
          <a:p>
            <a:r>
              <a:rPr lang="en-US" dirty="0" smtClean="0"/>
              <a:t>Coastal Wildlife populations indicate </a:t>
            </a:r>
            <a:r>
              <a:rPr lang="en-US" u="sng" dirty="0" smtClean="0"/>
              <a:t>relative </a:t>
            </a:r>
            <a:r>
              <a:rPr lang="en-US" dirty="0" smtClean="0"/>
              <a:t>favorable health for beach/shore, marsh and marine habitats.</a:t>
            </a:r>
          </a:p>
          <a:p>
            <a:r>
              <a:rPr lang="en-US" b="1" dirty="0" smtClean="0"/>
              <a:t>What reference point?</a:t>
            </a:r>
          </a:p>
          <a:p>
            <a:r>
              <a:rPr lang="en-US" dirty="0" smtClean="0"/>
              <a:t>Oyster populations are a fraction of pre-colonial #s</a:t>
            </a:r>
          </a:p>
          <a:p>
            <a:pPr marL="0" indent="0">
              <a:buNone/>
            </a:pPr>
            <a:r>
              <a:rPr lang="en-US" dirty="0" smtClean="0"/>
              <a:t> </a:t>
            </a:r>
            <a:endParaRPr lang="en-US" dirty="0"/>
          </a:p>
          <a:p>
            <a:endParaRPr lang="en-US" dirty="0"/>
          </a:p>
        </p:txBody>
      </p:sp>
    </p:spTree>
    <p:extLst>
      <p:ext uri="{BB962C8B-B14F-4D97-AF65-F5344CB8AC3E}">
        <p14:creationId xmlns:p14="http://schemas.microsoft.com/office/powerpoint/2010/main" val="835131125"/>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de Master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lide Master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13595</TotalTime>
  <Words>2137</Words>
  <Application>Microsoft Office PowerPoint</Application>
  <PresentationFormat>On-screen Show (4:3)</PresentationFormat>
  <Paragraphs>243</Paragraphs>
  <Slides>43</Slides>
  <Notes>25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43</vt:i4>
      </vt:variant>
    </vt:vector>
  </HeadingPairs>
  <TitlesOfParts>
    <vt:vector size="55" baseType="lpstr">
      <vt:lpstr>Meiryo</vt:lpstr>
      <vt:lpstr>Aharoni</vt:lpstr>
      <vt:lpstr>Arial</vt:lpstr>
      <vt:lpstr>Calibri</vt:lpstr>
      <vt:lpstr>Franklin Gothic Heavy</vt:lpstr>
      <vt:lpstr>Monotype Sorts</vt:lpstr>
      <vt:lpstr>Times New Roman</vt:lpstr>
      <vt:lpstr>Trajan Pro</vt:lpstr>
      <vt:lpstr>Slide Master 2</vt:lpstr>
      <vt:lpstr>1_Slide Master 2</vt:lpstr>
      <vt:lpstr>Custom Design</vt:lpstr>
      <vt:lpstr>1_Custom Design</vt:lpstr>
      <vt:lpstr>PowerPoint Presentation</vt:lpstr>
      <vt:lpstr>Nongame Conservation  </vt:lpstr>
      <vt:lpstr>Habitat Analysis</vt:lpstr>
      <vt:lpstr>PowerPoint Presentation</vt:lpstr>
      <vt:lpstr>PowerPoint Presentation</vt:lpstr>
      <vt:lpstr>PowerPoint Presentation</vt:lpstr>
      <vt:lpstr>Coastal Bird Conservation and Management</vt:lpstr>
      <vt:lpstr>Marine and Maritime Habitat Management  </vt:lpstr>
      <vt:lpstr>Marine and Maritime Habitat Status </vt:lpstr>
      <vt:lpstr>Marine and Maritime Habitat Status </vt:lpstr>
      <vt:lpstr>Habitat and Rare Plant Conservation and Monitoring</vt:lpstr>
      <vt:lpstr>Invasive Species Assessment and Management </vt:lpstr>
      <vt:lpstr>PowerPoint Presentation</vt:lpstr>
      <vt:lpstr>SLAMM?</vt:lpstr>
      <vt:lpstr>Beaches and Marsh</vt:lpstr>
      <vt:lpstr>PowerPoint Presentation</vt:lpstr>
      <vt:lpstr>PowerPoint Presentation</vt:lpstr>
      <vt:lpstr>Coastal Habitats</vt:lpstr>
      <vt:lpstr>Coastal Habitats</vt:lpstr>
      <vt:lpstr>PowerPoint Presentation</vt:lpstr>
      <vt:lpstr>PowerPoint Presentation</vt:lpstr>
      <vt:lpstr>PowerPoint Presentation</vt:lpstr>
      <vt:lpstr>What happened?</vt:lpstr>
      <vt:lpstr>PowerPoint Presentation</vt:lpstr>
      <vt:lpstr>Terrestrial Impacts</vt:lpstr>
      <vt:lpstr>Biological processes</vt:lpstr>
      <vt:lpstr>Biological processes</vt:lpstr>
      <vt:lpstr>PowerPoint Presentation</vt:lpstr>
      <vt:lpstr>PowerPoint Presentation</vt:lpstr>
      <vt:lpstr>Past Decade</vt:lpstr>
      <vt:lpstr>PowerPoint Presentation</vt:lpstr>
      <vt:lpstr>What are we focusing on?</vt:lpstr>
      <vt:lpstr>PowerPoint Presentation</vt:lpstr>
      <vt:lpstr>PowerPoint Presentation</vt:lpstr>
      <vt:lpstr>PowerPoint Presentation</vt:lpstr>
      <vt:lpstr>Altama Restoration &amp; Monitoring</vt:lpstr>
      <vt:lpstr>PowerPoint Presentation</vt:lpstr>
      <vt:lpstr>Questions?</vt:lpstr>
      <vt:lpstr>PowerPoint Presentation</vt:lpstr>
      <vt:lpstr>PowerPoint Presentation</vt:lpstr>
      <vt:lpstr>PowerPoint Presentation</vt:lpstr>
      <vt:lpstr>PowerPoint Presentation</vt:lpstr>
      <vt:lpstr>Acres by Elevation Class</vt:lpstr>
    </vt:vector>
  </TitlesOfParts>
  <Company>Georgia Department of Natural Resources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Right Whale Conservation</dc:title>
  <dc:creator>Clay George</dc:creator>
  <cp:lastModifiedBy>Lee, Jason</cp:lastModifiedBy>
  <cp:revision>493</cp:revision>
  <cp:lastPrinted>2013-10-29T12:24:24Z</cp:lastPrinted>
  <dcterms:created xsi:type="dcterms:W3CDTF">2009-05-01T18:26:04Z</dcterms:created>
  <dcterms:modified xsi:type="dcterms:W3CDTF">2017-01-21T00:55:09Z</dcterms:modified>
</cp:coreProperties>
</file>