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81" r:id="rId2"/>
    <p:sldId id="256" r:id="rId3"/>
    <p:sldId id="257" r:id="rId4"/>
    <p:sldId id="258" r:id="rId5"/>
    <p:sldId id="263" r:id="rId6"/>
    <p:sldId id="262" r:id="rId7"/>
    <p:sldId id="268" r:id="rId8"/>
    <p:sldId id="271" r:id="rId9"/>
    <p:sldId id="261" r:id="rId10"/>
    <p:sldId id="269" r:id="rId11"/>
    <p:sldId id="272" r:id="rId12"/>
    <p:sldId id="270" r:id="rId13"/>
    <p:sldId id="273" r:id="rId14"/>
    <p:sldId id="264" r:id="rId15"/>
    <p:sldId id="275" r:id="rId16"/>
    <p:sldId id="278" r:id="rId17"/>
    <p:sldId id="274" r:id="rId18"/>
    <p:sldId id="276" r:id="rId19"/>
    <p:sldId id="277" r:id="rId20"/>
    <p:sldId id="265" r:id="rId21"/>
    <p:sldId id="280" r:id="rId22"/>
    <p:sldId id="266" r:id="rId2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9542"/>
    <a:srgbClr val="5462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6433" autoAdjust="0"/>
  </p:normalViewPr>
  <p:slideViewPr>
    <p:cSldViewPr snapToGrid="0" snapToObjects="1">
      <p:cViewPr varScale="1">
        <p:scale>
          <a:sx n="63" d="100"/>
          <a:sy n="63" d="100"/>
        </p:scale>
        <p:origin x="90" y="12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8" d="100"/>
          <a:sy n="88" d="100"/>
        </p:scale>
        <p:origin x="382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B30DA18-84C5-402B-88F4-E81CD6EC1C84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C4BE82E-808A-49F3-A60E-E9DBC1975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8594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0721B9C-3FE1-A545-8E49-88F329651DCC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C9CFB62-8E88-6F4D-85EB-53C35FAA8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79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CFB62-8E88-6F4D-85EB-53C35FAA8BA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463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972" y="600643"/>
            <a:ext cx="2633472" cy="91329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1847694"/>
            <a:ext cx="12192000" cy="1306286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174473"/>
            <a:ext cx="9144000" cy="75723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44385"/>
            <a:ext cx="9144000" cy="40119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05/24/18</a:t>
            </a:r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Eamonn Leonard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007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279781"/>
            <a:ext cx="12192000" cy="8784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1389888"/>
            <a:ext cx="10515600" cy="52303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838200" y="279781"/>
            <a:ext cx="10515600" cy="87845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184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89888"/>
            <a:ext cx="5181600" cy="52303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89888"/>
            <a:ext cx="5181600" cy="52303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279781"/>
            <a:ext cx="12192000" cy="8784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838200" y="279781"/>
            <a:ext cx="10515600" cy="87845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5/24/18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Eamonn Leonard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D3187-7417-4145-BE89-FAFE298100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067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g"/><Relationship Id="rId11" Type="http://schemas.openxmlformats.org/officeDocument/2006/relationships/image" Target="../media/image41.jpg"/><Relationship Id="rId5" Type="http://schemas.openxmlformats.org/officeDocument/2006/relationships/image" Target="../media/image35.jpg"/><Relationship Id="rId10" Type="http://schemas.openxmlformats.org/officeDocument/2006/relationships/image" Target="../media/image40.jpg"/><Relationship Id="rId4" Type="http://schemas.openxmlformats.org/officeDocument/2006/relationships/image" Target="../media/image34.jpg"/><Relationship Id="rId9" Type="http://schemas.openxmlformats.org/officeDocument/2006/relationships/image" Target="../media/image3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54.jpg"/><Relationship Id="rId7" Type="http://schemas.openxmlformats.org/officeDocument/2006/relationships/image" Target="../media/image58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Relationship Id="rId9" Type="http://schemas.openxmlformats.org/officeDocument/2006/relationships/image" Target="../media/image6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25.jpg"/><Relationship Id="rId7" Type="http://schemas.openxmlformats.org/officeDocument/2006/relationships/image" Target="../media/image66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gif"/><Relationship Id="rId5" Type="http://schemas.openxmlformats.org/officeDocument/2006/relationships/image" Target="../media/image65.jpg"/><Relationship Id="rId10" Type="http://schemas.openxmlformats.org/officeDocument/2006/relationships/image" Target="../media/image69.jpg"/><Relationship Id="rId4" Type="http://schemas.openxmlformats.org/officeDocument/2006/relationships/image" Target="../media/image64.jpg"/><Relationship Id="rId9" Type="http://schemas.openxmlformats.org/officeDocument/2006/relationships/image" Target="../media/image68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g"/><Relationship Id="rId3" Type="http://schemas.openxmlformats.org/officeDocument/2006/relationships/image" Target="../media/image71.JPG"/><Relationship Id="rId7" Type="http://schemas.openxmlformats.org/officeDocument/2006/relationships/image" Target="../media/image75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jpg"/><Relationship Id="rId5" Type="http://schemas.openxmlformats.org/officeDocument/2006/relationships/image" Target="../media/image73.JPG"/><Relationship Id="rId10" Type="http://schemas.openxmlformats.org/officeDocument/2006/relationships/image" Target="../media/image46.jpg"/><Relationship Id="rId4" Type="http://schemas.openxmlformats.org/officeDocument/2006/relationships/image" Target="../media/image72.jpg"/><Relationship Id="rId9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3" Type="http://schemas.openxmlformats.org/officeDocument/2006/relationships/image" Target="../media/image78.jpg"/><Relationship Id="rId7" Type="http://schemas.openxmlformats.org/officeDocument/2006/relationships/image" Target="../media/image50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jpg"/><Relationship Id="rId5" Type="http://schemas.openxmlformats.org/officeDocument/2006/relationships/image" Target="../media/image79.jpg"/><Relationship Id="rId10" Type="http://schemas.openxmlformats.org/officeDocument/2006/relationships/image" Target="../media/image82.jpg"/><Relationship Id="rId4" Type="http://schemas.openxmlformats.org/officeDocument/2006/relationships/image" Target="../media/image53.jpg"/><Relationship Id="rId9" Type="http://schemas.openxmlformats.org/officeDocument/2006/relationships/image" Target="../media/image6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png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7" Type="http://schemas.openxmlformats.org/officeDocument/2006/relationships/image" Target="../media/image92.jp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jpg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G"/><Relationship Id="rId3" Type="http://schemas.openxmlformats.org/officeDocument/2006/relationships/image" Target="../media/image94.jpg"/><Relationship Id="rId7" Type="http://schemas.openxmlformats.org/officeDocument/2006/relationships/image" Target="../media/image97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jpeg"/><Relationship Id="rId5" Type="http://schemas.openxmlformats.org/officeDocument/2006/relationships/image" Target="../media/image43.jpg"/><Relationship Id="rId10" Type="http://schemas.openxmlformats.org/officeDocument/2006/relationships/image" Target="../media/image100.jpg"/><Relationship Id="rId4" Type="http://schemas.openxmlformats.org/officeDocument/2006/relationships/image" Target="../media/image95.jpg"/><Relationship Id="rId9" Type="http://schemas.openxmlformats.org/officeDocument/2006/relationships/image" Target="../media/image9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g"/><Relationship Id="rId3" Type="http://schemas.openxmlformats.org/officeDocument/2006/relationships/hyperlink" Target="http://www.mailordernatives.com/" TargetMode="External"/><Relationship Id="rId7" Type="http://schemas.openxmlformats.org/officeDocument/2006/relationships/image" Target="../media/image104.jpg"/><Relationship Id="rId2" Type="http://schemas.openxmlformats.org/officeDocument/2006/relationships/hyperlink" Target="http://www.ernstseed.com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3.jpg"/><Relationship Id="rId5" Type="http://schemas.openxmlformats.org/officeDocument/2006/relationships/hyperlink" Target="http://www.southernnativeplantings.com/" TargetMode="External"/><Relationship Id="rId4" Type="http://schemas.openxmlformats.org/officeDocument/2006/relationships/hyperlink" Target="mailto:plantguy@bulloch.ne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gif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25.jpg"/><Relationship Id="rId7" Type="http://schemas.openxmlformats.org/officeDocument/2006/relationships/image" Target="../media/image3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g"/><Relationship Id="rId5" Type="http://schemas.openxmlformats.org/officeDocument/2006/relationships/image" Target="../media/image18.jp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" y="0"/>
            <a:ext cx="6858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860" y="-147645"/>
            <a:ext cx="4631141" cy="715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27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Salt </a:t>
            </a:r>
            <a:r>
              <a:rPr lang="en-US" dirty="0" smtClean="0"/>
              <a:t>Tolerant - Shrubs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158240"/>
            <a:ext cx="116002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 Species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Recommendation</a:t>
            </a:r>
            <a:endParaRPr lang="en-US" i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Seashore Mallow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Kosteletzkya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virginiana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saline and brackish tolerant &amp; salt spray</a:t>
            </a: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Yaupon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Holly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(Ilex 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vomitoria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moderate soil salinity &amp; salt spray tolerant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Wax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myrtle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(Morella 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cerifera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)–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salt spray &amp; moderate soil salinity tolerance</a:t>
            </a: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Swamp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rosemallow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(Hibiscus 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grandiflorus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moderate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soil salinity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spray?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Gulf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croton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(Croton punctatus) –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salt water tolerance &amp; moderate salt spray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 oxeye daisy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Borrichea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frutescens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salt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spray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tolerance &amp;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brackish water inundation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i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en-US" i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297" y="3813129"/>
            <a:ext cx="1837564" cy="1378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230" y="5392334"/>
            <a:ext cx="2341570" cy="17561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211" y="4991523"/>
            <a:ext cx="1066800" cy="8016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768" y="3214462"/>
            <a:ext cx="2246489" cy="16848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546" y="3388400"/>
            <a:ext cx="1940958" cy="14584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94" y="3450843"/>
            <a:ext cx="1863717" cy="13977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18" y="4863551"/>
            <a:ext cx="2789336" cy="20920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397" y="3307504"/>
            <a:ext cx="2259727" cy="15049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830" y="4812482"/>
            <a:ext cx="2682895" cy="17899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172" y="4848631"/>
            <a:ext cx="3025346" cy="202509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229767" y="4558652"/>
            <a:ext cx="2025185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Swamp </a:t>
            </a:r>
            <a:r>
              <a:rPr lang="en-US" sz="16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rosemallow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55782" y="6263922"/>
            <a:ext cx="1587798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Yaupon holly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557951" y="4853375"/>
            <a:ext cx="1730898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 oxeye daisy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0318" y="6503348"/>
            <a:ext cx="1587798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Wax myrtle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152404" y="5392334"/>
            <a:ext cx="1201396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Gulf croton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1" y="6535168"/>
            <a:ext cx="1855323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Seashore mallow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84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Salt </a:t>
            </a:r>
            <a:r>
              <a:rPr lang="en-US" dirty="0" smtClean="0"/>
              <a:t>Tolerant - Shrubs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158240"/>
            <a:ext cx="116002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 Species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Recommendation</a:t>
            </a:r>
            <a:endParaRPr lang="en-US" i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Saw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palmetto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(Saw Palmetto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moderate salt spray tolerance</a:t>
            </a: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Coontie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(Zamia 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floridana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salt spray tolerance &amp; low soil salinity tolerance</a:t>
            </a: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Eastern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prickly pear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Opuntia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humifusa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moderate salt spray tolerance &amp; low soil salinity tolerance</a:t>
            </a: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Beauty berry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Callicarpa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americana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-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moderate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 spray tolerance &amp; low soil salinity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tolerance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Adam’s needle 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(Yucca </a:t>
            </a: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filamentosa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spray &amp; moderate soil salinity (not wet)</a:t>
            </a:r>
          </a:p>
          <a:p>
            <a:pPr lvl="2"/>
            <a:endParaRPr lang="en-US" i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796" y="4345023"/>
            <a:ext cx="4064000" cy="25501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073" y="4743404"/>
            <a:ext cx="2807763" cy="21145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745" y="3211905"/>
            <a:ext cx="2622092" cy="17489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5" y="3211905"/>
            <a:ext cx="2893958" cy="19293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129" y="3340647"/>
            <a:ext cx="2090871" cy="35173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648060" y="6519447"/>
            <a:ext cx="1552907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Adam’s needle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44139" y="6519446"/>
            <a:ext cx="1438530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Beauty berry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14430" y="4622266"/>
            <a:ext cx="2020365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Eastern prickly pear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94065" y="6519446"/>
            <a:ext cx="1201396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Coontie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1" y="4802164"/>
            <a:ext cx="1435693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Saw palmetto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72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Salt Tolerant </a:t>
            </a:r>
            <a:r>
              <a:rPr lang="en-US" dirty="0" smtClean="0"/>
              <a:t>– Herbaceous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158240"/>
            <a:ext cx="116002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 Species Recommendation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Seaside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Goldenrod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Solidago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sempervirens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 spray &amp; soil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cordgrass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Spartina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bakeri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brackish to freshwater &amp; moderate salt spray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 marsh cordgrass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Spartina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patens) –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 spray &amp; irregular inundations to 35 ppt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 Oats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Uniola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paniculata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 spray &amp; brief inundations of salt water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Beach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morning glory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Ipomea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imperati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salt spray &amp; soil salinity (not wet)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Railroad vine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Ipomea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pes 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caprae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-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salt spray &amp;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moderate soil salinity (not wet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600" y="5150465"/>
            <a:ext cx="2836121" cy="17567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725" y="4800046"/>
            <a:ext cx="3107821" cy="20664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549" y="3124987"/>
            <a:ext cx="3135086" cy="20900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09036"/>
            <a:ext cx="2922662" cy="19493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445" y="3206657"/>
            <a:ext cx="2919271" cy="19414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174" y="4375447"/>
            <a:ext cx="1992669" cy="26278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" y="4819256"/>
            <a:ext cx="2042446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Seaside goldenrod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48895" y="4876490"/>
            <a:ext cx="2211419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Beach morning glory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96184" y="6527991"/>
            <a:ext cx="1435693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Railroad vine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08174" y="6511322"/>
            <a:ext cx="1435693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 Oats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26108" y="6519446"/>
            <a:ext cx="1700613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 cordgrass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66445" y="4809532"/>
            <a:ext cx="2193677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 marsh cordgrass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18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650" y="2912566"/>
            <a:ext cx="2996423" cy="224962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Salt Tolerant </a:t>
            </a:r>
            <a:r>
              <a:rPr lang="en-US" dirty="0" smtClean="0"/>
              <a:t>– Herbaceous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158240"/>
            <a:ext cx="116002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 Species Recommendation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Beach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sunflower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(Helianthus 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debilis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salt spray &amp; low soil salinity tolerance</a:t>
            </a: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Spotted beebalm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Monarda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punctata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moderate salt spray </a:t>
            </a: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Blanket flower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(Gaillardia 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pulchella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salt spray tolerance </a:t>
            </a: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Coral bean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Erythrina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herbacea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salt spray tolerance &amp; low soil salinity tolerance</a:t>
            </a: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Muhly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grass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Muhlenbergia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capillaris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M. 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filipies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salt spray tolerance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822" y="2554310"/>
            <a:ext cx="2901696" cy="19287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020" y="4681272"/>
            <a:ext cx="1578927" cy="23736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0" y="2876436"/>
            <a:ext cx="3305977" cy="24767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363" y="4509820"/>
            <a:ext cx="3374794" cy="25410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526" y="5626350"/>
            <a:ext cx="1950720" cy="13045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013" y="5006245"/>
            <a:ext cx="3085368" cy="20569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578" y="3712681"/>
            <a:ext cx="1611461" cy="193718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729" y="4672153"/>
            <a:ext cx="1640794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Dune sunflower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75363" y="4509611"/>
            <a:ext cx="1394691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Muhly grass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05526" y="6519869"/>
            <a:ext cx="1210644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Coral bean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06466" y="6519869"/>
            <a:ext cx="1757723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Spotted beebalm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21650" y="4823634"/>
            <a:ext cx="1495344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Blanket flower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26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7624" y="1270247"/>
            <a:ext cx="5181600" cy="5230368"/>
          </a:xfrm>
        </p:spPr>
        <p:txBody>
          <a:bodyPr/>
          <a:lstStyle/>
          <a:p>
            <a:r>
              <a:rPr lang="en-US" dirty="0" smtClean="0"/>
              <a:t>General rules</a:t>
            </a:r>
          </a:p>
          <a:p>
            <a:pPr lvl="1"/>
            <a:r>
              <a:rPr lang="en-US" dirty="0" smtClean="0"/>
              <a:t>Plants with pungent aromas</a:t>
            </a:r>
          </a:p>
          <a:p>
            <a:pPr lvl="1"/>
            <a:r>
              <a:rPr lang="en-US" dirty="0" smtClean="0"/>
              <a:t>Plants with prickly or rough leaves</a:t>
            </a:r>
          </a:p>
          <a:p>
            <a:pPr lvl="1"/>
            <a:r>
              <a:rPr lang="en-US" dirty="0" smtClean="0"/>
              <a:t>Plants with a bitter taste</a:t>
            </a:r>
          </a:p>
          <a:p>
            <a:pPr lvl="1"/>
            <a:r>
              <a:rPr lang="en-US" dirty="0" smtClean="0"/>
              <a:t>Tend to not eat grasses</a:t>
            </a:r>
          </a:p>
          <a:p>
            <a:pPr lvl="1"/>
            <a:r>
              <a:rPr lang="en-US" dirty="0" smtClean="0"/>
              <a:t>Group sensitive plants with repellant plants.</a:t>
            </a:r>
          </a:p>
          <a:p>
            <a:pPr lvl="1"/>
            <a:r>
              <a:rPr lang="en-US" dirty="0" smtClean="0"/>
              <a:t>Other repellants</a:t>
            </a:r>
          </a:p>
          <a:p>
            <a:pPr lvl="2"/>
            <a:r>
              <a:rPr lang="en-US" dirty="0" smtClean="0"/>
              <a:t>Human hair, soap, animal blood or urine</a:t>
            </a:r>
          </a:p>
          <a:p>
            <a:pPr lvl="2"/>
            <a:r>
              <a:rPr lang="en-US" dirty="0" smtClean="0"/>
              <a:t>Motion detection devices</a:t>
            </a:r>
          </a:p>
          <a:p>
            <a:pPr lvl="3"/>
            <a:r>
              <a:rPr lang="en-US" dirty="0" smtClean="0"/>
              <a:t>Noise, water. </a:t>
            </a:r>
          </a:p>
          <a:p>
            <a:pPr lvl="1"/>
            <a:r>
              <a:rPr lang="en-US" dirty="0" smtClean="0"/>
              <a:t>Restrict access</a:t>
            </a:r>
          </a:p>
          <a:p>
            <a:pPr lvl="1"/>
            <a:r>
              <a:rPr lang="en-US" dirty="0" smtClean="0"/>
              <a:t>Manage deer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Deer Tolerant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3586350"/>
            <a:ext cx="4953000" cy="3271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303" y="1714785"/>
            <a:ext cx="2346195" cy="30273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646" y="719010"/>
            <a:ext cx="4087707" cy="257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Deer Tolerant - Trees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158240"/>
            <a:ext cx="116002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 Species Recommendation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Bald cypress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Taxodium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distichum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Carolina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silverbell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Halesia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carolina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Gordonia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Gordonia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lasianthus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Southern Magnolia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(Magnolia 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grandiflorus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Tuliptree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(Liriodendron 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tulipifera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Coastal Cedar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Juniperus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silicicola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i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en-US" i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091" y="3195531"/>
            <a:ext cx="2323388" cy="30978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742" y="2369655"/>
            <a:ext cx="2555410" cy="22551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453" y="0"/>
            <a:ext cx="2055547" cy="27426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023" y="2414938"/>
            <a:ext cx="3135977" cy="23519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040" y="4880108"/>
            <a:ext cx="3581960" cy="19793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684" y="5217491"/>
            <a:ext cx="2189271" cy="16419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672" y="5347063"/>
            <a:ext cx="2268043" cy="15073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8" y="4880108"/>
            <a:ext cx="1678078" cy="19742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41" y="3137916"/>
            <a:ext cx="3484384" cy="17421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994947" y="2410042"/>
            <a:ext cx="1210644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Gordonia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632924" y="6532707"/>
            <a:ext cx="1572667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Coastal cedar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3727" y="4286250"/>
            <a:ext cx="1961425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Southern Magnolia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35349" y="5233782"/>
            <a:ext cx="1210644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Tuliptree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23715" y="5951927"/>
            <a:ext cx="1839533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Carolina </a:t>
            </a:r>
            <a:r>
              <a:rPr lang="en-US" sz="16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silverbell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14604" y="4541419"/>
            <a:ext cx="1416113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Bald cypress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96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Deer Tolerant - Shrubs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158240"/>
            <a:ext cx="1160026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 Species Recommendation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Dog-hobble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Agarista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populifolia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Needle palm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Rhapidophyllum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hystrix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Osmanthus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Osmanthus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americanus)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Pineland hibiscus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(Hibiscus 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aculeatus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 Buckeye 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Aesculus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pavia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Wax myrtle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(Morella 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cerifera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i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Adam’s needle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(Yucca 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filamentosa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i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i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416" y="0"/>
            <a:ext cx="3352584" cy="25144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060" y="4981404"/>
            <a:ext cx="2925399" cy="20265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503" y="2668855"/>
            <a:ext cx="1906475" cy="22329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4" b="12739"/>
          <a:stretch/>
        </p:blipFill>
        <p:spPr>
          <a:xfrm>
            <a:off x="6952853" y="1119109"/>
            <a:ext cx="1886563" cy="13929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460" y="2668856"/>
            <a:ext cx="2977263" cy="22329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491" y="4901803"/>
            <a:ext cx="2743200" cy="18227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857" y="3539553"/>
            <a:ext cx="2498380" cy="19987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265" y="4884500"/>
            <a:ext cx="2641120" cy="19846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9553"/>
            <a:ext cx="1630680" cy="2743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836067" y="2180559"/>
            <a:ext cx="1355933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Dog-hobble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273460" y="4572599"/>
            <a:ext cx="1246414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Osmanthus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02581" y="4557708"/>
            <a:ext cx="1839533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Pineland Hibiscus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52224" y="6506829"/>
            <a:ext cx="1437749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 Buckeye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41898" y="5204018"/>
            <a:ext cx="1426149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Needle Palm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15492" y="4896262"/>
            <a:ext cx="1229933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Wax myrtle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5935050"/>
            <a:ext cx="1593233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Adam’s needle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46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Deer Tolerant - Herbaceous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158240"/>
            <a:ext cx="116002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 Species Recommendation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Scarlet Sage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(Salvia 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coccinea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 Sage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(Salvia 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azurea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Spotted beebalm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Monarda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punctata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Rattlesnake master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Eryngium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yuccifolium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Gaillardia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(Gaillardia 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pulchela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Butterfly weed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Asclepias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tuberosa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i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Blazing stars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Liatris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sp.)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Goldenrod 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Solidago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sp.)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Indigos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Baptisia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i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i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062" y="1"/>
            <a:ext cx="2110950" cy="28673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637" y="4967754"/>
            <a:ext cx="2838207" cy="18902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704" y="4751649"/>
            <a:ext cx="2898000" cy="21757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579" y="2801040"/>
            <a:ext cx="2683676" cy="20127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389" y="4470898"/>
            <a:ext cx="4260201" cy="24005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741" y="3128686"/>
            <a:ext cx="3093697" cy="20634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112" y="874986"/>
            <a:ext cx="2110950" cy="2814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844613" y="2529864"/>
            <a:ext cx="1357825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Scarlet sage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853056" y="3356444"/>
            <a:ext cx="1229933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 sage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962067" y="3138370"/>
            <a:ext cx="1229933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Goldenrod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032905" y="6519446"/>
            <a:ext cx="1494939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Butterfly weed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46242" y="4475243"/>
            <a:ext cx="1999301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Rattlesnake master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95704" y="4751649"/>
            <a:ext cx="1474360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Blanket flower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6532867"/>
            <a:ext cx="1358781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Blazing star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066" y="883123"/>
            <a:ext cx="1689797" cy="203135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92066" y="2571046"/>
            <a:ext cx="1725953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Spotted beebalm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461" y="4183161"/>
            <a:ext cx="1792173" cy="268826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847547" y="6533490"/>
            <a:ext cx="1474360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Indigo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75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Deer Tolerant - Grasses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158240"/>
            <a:ext cx="116002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 Species Recommendation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Little bluestem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Schizachyrium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scoparium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River oats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Chasmanthium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latifolium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Pink Muhly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Muhlenbergia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capillaris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 grass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Panicum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virgatum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Purple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lovegrass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Eragrostis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spectabilis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2"/>
            <a:endParaRPr lang="en-US" i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754" y="4187439"/>
            <a:ext cx="3415369" cy="25715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150" y="2478024"/>
            <a:ext cx="2919984" cy="43799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083" y="685"/>
            <a:ext cx="3255071" cy="32963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431" y="4794192"/>
            <a:ext cx="2703569" cy="20953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2184"/>
            <a:ext cx="2922728" cy="29227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488431" y="4814232"/>
            <a:ext cx="1792018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Purple </a:t>
            </a:r>
            <a:r>
              <a:rPr lang="en-US" sz="16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lovegrass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30969" y="2952184"/>
            <a:ext cx="1578123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Little bluestem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41594" y="6519446"/>
            <a:ext cx="1366022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 grass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91754" y="4181886"/>
            <a:ext cx="1229933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Pink Muhly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5535451"/>
            <a:ext cx="1229933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River oats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56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Deer Tolerant - Vines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158240"/>
            <a:ext cx="116002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 Species Recommendation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Coral honeysuckle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Lonicera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sempervirens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American wisteria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(Wisteria 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frutescens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Trumpet creeper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Campsis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radicans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Swamp leather flower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(Clematis 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crispa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vine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(Bignonia 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capreolata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Carolina jessamine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Gelsemium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sempervirens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i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i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365" y="-25916"/>
            <a:ext cx="2440635" cy="32548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114" y="818070"/>
            <a:ext cx="2737358" cy="26278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680" y="3673170"/>
            <a:ext cx="2787274" cy="20904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426" y="3603724"/>
            <a:ext cx="3522574" cy="25996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8900"/>
            <a:ext cx="2735680" cy="20517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205" y="3774822"/>
            <a:ext cx="3058976" cy="305897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73830" y="2635122"/>
            <a:ext cx="1105295" cy="584775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American wisteria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652432" y="5857128"/>
            <a:ext cx="2091768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Carolina jessamine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88114" y="3144557"/>
            <a:ext cx="1229933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vine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56547" y="6495244"/>
            <a:ext cx="2353013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Swamp leather flower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20" y="3215161"/>
            <a:ext cx="1958340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Coral honeysuckle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71900" y="3673170"/>
            <a:ext cx="1771153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Trumpet creeper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14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Resilient Coastal Native Plants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456808"/>
            <a:ext cx="2922662" cy="40119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May 24</a:t>
            </a:r>
            <a:r>
              <a:rPr lang="en-US" baseline="30000" dirty="0" smtClean="0"/>
              <a:t>th</a:t>
            </a:r>
            <a:r>
              <a:rPr lang="en-US" dirty="0" smtClean="0"/>
              <a:t> 2018</a:t>
            </a: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9269338" y="6483366"/>
            <a:ext cx="2922662" cy="4011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Eamonn Leonard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74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0" r="5729"/>
          <a:stretch/>
        </p:blipFill>
        <p:spPr>
          <a:xfrm>
            <a:off x="2552857" y="3821885"/>
            <a:ext cx="1479645" cy="125704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around tough plants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92327" y="1241492"/>
            <a:ext cx="116002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 Species Recommendation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Passion vine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Passiflora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incarnata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Butterfly pea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Centrosema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virginiana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Jersey Tea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Ceonothus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americanus)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Sandhills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milkweed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Asclepias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humistrata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Georgia basil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Calamitha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georgianum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Tickseed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(Coreopsis sp.)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Coontie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(Zamia 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floridana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Dwarf Palm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(Sabal minor)</a:t>
            </a:r>
            <a:endParaRPr lang="en-US" i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i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i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i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99" y="4579580"/>
            <a:ext cx="3117201" cy="2336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636" y="4899710"/>
            <a:ext cx="2420986" cy="19264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363" y="2442681"/>
            <a:ext cx="2597490" cy="19562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375" y="-3151"/>
            <a:ext cx="2968764" cy="22265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537" y="-277852"/>
            <a:ext cx="1848328" cy="2772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475" y="4835646"/>
            <a:ext cx="2696472" cy="20223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618174"/>
            <a:ext cx="2977719" cy="19851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268665" y="2615879"/>
            <a:ext cx="2722578" cy="204193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085749" y="4609484"/>
            <a:ext cx="1958340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Butterfly pea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481733" y="6521807"/>
            <a:ext cx="1958340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Dwarf Palm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268665" y="2631338"/>
            <a:ext cx="1958340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Sandhills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milkweed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43498" y="1875442"/>
            <a:ext cx="1173937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Tickseed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82215" y="2446601"/>
            <a:ext cx="1958340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Coontie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70636" y="6487569"/>
            <a:ext cx="1442558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Georgia Basil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8899" y="6508159"/>
            <a:ext cx="1958340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Jersey Tea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435631" y="0"/>
            <a:ext cx="1396978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Passion vine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5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Plant Profiles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53A7F0AA-B02C-4523-A623-BF8D1146DC1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4717" y="960615"/>
            <a:ext cx="4708477" cy="5893604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BA809F42-CDE9-4538-B0C6-105928EC652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95969" y="0"/>
            <a:ext cx="5935355" cy="685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15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0566" y="1158241"/>
            <a:ext cx="6280234" cy="563231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cap="all" dirty="0">
                <a:solidFill>
                  <a:srgbClr val="275148"/>
                </a:solidFill>
                <a:latin typeface="Open Sans"/>
              </a:rPr>
              <a:t>NATIVE PLANT NURSERIES </a:t>
            </a:r>
            <a:endParaRPr lang="en-US" sz="2000" cap="all" dirty="0">
              <a:solidFill>
                <a:srgbClr val="275148"/>
              </a:solidFill>
              <a:latin typeface="Roboto Condense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33333"/>
                </a:solidFill>
                <a:latin typeface="Open Sans"/>
              </a:rPr>
              <a:t>Ernst Southern Native Seeds</a:t>
            </a:r>
            <a:r>
              <a:rPr lang="en-US" sz="2000" dirty="0">
                <a:solidFill>
                  <a:srgbClr val="333333"/>
                </a:solidFill>
                <a:latin typeface="Open Sans"/>
              </a:rPr>
              <a:t/>
            </a:r>
            <a:br>
              <a:rPr lang="en-US" sz="2000" dirty="0">
                <a:solidFill>
                  <a:srgbClr val="333333"/>
                </a:solidFill>
                <a:latin typeface="Open Sans"/>
              </a:rPr>
            </a:br>
            <a:r>
              <a:rPr lang="en-US" sz="2000" dirty="0">
                <a:solidFill>
                  <a:srgbClr val="333333"/>
                </a:solidFill>
                <a:latin typeface="Open Sans"/>
              </a:rPr>
              <a:t>1 800 873 3321 1 800 873 3321</a:t>
            </a:r>
            <a:br>
              <a:rPr lang="en-US" sz="2000" dirty="0">
                <a:solidFill>
                  <a:srgbClr val="333333"/>
                </a:solidFill>
                <a:latin typeface="Open Sans"/>
              </a:rPr>
            </a:br>
            <a:r>
              <a:rPr lang="en-US" sz="2000" dirty="0">
                <a:solidFill>
                  <a:srgbClr val="839924"/>
                </a:solidFill>
                <a:latin typeface="Open Sans"/>
                <a:hlinkClick r:id="rId2"/>
              </a:rPr>
              <a:t>www.ernstseed.com</a:t>
            </a:r>
            <a:endParaRPr lang="en-US" sz="2000" dirty="0">
              <a:solidFill>
                <a:srgbClr val="333333"/>
              </a:solidFill>
              <a:latin typeface="Open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33333"/>
                </a:solidFill>
                <a:latin typeface="Open Sans"/>
              </a:rPr>
              <a:t>Mail Order Natives</a:t>
            </a:r>
            <a:r>
              <a:rPr lang="en-US" sz="2000" dirty="0">
                <a:solidFill>
                  <a:srgbClr val="333333"/>
                </a:solidFill>
                <a:latin typeface="Open Sans"/>
              </a:rPr>
              <a:t/>
            </a:r>
            <a:br>
              <a:rPr lang="en-US" sz="2000" dirty="0">
                <a:solidFill>
                  <a:srgbClr val="333333"/>
                </a:solidFill>
                <a:latin typeface="Open Sans"/>
              </a:rPr>
            </a:br>
            <a:r>
              <a:rPr lang="en-US" sz="2000" dirty="0">
                <a:solidFill>
                  <a:srgbClr val="839924"/>
                </a:solidFill>
                <a:latin typeface="Open Sans"/>
                <a:hlinkClick r:id="rId3"/>
              </a:rPr>
              <a:t>www.mailordernatives.com</a:t>
            </a:r>
            <a:endParaRPr lang="en-US" sz="2000" dirty="0">
              <a:solidFill>
                <a:srgbClr val="333333"/>
              </a:solidFill>
              <a:latin typeface="Open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33333"/>
                </a:solidFill>
                <a:latin typeface="Open Sans"/>
              </a:rPr>
              <a:t>Thompson’s Garden</a:t>
            </a:r>
            <a:r>
              <a:rPr lang="en-US" sz="2000" dirty="0">
                <a:solidFill>
                  <a:srgbClr val="333333"/>
                </a:solidFill>
                <a:latin typeface="Open Sans"/>
              </a:rPr>
              <a:t/>
            </a:r>
            <a:br>
              <a:rPr lang="en-US" sz="2000" dirty="0">
                <a:solidFill>
                  <a:srgbClr val="333333"/>
                </a:solidFill>
                <a:latin typeface="Open Sans"/>
              </a:rPr>
            </a:br>
            <a:r>
              <a:rPr lang="en-US" sz="2000" dirty="0">
                <a:solidFill>
                  <a:srgbClr val="333333"/>
                </a:solidFill>
                <a:latin typeface="Open Sans"/>
              </a:rPr>
              <a:t>6175 GA Hwy South</a:t>
            </a:r>
            <a:br>
              <a:rPr lang="en-US" sz="2000" dirty="0">
                <a:solidFill>
                  <a:srgbClr val="333333"/>
                </a:solidFill>
                <a:latin typeface="Open Sans"/>
              </a:rPr>
            </a:br>
            <a:r>
              <a:rPr lang="en-US" sz="2000" dirty="0">
                <a:solidFill>
                  <a:srgbClr val="333333"/>
                </a:solidFill>
                <a:latin typeface="Open Sans"/>
              </a:rPr>
              <a:t>I-16 Exit 127</a:t>
            </a:r>
            <a:br>
              <a:rPr lang="en-US" sz="2000" dirty="0">
                <a:solidFill>
                  <a:srgbClr val="333333"/>
                </a:solidFill>
                <a:latin typeface="Open Sans"/>
              </a:rPr>
            </a:br>
            <a:r>
              <a:rPr lang="en-US" sz="2000" dirty="0">
                <a:solidFill>
                  <a:srgbClr val="333333"/>
                </a:solidFill>
                <a:latin typeface="Open Sans"/>
              </a:rPr>
              <a:t>912 839 2164 912 839 2164</a:t>
            </a:r>
            <a:br>
              <a:rPr lang="en-US" sz="2000" dirty="0">
                <a:solidFill>
                  <a:srgbClr val="333333"/>
                </a:solidFill>
                <a:latin typeface="Open Sans"/>
              </a:rPr>
            </a:br>
            <a:r>
              <a:rPr lang="en-US" sz="2000" dirty="0">
                <a:solidFill>
                  <a:srgbClr val="839924"/>
                </a:solidFill>
                <a:latin typeface="Open Sans"/>
                <a:hlinkClick r:id="rId4"/>
              </a:rPr>
              <a:t>plantguy@bulloch.net</a:t>
            </a:r>
            <a:endParaRPr lang="en-US" sz="2000" dirty="0">
              <a:solidFill>
                <a:srgbClr val="333333"/>
              </a:solidFill>
              <a:latin typeface="Open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33333"/>
                </a:solidFill>
                <a:latin typeface="Open Sans"/>
              </a:rPr>
              <a:t>Ann’s and Howard’s Plants</a:t>
            </a:r>
            <a:r>
              <a:rPr lang="en-US" sz="2000" dirty="0">
                <a:solidFill>
                  <a:srgbClr val="333333"/>
                </a:solidFill>
                <a:latin typeface="Open Sans"/>
              </a:rPr>
              <a:t/>
            </a:r>
            <a:br>
              <a:rPr lang="en-US" sz="2000" dirty="0">
                <a:solidFill>
                  <a:srgbClr val="333333"/>
                </a:solidFill>
                <a:latin typeface="Open Sans"/>
              </a:rPr>
            </a:br>
            <a:r>
              <a:rPr lang="en-US" sz="2000" dirty="0">
                <a:solidFill>
                  <a:srgbClr val="333333"/>
                </a:solidFill>
                <a:latin typeface="Open Sans"/>
              </a:rPr>
              <a:t>Hwy 204</a:t>
            </a:r>
            <a:br>
              <a:rPr lang="en-US" sz="2000" dirty="0">
                <a:solidFill>
                  <a:srgbClr val="333333"/>
                </a:solidFill>
                <a:latin typeface="Open Sans"/>
              </a:rPr>
            </a:br>
            <a:r>
              <a:rPr lang="en-US" sz="2000" dirty="0">
                <a:solidFill>
                  <a:srgbClr val="333333"/>
                </a:solidFill>
                <a:latin typeface="Open Sans"/>
              </a:rPr>
              <a:t>912 748 2719 912 748 2719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33333"/>
                </a:solidFill>
                <a:latin typeface="Open Sans"/>
              </a:rPr>
              <a:t>Southern Native Plantings</a:t>
            </a:r>
            <a:r>
              <a:rPr lang="en-US" sz="2000" dirty="0">
                <a:solidFill>
                  <a:srgbClr val="333333"/>
                </a:solidFill>
                <a:latin typeface="Open Sans"/>
              </a:rPr>
              <a:t/>
            </a:r>
            <a:br>
              <a:rPr lang="en-US" sz="2000" dirty="0">
                <a:solidFill>
                  <a:srgbClr val="333333"/>
                </a:solidFill>
                <a:latin typeface="Open Sans"/>
              </a:rPr>
            </a:br>
            <a:r>
              <a:rPr lang="en-US" sz="2000" dirty="0">
                <a:solidFill>
                  <a:srgbClr val="333333"/>
                </a:solidFill>
                <a:latin typeface="Open Sans"/>
              </a:rPr>
              <a:t>1549 Pryor Rd, Newington, GA 30446</a:t>
            </a:r>
            <a:br>
              <a:rPr lang="en-US" sz="2000" dirty="0">
                <a:solidFill>
                  <a:srgbClr val="333333"/>
                </a:solidFill>
                <a:latin typeface="Open Sans"/>
              </a:rPr>
            </a:br>
            <a:r>
              <a:rPr lang="en-US" sz="2000" dirty="0">
                <a:solidFill>
                  <a:srgbClr val="333333"/>
                </a:solidFill>
                <a:latin typeface="Open Sans"/>
              </a:rPr>
              <a:t>912 857 4571 912 857 4571</a:t>
            </a:r>
            <a:br>
              <a:rPr lang="en-US" sz="2000" dirty="0">
                <a:solidFill>
                  <a:srgbClr val="333333"/>
                </a:solidFill>
                <a:latin typeface="Open Sans"/>
              </a:rPr>
            </a:br>
            <a:r>
              <a:rPr lang="en-US" sz="2000" dirty="0">
                <a:solidFill>
                  <a:srgbClr val="839924"/>
                </a:solidFill>
                <a:latin typeface="Open Sans"/>
                <a:hlinkClick r:id="rId5"/>
              </a:rPr>
              <a:t>www.southernnativeplantings.com</a:t>
            </a:r>
            <a:endParaRPr lang="en-US" sz="2000" b="0" i="0" dirty="0">
              <a:solidFill>
                <a:srgbClr val="333333"/>
              </a:solidFill>
              <a:effectLst/>
              <a:latin typeface="Open Sans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999" y="2958453"/>
            <a:ext cx="3279210" cy="3944914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687" y="279781"/>
            <a:ext cx="10515600" cy="878459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324" y="0"/>
            <a:ext cx="5201676" cy="29584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343" y="2880562"/>
            <a:ext cx="3997657" cy="3997657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2672687" y="438158"/>
            <a:ext cx="5181600" cy="228026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eamonn.leonard@dnr.ga.gov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21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Coastal Conditions - Challenges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7" y="1224184"/>
            <a:ext cx="4566303" cy="34247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794" y="4031479"/>
            <a:ext cx="3659261" cy="27444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7" y="5093293"/>
            <a:ext cx="4749365" cy="16826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908" y="1622053"/>
            <a:ext cx="3575967" cy="23620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60771" y="1609767"/>
            <a:ext cx="2702968" cy="20272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62436" y="4276925"/>
            <a:ext cx="12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Storms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5428" y="5362760"/>
            <a:ext cx="12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 Spray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22676" y="3562966"/>
            <a:ext cx="12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Deer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04793" y="4026315"/>
            <a:ext cx="1823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Blowing sands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98642" y="1224183"/>
            <a:ext cx="1473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Poor soils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931" y="4370931"/>
            <a:ext cx="2621384" cy="246235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344602" y="4026315"/>
            <a:ext cx="2459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Temperatures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78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351" y="-243260"/>
            <a:ext cx="5688650" cy="7360498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19883" cy="688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16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880" y="1172393"/>
            <a:ext cx="6516881" cy="2785967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Storm resistant Species?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1024" y="1223006"/>
            <a:ext cx="692659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 Tree care</a:t>
            </a:r>
          </a:p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Healthy root system</a:t>
            </a:r>
          </a:p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Good limb structure</a:t>
            </a:r>
          </a:p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Right species right site</a:t>
            </a:r>
          </a:p>
          <a:p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 position</a:t>
            </a:r>
          </a:p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Ocean side (full force of the winds)</a:t>
            </a:r>
          </a:p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Landward side (some wind protection)</a:t>
            </a:r>
          </a:p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Canopy Structure</a:t>
            </a:r>
          </a:p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Intact composition</a:t>
            </a:r>
          </a:p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Emergent trees</a:t>
            </a:r>
          </a:p>
          <a:p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097" y="3760140"/>
            <a:ext cx="2359664" cy="30978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614" y="3760140"/>
            <a:ext cx="2778340" cy="17472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114" y="5375305"/>
            <a:ext cx="2225433" cy="14826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921" y="5221479"/>
            <a:ext cx="4527923" cy="163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43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Storm resistant Species?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744" y="4275924"/>
            <a:ext cx="3442768" cy="25820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79781"/>
            <a:ext cx="5715000" cy="2857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21" y="2871382"/>
            <a:ext cx="3033514" cy="19372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690" y="4151054"/>
            <a:ext cx="2006477" cy="26753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321" y="5458718"/>
            <a:ext cx="2056929" cy="13676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87" y="4091080"/>
            <a:ext cx="1818668" cy="27352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321" y="4104000"/>
            <a:ext cx="1660889" cy="12456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101642" y="2771088"/>
            <a:ext cx="1090358" cy="369332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 Oak</a:t>
            </a:r>
            <a:endParaRPr lang="en-US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62256" y="6228029"/>
            <a:ext cx="1703874" cy="369332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 Live Oak</a:t>
            </a:r>
            <a:endParaRPr lang="en-US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2690" y="4149362"/>
            <a:ext cx="1932392" cy="369332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 Laurel Oak</a:t>
            </a:r>
            <a:endParaRPr lang="en-US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4088958"/>
            <a:ext cx="1301143" cy="369332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Oak</a:t>
            </a:r>
            <a:endParaRPr lang="en-US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71322" y="5033901"/>
            <a:ext cx="1226442" cy="307777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Oak</a:t>
            </a:r>
            <a:endParaRPr lang="en-US" sz="14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71322" y="6513011"/>
            <a:ext cx="1553013" cy="307777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 Laurel Oak</a:t>
            </a:r>
            <a:endParaRPr lang="en-US" sz="14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4965" y="1411302"/>
            <a:ext cx="63020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 Species Recommendation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Oak species – tend to be strong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 Oak (</a:t>
            </a:r>
            <a:r>
              <a:rPr lang="en-US" sz="24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Quercus</a:t>
            </a:r>
            <a:r>
              <a:rPr lang="en-US" sz="24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virginiana</a:t>
            </a:r>
            <a:r>
              <a:rPr lang="en-US" sz="24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Sand Live oak (Q. </a:t>
            </a:r>
            <a:r>
              <a:rPr lang="en-US" sz="24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geminata</a:t>
            </a:r>
            <a:r>
              <a:rPr lang="en-US" sz="24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Exceptions: </a:t>
            </a:r>
            <a:r>
              <a:rPr lang="en-US" sz="24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Oak (Q. </a:t>
            </a:r>
            <a:r>
              <a:rPr lang="en-US" sz="24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nigra</a:t>
            </a:r>
            <a:r>
              <a:rPr lang="en-US" sz="24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Sand Laurel Oak (Q. </a:t>
            </a:r>
            <a:r>
              <a:rPr lang="en-US" sz="24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hemisphaerica</a:t>
            </a:r>
            <a:r>
              <a:rPr lang="en-US" sz="24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2400" i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71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Storm resistant Species?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040" y="-10212"/>
            <a:ext cx="3237960" cy="2857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055290" y="2472010"/>
            <a:ext cx="2136710" cy="369332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Southern Magnolia</a:t>
            </a:r>
            <a:endParaRPr lang="en-US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613" y="1317848"/>
            <a:ext cx="63020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 Species Recommendation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Species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Southern Magnolia (Magnolia grandiflora)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Cabbage Palmetto (Sabal Palmetto)</a:t>
            </a:r>
          </a:p>
          <a:p>
            <a:pPr lvl="2"/>
            <a:endParaRPr lang="en-US" sz="2400" i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630" y="2841342"/>
            <a:ext cx="3495370" cy="403622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055290" y="6497113"/>
            <a:ext cx="2136710" cy="369332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Southern Magnolia</a:t>
            </a:r>
            <a:endParaRPr lang="en-US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495" y="3236412"/>
            <a:ext cx="3585372" cy="362158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77495" y="6488668"/>
            <a:ext cx="2097523" cy="369332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Cabbage Palmetto</a:t>
            </a:r>
            <a:endParaRPr lang="en-US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66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Salt </a:t>
            </a:r>
            <a:r>
              <a:rPr lang="en-US" dirty="0" smtClean="0"/>
              <a:t>Tolerant – Salt spray vs Soil salinity (inundation)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700" y="1950092"/>
            <a:ext cx="3673299" cy="4822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067" y="4383993"/>
            <a:ext cx="6608634" cy="23885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38" y="1871529"/>
            <a:ext cx="6522844" cy="208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1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266" y="4687971"/>
            <a:ext cx="4335237" cy="21676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91895" y="6487190"/>
            <a:ext cx="1421120" cy="369332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 Oak</a:t>
            </a:r>
            <a:endParaRPr lang="en-US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Salt </a:t>
            </a:r>
            <a:r>
              <a:rPr lang="en-US" dirty="0" smtClean="0"/>
              <a:t>Tolerant - Trees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158240"/>
            <a:ext cx="116002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 Species Recommendation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Coastal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cedar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Juniperus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silicicola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salt spray &amp; moderate soil salinity tolerance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Hercules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 club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Zanthoxylum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clava-herculis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moderate salt spray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 Oak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Quercus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virginiana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salt spray tolerance &amp; moderate soil salinity tolerance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 Live Oak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(Q. 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geminata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moderate salt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spray tolerance &amp;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soil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salinity tolerance</a:t>
            </a: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Southern Magnolia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(Magnolia grandiflora) –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moderate salt spray &amp; soil salinity tolerance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Cabbage palm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(Sabal palmetto) –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salt spray &amp; low soil salinity tolerance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504" y="3189565"/>
            <a:ext cx="2210512" cy="19507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80306" y="4765065"/>
            <a:ext cx="2136710" cy="369332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Southern Magnolia</a:t>
            </a:r>
            <a:endParaRPr lang="en-US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017" y="4358016"/>
            <a:ext cx="2474983" cy="24999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717018" y="6477712"/>
            <a:ext cx="2474982" cy="369332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Cabbage Palmetto</a:t>
            </a:r>
            <a:endParaRPr lang="en-US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049" y="5140341"/>
            <a:ext cx="2290209" cy="171765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419469" y="6392253"/>
            <a:ext cx="1587798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 Live Oak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2401"/>
            <a:ext cx="1275649" cy="1905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160" y="5417692"/>
            <a:ext cx="1920113" cy="14422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68" y="3170849"/>
            <a:ext cx="3138933" cy="173452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46567" y="4559944"/>
            <a:ext cx="1587798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Coastal Cedar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20125" y="6508490"/>
            <a:ext cx="1587798" cy="33855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Hercules’ club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42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GADNR WRD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B15C12"/>
      </a:accent1>
      <a:accent2>
        <a:srgbClr val="FD831A"/>
      </a:accent2>
      <a:accent3>
        <a:srgbClr val="BE814C"/>
      </a:accent3>
      <a:accent4>
        <a:srgbClr val="FDAC66"/>
      </a:accent4>
      <a:accent5>
        <a:srgbClr val="7E410D"/>
      </a:accent5>
      <a:accent6>
        <a:srgbClr val="B17406"/>
      </a:accent6>
      <a:hlink>
        <a:srgbClr val="0563C1"/>
      </a:hlink>
      <a:folHlink>
        <a:srgbClr val="954F72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1391AB60-432B-2F40-9C1B-6A5D57B7CAE9}" vid="{950BD85B-6A57-4647-BF66-A81A14B54AD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WRD_Road</Template>
  <TotalTime>3631</TotalTime>
  <Words>1059</Words>
  <Application>Microsoft Office PowerPoint</Application>
  <PresentationFormat>Widescreen</PresentationFormat>
  <Paragraphs>226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Garamond</vt:lpstr>
      <vt:lpstr>Open Sans</vt:lpstr>
      <vt:lpstr>Roboto Condensed</vt:lpstr>
      <vt:lpstr>Office Theme</vt:lpstr>
      <vt:lpstr>PowerPoint Presentation</vt:lpstr>
      <vt:lpstr>Resilient Coastal Native Plants</vt:lpstr>
      <vt:lpstr>Coastal Conditions - Challenges</vt:lpstr>
      <vt:lpstr>PowerPoint Presentation</vt:lpstr>
      <vt:lpstr>Storm resistant Species?</vt:lpstr>
      <vt:lpstr>Storm resistant Species?</vt:lpstr>
      <vt:lpstr>Storm resistant Species?</vt:lpstr>
      <vt:lpstr>Salt Tolerant – Salt spray vs Soil salinity (inundation) </vt:lpstr>
      <vt:lpstr>Salt Tolerant - Trees </vt:lpstr>
      <vt:lpstr>Salt Tolerant - Shrubs </vt:lpstr>
      <vt:lpstr>Salt Tolerant - Shrubs </vt:lpstr>
      <vt:lpstr>Salt Tolerant – Herbaceous </vt:lpstr>
      <vt:lpstr>Salt Tolerant – Herbaceous </vt:lpstr>
      <vt:lpstr>Deer Tolerant</vt:lpstr>
      <vt:lpstr>Deer Tolerant - Trees</vt:lpstr>
      <vt:lpstr>Deer Tolerant - Shrubs</vt:lpstr>
      <vt:lpstr>Deer Tolerant - Herbaceous</vt:lpstr>
      <vt:lpstr>Deer Tolerant - Grasses</vt:lpstr>
      <vt:lpstr>Deer Tolerant - Vines</vt:lpstr>
      <vt:lpstr>All around tough plants</vt:lpstr>
      <vt:lpstr>Plant Profiles</vt:lpstr>
      <vt:lpstr>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Resilient Coastal Native Plants</dc:title>
  <dc:creator>Leonard, Eamonn</dc:creator>
  <cp:lastModifiedBy>Leonard, Eamonn</cp:lastModifiedBy>
  <cp:revision>73</cp:revision>
  <cp:lastPrinted>2018-05-24T12:49:35Z</cp:lastPrinted>
  <dcterms:created xsi:type="dcterms:W3CDTF">2018-05-22T13:30:14Z</dcterms:created>
  <dcterms:modified xsi:type="dcterms:W3CDTF">2018-05-25T17:35:37Z</dcterms:modified>
</cp:coreProperties>
</file>