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Lst>
  <p:notesMasterIdLst>
    <p:notesMasterId r:id="rId61"/>
  </p:notesMasterIdLst>
  <p:sldIdLst>
    <p:sldId id="256" r:id="rId3"/>
    <p:sldId id="388" r:id="rId4"/>
    <p:sldId id="368" r:id="rId5"/>
    <p:sldId id="369" r:id="rId6"/>
    <p:sldId id="374" r:id="rId7"/>
    <p:sldId id="373" r:id="rId8"/>
    <p:sldId id="370" r:id="rId9"/>
    <p:sldId id="372" r:id="rId10"/>
    <p:sldId id="308" r:id="rId11"/>
    <p:sldId id="261" r:id="rId12"/>
    <p:sldId id="371" r:id="rId13"/>
    <p:sldId id="258" r:id="rId14"/>
    <p:sldId id="265" r:id="rId15"/>
    <p:sldId id="259" r:id="rId16"/>
    <p:sldId id="264" r:id="rId17"/>
    <p:sldId id="389" r:id="rId18"/>
    <p:sldId id="396" r:id="rId19"/>
    <p:sldId id="392" r:id="rId20"/>
    <p:sldId id="260" r:id="rId21"/>
    <p:sldId id="390" r:id="rId22"/>
    <p:sldId id="263" r:id="rId23"/>
    <p:sldId id="266" r:id="rId24"/>
    <p:sldId id="313" r:id="rId25"/>
    <p:sldId id="375" r:id="rId26"/>
    <p:sldId id="376" r:id="rId27"/>
    <p:sldId id="377" r:id="rId28"/>
    <p:sldId id="378" r:id="rId29"/>
    <p:sldId id="381" r:id="rId30"/>
    <p:sldId id="383" r:id="rId31"/>
    <p:sldId id="384" r:id="rId32"/>
    <p:sldId id="271" r:id="rId33"/>
    <p:sldId id="385" r:id="rId34"/>
    <p:sldId id="386" r:id="rId35"/>
    <p:sldId id="387" r:id="rId36"/>
    <p:sldId id="394" r:id="rId37"/>
    <p:sldId id="397" r:id="rId38"/>
    <p:sldId id="398" r:id="rId39"/>
    <p:sldId id="400" r:id="rId40"/>
    <p:sldId id="402" r:id="rId41"/>
    <p:sldId id="399" r:id="rId42"/>
    <p:sldId id="401" r:id="rId43"/>
    <p:sldId id="404" r:id="rId44"/>
    <p:sldId id="406" r:id="rId45"/>
    <p:sldId id="408" r:id="rId46"/>
    <p:sldId id="409" r:id="rId47"/>
    <p:sldId id="413" r:id="rId48"/>
    <p:sldId id="410" r:id="rId49"/>
    <p:sldId id="363" r:id="rId50"/>
    <p:sldId id="364" r:id="rId51"/>
    <p:sldId id="411" r:id="rId52"/>
    <p:sldId id="412" r:id="rId53"/>
    <p:sldId id="328" r:id="rId54"/>
    <p:sldId id="281" r:id="rId55"/>
    <p:sldId id="274" r:id="rId56"/>
    <p:sldId id="276" r:id="rId57"/>
    <p:sldId id="326" r:id="rId58"/>
    <p:sldId id="342" r:id="rId59"/>
    <p:sldId id="284" r:id="rId6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99"/>
    <a:srgbClr val="003300"/>
    <a:srgbClr val="66663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8" autoAdjust="0"/>
    <p:restoredTop sz="88968" autoAdjust="0"/>
  </p:normalViewPr>
  <p:slideViewPr>
    <p:cSldViewPr>
      <p:cViewPr varScale="1">
        <p:scale>
          <a:sx n="65" d="100"/>
          <a:sy n="65" d="100"/>
        </p:scale>
        <p:origin x="-151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26719AD-D49E-4784-8CAE-9F9788DED787}" type="datetimeFigureOut">
              <a:rPr lang="en-US"/>
              <a:pPr>
                <a:defRPr/>
              </a:pPr>
              <a:t>1/20/2016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7435713-B277-4F9E-BE36-09D3D6A65EA5}" type="slidenum">
              <a:rPr lang="en-US"/>
              <a:pPr>
                <a:defRPr/>
              </a:pPr>
              <a:t>‹#›</a:t>
            </a:fld>
            <a:endParaRPr lang="en-US"/>
          </a:p>
        </p:txBody>
      </p:sp>
    </p:spTree>
    <p:extLst>
      <p:ext uri="{BB962C8B-B14F-4D97-AF65-F5344CB8AC3E}">
        <p14:creationId xmlns:p14="http://schemas.microsoft.com/office/powerpoint/2010/main" val="1127272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1</a:t>
            </a:fld>
            <a:endParaRPr lang="en-US"/>
          </a:p>
        </p:txBody>
      </p:sp>
    </p:spTree>
    <p:extLst>
      <p:ext uri="{BB962C8B-B14F-4D97-AF65-F5344CB8AC3E}">
        <p14:creationId xmlns:p14="http://schemas.microsoft.com/office/powerpoint/2010/main" val="283208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apparently plenty of folks agreed with UGA and others</a:t>
            </a:r>
            <a:r>
              <a:rPr lang="en-US" baseline="0" dirty="0" smtClean="0"/>
              <a:t> early on about planting privet for hedges because by the 1930’s it had escaped and was becoming established into natural areas.  Mainly due to the characteristics I mentioned a minute ago about being a prolific flowerer, seed producer and by having no natural enemies.  There are a couple of accidental introductions from Asia……the </a:t>
            </a:r>
            <a:r>
              <a:rPr lang="en-US" baseline="0" dirty="0" err="1" smtClean="0"/>
              <a:t>Ligustrum</a:t>
            </a:r>
            <a:r>
              <a:rPr lang="en-US" baseline="0" dirty="0" smtClean="0"/>
              <a:t> weevil feeds on the seeds and the Japanese two banded weevil is a leaf feeder……they are a little disappointing though.   And to be a little specific to where I am located, It was so successful in fact that by 2002 59% of the Oconee River floodplain contained privet as shown by winter time aerial surveys conducted by WARD…..</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10</a:t>
            </a:fld>
            <a:endParaRPr lang="en-US"/>
          </a:p>
        </p:txBody>
      </p:sp>
    </p:spTree>
    <p:extLst>
      <p:ext uri="{BB962C8B-B14F-4D97-AF65-F5344CB8AC3E}">
        <p14:creationId xmlns:p14="http://schemas.microsoft.com/office/powerpoint/2010/main" val="732499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basically what he saw in the winter time in our area………everything in this photo that is green is privet so you can see how aerial surveys</a:t>
            </a:r>
            <a:r>
              <a:rPr lang="en-US" baseline="0" dirty="0" smtClean="0"/>
              <a:t> would be fairly easy to do and provide pretty accurate estimates</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11</a:t>
            </a:fld>
            <a:endParaRPr lang="en-US"/>
          </a:p>
        </p:txBody>
      </p:sp>
    </p:spTree>
    <p:extLst>
      <p:ext uri="{BB962C8B-B14F-4D97-AF65-F5344CB8AC3E}">
        <p14:creationId xmlns:p14="http://schemas.microsoft.com/office/powerpoint/2010/main" val="322849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t>
            </a:r>
            <a:r>
              <a:rPr lang="en-US" dirty="0" err="1" smtClean="0"/>
              <a:t>ocurring</a:t>
            </a:r>
            <a:r>
              <a:rPr lang="en-US" baseline="0" dirty="0" smtClean="0"/>
              <a:t> theme no matter where you are in the south is that privet is an ecological nightmare-Lisa and Bart can’t be wrong.  Privet is a nightmare for my dad, shown here on his land in Alabama where you can see large and small plants, in the back is a fencepost which shows that an old-field turned into a privet forest………….it is also a problem on National Forests, in addition to nature trails—basically creating a wall so you can’t see into the forest.</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12</a:t>
            </a:fld>
            <a:endParaRPr lang="en-US"/>
          </a:p>
        </p:txBody>
      </p:sp>
    </p:spTree>
    <p:extLst>
      <p:ext uri="{BB962C8B-B14F-4D97-AF65-F5344CB8AC3E}">
        <p14:creationId xmlns:p14="http://schemas.microsoft.com/office/powerpoint/2010/main" val="4123904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to give scope to the problem……</a:t>
            </a:r>
            <a:r>
              <a:rPr lang="en-US" dirty="0" smtClean="0"/>
              <a:t>The numbers back this up……….so what Ward saw in 2002 is happening in floodplain forests and beyond</a:t>
            </a:r>
            <a:r>
              <a:rPr lang="en-US" baseline="0" dirty="0" smtClean="0"/>
              <a:t>…………..</a:t>
            </a:r>
            <a:r>
              <a:rPr lang="en-US" dirty="0" smtClean="0"/>
              <a:t>FIA</a:t>
            </a:r>
            <a:r>
              <a:rPr lang="en-US" baseline="0" dirty="0" smtClean="0"/>
              <a:t> data estimate that up to 3 million acres of forest land in the southeast has Chinese privet………might be conservative when you consider, edges, suburban areas, etc…..</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13</a:t>
            </a:fld>
            <a:endParaRPr lang="en-US"/>
          </a:p>
        </p:txBody>
      </p:sp>
    </p:spTree>
    <p:extLst>
      <p:ext uri="{BB962C8B-B14F-4D97-AF65-F5344CB8AC3E}">
        <p14:creationId xmlns:p14="http://schemas.microsoft.com/office/powerpoint/2010/main" val="35894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 this in mind and after seeing firsthand how widespread </a:t>
            </a:r>
            <a:r>
              <a:rPr lang="en-US" baseline="0" dirty="0" smtClean="0"/>
              <a:t>Chinese privet was, along with a seeming lack of hard data on the actual effects on natural communities we set out to answer some basic questions.  </a:t>
            </a:r>
            <a:r>
              <a:rPr lang="en-US" dirty="0" smtClean="0"/>
              <a:t>We had 3 major goals when we first started this project………Increase</a:t>
            </a:r>
            <a:r>
              <a:rPr lang="en-US" baseline="0" dirty="0" smtClean="0"/>
              <a:t> public awareness of privet and the problems it causes—this was made easier due to the fact we worked in some high traffic areas which allowed us to display some signage.   We also wanted to lay the groundwork for a biological control project—I can mention a little more on that later.   </a:t>
            </a:r>
            <a:r>
              <a:rPr lang="en-US" dirty="0" smtClean="0"/>
              <a:t>It was important to understand the response of not</a:t>
            </a:r>
            <a:r>
              <a:rPr lang="en-US" baseline="0" dirty="0" smtClean="0"/>
              <a:t> only pollinators, but the plants on which they depend…….</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14</a:t>
            </a:fld>
            <a:endParaRPr lang="en-US"/>
          </a:p>
        </p:txBody>
      </p:sp>
    </p:spTree>
    <p:extLst>
      <p:ext uri="{BB962C8B-B14F-4D97-AF65-F5344CB8AC3E}">
        <p14:creationId xmlns:p14="http://schemas.microsoft.com/office/powerpoint/2010/main" val="3956862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had to narrow</a:t>
            </a:r>
            <a:r>
              <a:rPr lang="en-US" baseline="0" dirty="0" smtClean="0"/>
              <a:t> our focus to more specific questions…..and those were..</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15</a:t>
            </a:fld>
            <a:endParaRPr lang="en-US"/>
          </a:p>
        </p:txBody>
      </p:sp>
    </p:spTree>
    <p:extLst>
      <p:ext uri="{BB962C8B-B14F-4D97-AF65-F5344CB8AC3E}">
        <p14:creationId xmlns:p14="http://schemas.microsoft.com/office/powerpoint/2010/main" val="62976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Earlier</a:t>
            </a:r>
            <a:r>
              <a:rPr lang="en-US" baseline="0" dirty="0" smtClean="0"/>
              <a:t> I described how we came to work with Chinese privet……..now the question is why study pollinators-------and this is relatively easy to answer (as we have already heard today)……….READ….and if that is not enough……..on June 20, 2014 we had………….</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16</a:t>
            </a:fld>
            <a:endParaRPr lang="en-US"/>
          </a:p>
        </p:txBody>
      </p:sp>
    </p:spTree>
    <p:extLst>
      <p:ext uri="{BB962C8B-B14F-4D97-AF65-F5344CB8AC3E}">
        <p14:creationId xmlns:p14="http://schemas.microsoft.com/office/powerpoint/2010/main" val="223069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presidential memo</a:t>
            </a:r>
            <a:r>
              <a:rPr lang="en-US" baseline="0" dirty="0" smtClean="0"/>
              <a:t> released with the stated goal of focusing Federal efforts on understanding, preventing, and recovering from pollinator losses.  </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17</a:t>
            </a:fld>
            <a:endParaRPr lang="en-US"/>
          </a:p>
        </p:txBody>
      </p:sp>
    </p:spTree>
    <p:extLst>
      <p:ext uri="{BB962C8B-B14F-4D97-AF65-F5344CB8AC3E}">
        <p14:creationId xmlns:p14="http://schemas.microsoft.com/office/powerpoint/2010/main" val="167849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in this study and other work we have done we narrowed</a:t>
            </a:r>
            <a:r>
              <a:rPr lang="en-US" baseline="0" dirty="0" smtClean="0"/>
              <a:t> our focus some to bees………and for good reason…….because Bees are the real powerhouses…………..and we know that disturbance of any kind can create winners and losers in forests (this can be anything from prescribed fire to a timber operation—we are always asked how do these things affect insects???...... in our case it was </a:t>
            </a:r>
            <a:r>
              <a:rPr lang="en-US" baseline="0" dirty="0" err="1" smtClean="0"/>
              <a:t>midstory</a:t>
            </a:r>
            <a:r>
              <a:rPr lang="en-US" baseline="0" dirty="0" smtClean="0"/>
              <a:t> removal in the form of Chinese privet</a:t>
            </a:r>
            <a:endParaRPr lang="en-US" dirty="0" smtClean="0"/>
          </a:p>
          <a:p>
            <a:r>
              <a:rPr lang="en-US" baseline="0" dirty="0" smtClean="0"/>
              <a:t>It depends because it is not as easy as saying how does a clear-cut affect red-cockaded woodpecker, obviously they need trees……..but a forest can have millions of insects each having different habitat needs so you have to pick a focal group)……and so because they are common, diverse, and ecologically important bees are also useful </a:t>
            </a:r>
            <a:r>
              <a:rPr lang="en-US" baseline="0" dirty="0" err="1" smtClean="0"/>
              <a:t>bioindicators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18</a:t>
            </a:fld>
            <a:endParaRPr lang="en-US"/>
          </a:p>
        </p:txBody>
      </p:sp>
    </p:spTree>
    <p:extLst>
      <p:ext uri="{BB962C8B-B14F-4D97-AF65-F5344CB8AC3E}">
        <p14:creationId xmlns:p14="http://schemas.microsoft.com/office/powerpoint/2010/main" val="4178527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takes care of the WHY……….so now the WHERE…….I mentioned we are in Athens, so we initiated a study in 2005 and selected cooperators and study sites that shared one thing in common----a giant problem with privet in the Oconee River Watershed.  Remember, I mentioned earlier that almost 60% of the Oconee floodplain has privet and it looks like this……….making it an ideal place to work…………2 of these locations also helped with increasing public awareness since they are in high traffic areas (bot gardens and sandy creek).  </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19</a:t>
            </a:fld>
            <a:endParaRPr lang="en-US"/>
          </a:p>
        </p:txBody>
      </p:sp>
    </p:spTree>
    <p:extLst>
      <p:ext uri="{BB962C8B-B14F-4D97-AF65-F5344CB8AC3E}">
        <p14:creationId xmlns:p14="http://schemas.microsoft.com/office/powerpoint/2010/main" val="199091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first question to ask is………….most entomologists study a specific insect or group of insects…..so how did we get involved in this arena?</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2</a:t>
            </a:fld>
            <a:endParaRPr lang="en-US"/>
          </a:p>
        </p:txBody>
      </p:sp>
    </p:spTree>
    <p:extLst>
      <p:ext uri="{BB962C8B-B14F-4D97-AF65-F5344CB8AC3E}">
        <p14:creationId xmlns:p14="http://schemas.microsoft.com/office/powerpoint/2010/main" val="304282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you know where we worked…………..so what exactly did we do so that we could measure the response of plants</a:t>
            </a:r>
            <a:r>
              <a:rPr lang="en-US" baseline="0" dirty="0" smtClean="0"/>
              <a:t> and pollinators? Our study design consisted of these four locations, and at each location we had 3—five acre treatment plots.  In addition, and to answer the question I proposed on the last slide about how treatments compared to uninvaded areas we added 3 other locations on the Oconee National Forest that we termed “desirable plots” since they had little or no privet.  This gave us a total of 15 plots where we applied the treatments and here is a visual of those……….</a:t>
            </a:r>
          </a:p>
          <a:p>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20</a:t>
            </a:fld>
            <a:endParaRPr lang="en-US"/>
          </a:p>
        </p:txBody>
      </p:sp>
    </p:spTree>
    <p:extLst>
      <p:ext uri="{BB962C8B-B14F-4D97-AF65-F5344CB8AC3E}">
        <p14:creationId xmlns:p14="http://schemas.microsoft.com/office/powerpoint/2010/main" val="420356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1</a:t>
            </a:r>
            <a:r>
              <a:rPr lang="en-US" baseline="30000" dirty="0" smtClean="0"/>
              <a:t>st</a:t>
            </a:r>
            <a:r>
              <a:rPr lang="en-US" baseline="0" dirty="0" smtClean="0"/>
              <a:t> treatment consisted of a chainsaw/machete felling and herbicide stump treatment.  All privet was cut and bucked so that no brush was higher than about 3 feet on the plot.  </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21</a:t>
            </a:fld>
            <a:endParaRPr lang="en-US"/>
          </a:p>
        </p:txBody>
      </p:sp>
    </p:spTree>
    <p:extLst>
      <p:ext uri="{BB962C8B-B14F-4D97-AF65-F5344CB8AC3E}">
        <p14:creationId xmlns:p14="http://schemas.microsoft.com/office/powerpoint/2010/main" val="1491861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usually wants to see this</a:t>
            </a:r>
            <a:r>
              <a:rPr lang="en-US" baseline="0" dirty="0" smtClean="0"/>
              <a:t> machine so here is another picture………</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23</a:t>
            </a:fld>
            <a:endParaRPr lang="en-US"/>
          </a:p>
        </p:txBody>
      </p:sp>
    </p:spTree>
    <p:extLst>
      <p:ext uri="{BB962C8B-B14F-4D97-AF65-F5344CB8AC3E}">
        <p14:creationId xmlns:p14="http://schemas.microsoft.com/office/powerpoint/2010/main" val="320320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yet another,</a:t>
            </a:r>
            <a:r>
              <a:rPr lang="en-US" baseline="0" dirty="0" smtClean="0"/>
              <a:t> this time showing the machine taking down a larger tree form privet……..</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24</a:t>
            </a:fld>
            <a:endParaRPr lang="en-US"/>
          </a:p>
        </p:txBody>
      </p:sp>
    </p:spTree>
    <p:extLst>
      <p:ext uri="{BB962C8B-B14F-4D97-AF65-F5344CB8AC3E}">
        <p14:creationId xmlns:p14="http://schemas.microsoft.com/office/powerpoint/2010/main" val="668397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3</a:t>
            </a:r>
            <a:r>
              <a:rPr lang="en-US" baseline="30000" dirty="0" smtClean="0"/>
              <a:t>rd</a:t>
            </a:r>
            <a:r>
              <a:rPr lang="en-US" dirty="0" smtClean="0"/>
              <a:t> treatment</a:t>
            </a:r>
            <a:r>
              <a:rPr lang="en-US" baseline="0" dirty="0" smtClean="0"/>
              <a:t> is an un-manipulated control in which we left the entire plot intact………………and I can still hear one of our recently retired technicians saying you want me to go where……..</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25</a:t>
            </a:fld>
            <a:endParaRPr lang="en-US"/>
          </a:p>
        </p:txBody>
      </p:sp>
    </p:spTree>
    <p:extLst>
      <p:ext uri="{BB962C8B-B14F-4D97-AF65-F5344CB8AC3E}">
        <p14:creationId xmlns:p14="http://schemas.microsoft.com/office/powerpoint/2010/main" val="1727181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finally, the 4</a:t>
            </a:r>
            <a:r>
              <a:rPr lang="en-US" baseline="30000" dirty="0" smtClean="0"/>
              <a:t>th</a:t>
            </a:r>
            <a:r>
              <a:rPr lang="en-US" baseline="0" dirty="0" smtClean="0"/>
              <a:t> treatment I talked about consisted of un-manipulated areas…which serve as “reference” plots that we could compare to see how successful our privet removal treatments worked……….the best way to think about these are as “what we want to work towards”……for example, here you see a healthy floodplain forest with a pretty open mid-story (opposite of privet infested areas) and a nice, diverse understory (here with </a:t>
            </a:r>
            <a:r>
              <a:rPr lang="en-US" baseline="0" dirty="0" err="1" smtClean="0"/>
              <a:t>switchcane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26</a:t>
            </a:fld>
            <a:endParaRPr lang="en-US"/>
          </a:p>
        </p:txBody>
      </p:sp>
    </p:spTree>
    <p:extLst>
      <p:ext uri="{BB962C8B-B14F-4D97-AF65-F5344CB8AC3E}">
        <p14:creationId xmlns:p14="http://schemas.microsoft.com/office/powerpoint/2010/main" val="3225418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shot of a desirable plot, this time in the</a:t>
            </a:r>
            <a:r>
              <a:rPr lang="en-US" baseline="0" dirty="0" smtClean="0"/>
              <a:t> winter, but again, NO Privet which allows sunlight to hit the floor for native plants to flourish……</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27</a:t>
            </a:fld>
            <a:endParaRPr lang="en-US"/>
          </a:p>
        </p:txBody>
      </p:sp>
    </p:spTree>
    <p:extLst>
      <p:ext uri="{BB962C8B-B14F-4D97-AF65-F5344CB8AC3E}">
        <p14:creationId xmlns:p14="http://schemas.microsoft.com/office/powerpoint/2010/main" val="3694230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 but very important note—we knew going in that our initial treatment in the Fall of 2005 would not kill all the privet……….the reason for</a:t>
            </a:r>
            <a:r>
              <a:rPr lang="en-US" baseline="0" dirty="0" smtClean="0"/>
              <a:t> this is the mostly large, tree-like privet that was present and contains fairly large root systems.  The first year is to bring down the canopy, basically which allows a follow-up the second year which is what we did.  Picture on the right shows it fairly well—but by the summer of 2006 we had a flush of knee to waist high privet that came back fairly thick.  We sprayed all 40 acres by hand using backpack sprayers.  This was a great PRELIMINARY test that allowed us to determine the </a:t>
            </a:r>
            <a:r>
              <a:rPr lang="en-US" baseline="0" dirty="0" err="1" smtClean="0"/>
              <a:t>the</a:t>
            </a:r>
            <a:r>
              <a:rPr lang="en-US" baseline="0" dirty="0" smtClean="0"/>
              <a:t> effectiveness of our treatments.</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28</a:t>
            </a:fld>
            <a:endParaRPr lang="en-US"/>
          </a:p>
        </p:txBody>
      </p:sp>
    </p:spTree>
    <p:extLst>
      <p:ext uri="{BB962C8B-B14F-4D97-AF65-F5344CB8AC3E}">
        <p14:creationId xmlns:p14="http://schemas.microsoft.com/office/powerpoint/2010/main" val="2826750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quick visual that shows </a:t>
            </a:r>
            <a:r>
              <a:rPr lang="en-US" dirty="0" err="1" smtClean="0"/>
              <a:t>prefoliar</a:t>
            </a:r>
            <a:r>
              <a:rPr lang="en-US" dirty="0" smtClean="0"/>
              <a:t> and post foliar </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29</a:t>
            </a:fld>
            <a:endParaRPr lang="en-US"/>
          </a:p>
        </p:txBody>
      </p:sp>
    </p:spTree>
    <p:extLst>
      <p:ext uri="{BB962C8B-B14F-4D97-AF65-F5344CB8AC3E}">
        <p14:creationId xmlns:p14="http://schemas.microsoft.com/office/powerpoint/2010/main" val="404019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graphical</a:t>
            </a:r>
            <a:r>
              <a:rPr lang="en-US" baseline="0" dirty="0" smtClean="0"/>
              <a:t> look to say the same thing……………..glyphosate foliar treatments reduced privet on both treatment plots approximately 99%.  </a:t>
            </a:r>
          </a:p>
          <a:p>
            <a:r>
              <a:rPr lang="en-US" baseline="0" dirty="0" smtClean="0"/>
              <a:t>This is important because it proves that we could “hit the reset button” on these plots and begin the restoration process and measure how pollinators respond to this restoration.</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30</a:t>
            </a:fld>
            <a:endParaRPr lang="en-US"/>
          </a:p>
        </p:txBody>
      </p:sp>
    </p:spTree>
    <p:extLst>
      <p:ext uri="{BB962C8B-B14F-4D97-AF65-F5344CB8AC3E}">
        <p14:creationId xmlns:p14="http://schemas.microsoft.com/office/powerpoint/2010/main" val="283252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best way to describe that is to describe our Project</a:t>
            </a:r>
            <a:r>
              <a:rPr lang="en-US" baseline="0" dirty="0" smtClean="0"/>
              <a:t> and work mission……...</a:t>
            </a:r>
          </a:p>
          <a:p>
            <a:r>
              <a:rPr lang="en-US" baseline="0" dirty="0" smtClean="0"/>
              <a:t>Explain flow chart……..Our mission statement (read)…….this basically serves as a directive which drives our research priorities.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3</a:t>
            </a:fld>
            <a:endParaRPr lang="en-US"/>
          </a:p>
        </p:txBody>
      </p:sp>
    </p:spTree>
    <p:extLst>
      <p:ext uri="{BB962C8B-B14F-4D97-AF65-F5344CB8AC3E}">
        <p14:creationId xmlns:p14="http://schemas.microsoft.com/office/powerpoint/2010/main" val="1573863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other Preliminary measurement we were able to obtain that is pretty eye-opening is that of nutrients being tied up by privet in floodplain forests and just how much biomass of privet is out there………..READ………..these measurements demonstrate, without a doubt just how much privet is altering these ecosystems……….</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31</a:t>
            </a:fld>
            <a:endParaRPr lang="en-US"/>
          </a:p>
        </p:txBody>
      </p:sp>
    </p:spTree>
    <p:extLst>
      <p:ext uri="{BB962C8B-B14F-4D97-AF65-F5344CB8AC3E}">
        <p14:creationId xmlns:p14="http://schemas.microsoft.com/office/powerpoint/2010/main" val="4158701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with that background on Chinese privet and the preliminary data showing that we had all but eliminated privet from our treatment plots we were ready to begin testing our theory that privet was causing considerable damage to native plant and animal communities.  To look at plant restoration and recovery we did the following:………………READ……..this allowed us to determine which plants quickly colonized our plots and how abundant they were.  Also, we could compare diversity and abundance between the two treatments.</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32</a:t>
            </a:fld>
            <a:endParaRPr lang="en-US"/>
          </a:p>
        </p:txBody>
      </p:sp>
    </p:spTree>
    <p:extLst>
      <p:ext uri="{BB962C8B-B14F-4D97-AF65-F5344CB8AC3E}">
        <p14:creationId xmlns:p14="http://schemas.microsoft.com/office/powerpoint/2010/main" val="1857966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followed a somewhat similar protocol</a:t>
            </a:r>
            <a:r>
              <a:rPr lang="en-US" baseline="0" dirty="0" smtClean="0"/>
              <a:t> when it came to pollinators…………..READ…….</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33</a:t>
            </a:fld>
            <a:endParaRPr lang="en-US"/>
          </a:p>
        </p:txBody>
      </p:sp>
    </p:spTree>
    <p:extLst>
      <p:ext uri="{BB962C8B-B14F-4D97-AF65-F5344CB8AC3E}">
        <p14:creationId xmlns:p14="http://schemas.microsoft.com/office/powerpoint/2010/main" val="3876503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pan</a:t>
            </a:r>
            <a:r>
              <a:rPr lang="en-US" baseline="0" dirty="0" smtClean="0"/>
              <a:t>-trapping (</a:t>
            </a:r>
            <a:r>
              <a:rPr lang="en-US" baseline="0" dirty="0" err="1" smtClean="0"/>
              <a:t>sam</a:t>
            </a:r>
            <a:r>
              <a:rPr lang="en-US" baseline="0" dirty="0" smtClean="0"/>
              <a:t> discuss?0   18 ounce plastic bowl filled with soapy water, the colored bowl basically mimics and flower, and the bees are attracted and get caught…….we actually support ours with a wire approximately  30cm above the ground…we do that just to simulate a flower stalk and also it helps keep debris out of the bowl if it rains and also keeps some insects from hopping in.   </a:t>
            </a:r>
            <a:r>
              <a:rPr lang="en-US" dirty="0" smtClean="0"/>
              <a:t>READ…..widely</a:t>
            </a:r>
            <a:r>
              <a:rPr lang="en-US" baseline="0" dirty="0" smtClean="0"/>
              <a:t> accepted, majority of studies employ this technique, simple and very inexpensive costly just a few dollars to operate, this method is way more efficient than most techniques because you don’t actively sample or monitor the bowls, it is completely passive.  Also, it is not biased (one person might be better at spotting bees than another on flowers).  It collects bees around the clock—the bowls don’t take off for lunch!  Only downside is some bees don’t seem to be represented as well……..</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34</a:t>
            </a:fld>
            <a:endParaRPr lang="en-US"/>
          </a:p>
        </p:txBody>
      </p:sp>
    </p:spTree>
    <p:extLst>
      <p:ext uri="{BB962C8B-B14F-4D97-AF65-F5344CB8AC3E}">
        <p14:creationId xmlns:p14="http://schemas.microsoft.com/office/powerpoint/2010/main" val="3431847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those</a:t>
            </a:r>
            <a:r>
              <a:rPr lang="en-US" baseline="0" dirty="0" smtClean="0"/>
              <a:t> are the methods we used for measuring plant and pollinator recovery……..</a:t>
            </a:r>
            <a:r>
              <a:rPr lang="en-US" dirty="0" smtClean="0"/>
              <a:t>Now to</a:t>
            </a:r>
            <a:r>
              <a:rPr lang="en-US" baseline="0" dirty="0" smtClean="0"/>
              <a:t> what we found---We found that by removing privet we didn’t greatly increase plant diversity, although it did go up roughly 5 species for both treatments, but this wasn’t significant………..what it did do what vastly increase the abundance of native plants, with the most dramatic difference being in the mulch plots……….which put the % herbaceous plant cover actually very close to desired plots……….and these were initially early colonizers that you would expect……..pokeweed, fireweed, winged stem and some other asters, though plants in the desired plots were quite different…….And it was obvious to see on the ground……….</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35</a:t>
            </a:fld>
            <a:endParaRPr lang="en-US"/>
          </a:p>
        </p:txBody>
      </p:sp>
    </p:spTree>
    <p:extLst>
      <p:ext uri="{BB962C8B-B14F-4D97-AF65-F5344CB8AC3E}">
        <p14:creationId xmlns:p14="http://schemas.microsoft.com/office/powerpoint/2010/main" val="3924523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I showed before, you go from a completely choked forest like this (human, tree)</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36</a:t>
            </a:fld>
            <a:endParaRPr lang="en-US"/>
          </a:p>
        </p:txBody>
      </p:sp>
    </p:spTree>
    <p:extLst>
      <p:ext uri="{BB962C8B-B14F-4D97-AF65-F5344CB8AC3E}">
        <p14:creationId xmlns:p14="http://schemas.microsoft.com/office/powerpoint/2010/main" val="3709688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THIS, in</a:t>
            </a:r>
            <a:r>
              <a:rPr lang="en-US" baseline="0" dirty="0" smtClean="0"/>
              <a:t> one day’s time………and then once spring arrives it starts to green up and look like this……….</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37</a:t>
            </a:fld>
            <a:endParaRPr lang="en-US"/>
          </a:p>
        </p:txBody>
      </p:sp>
    </p:spTree>
    <p:extLst>
      <p:ext uri="{BB962C8B-B14F-4D97-AF65-F5344CB8AC3E}">
        <p14:creationId xmlns:p14="http://schemas.microsoft.com/office/powerpoint/2010/main" val="2223396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you can start seeing some</a:t>
            </a:r>
            <a:r>
              <a:rPr lang="en-US" baseline="0" dirty="0" smtClean="0"/>
              <a:t> of natives coming back in directly related to sunlight finally reaching the ground for the first time in who knows when………just as an aside, at my dad’s land I showed earlier we cleared privet there and numbers of trout lilies and </a:t>
            </a:r>
            <a:r>
              <a:rPr lang="en-US" baseline="0" dirty="0" err="1" smtClean="0"/>
              <a:t>trillums</a:t>
            </a:r>
            <a:r>
              <a:rPr lang="en-US" baseline="0" dirty="0" smtClean="0"/>
              <a:t> showed up—I don’t know if seeds were lying in the seedbank just waiting or what, but it was a welcome site.</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38</a:t>
            </a:fld>
            <a:endParaRPr lang="en-US"/>
          </a:p>
        </p:txBody>
      </p:sp>
    </p:spTree>
    <p:extLst>
      <p:ext uri="{BB962C8B-B14F-4D97-AF65-F5344CB8AC3E}">
        <p14:creationId xmlns:p14="http://schemas.microsoft.com/office/powerpoint/2010/main" val="2686483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abbreviated list of the plants that showed back up…….mostly very common, early colonizers.  One disappointment to note that is not surprising is the showing up of Japanese </a:t>
            </a:r>
            <a:r>
              <a:rPr lang="en-US" dirty="0" err="1" smtClean="0"/>
              <a:t>stiltgrass</a:t>
            </a:r>
            <a:r>
              <a:rPr lang="en-US" dirty="0" smtClean="0"/>
              <a:t>.  Yet</a:t>
            </a:r>
            <a:r>
              <a:rPr lang="en-US" baseline="0" dirty="0" smtClean="0"/>
              <a:t> another exotic that is filling in certain areas right behind Privet—it does seem to be a little worse in some areas than others---even though we don’t like it, better than privet.</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39</a:t>
            </a:fld>
            <a:endParaRPr lang="en-US"/>
          </a:p>
        </p:txBody>
      </p:sp>
    </p:spTree>
    <p:extLst>
      <p:ext uri="{BB962C8B-B14F-4D97-AF65-F5344CB8AC3E}">
        <p14:creationId xmlns:p14="http://schemas.microsoft.com/office/powerpoint/2010/main" val="443106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remember, we came back and sampled again roughly 5 years later……These pics are from the winter of 2012 and show that not much privet has come back (remember it is evergreen and you would see it if it were here)………what did come back was Boxelder……….basically, the more sunlight, the more boxelder.</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40</a:t>
            </a:fld>
            <a:endParaRPr lang="en-US"/>
          </a:p>
        </p:txBody>
      </p:sp>
    </p:spTree>
    <p:extLst>
      <p:ext uri="{BB962C8B-B14F-4D97-AF65-F5344CB8AC3E}">
        <p14:creationId xmlns:p14="http://schemas.microsoft.com/office/powerpoint/2010/main" val="381099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title of our unit and our mission statement</a:t>
            </a:r>
            <a:r>
              <a:rPr lang="en-US" baseline="0" dirty="0" smtClean="0"/>
              <a:t> is “invasive plants”……….and you don’t have to look very far in Press and Newspapers to see just what a problem invasive plants have become for many areas of our country.  (read these)</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4</a:t>
            </a:fld>
            <a:endParaRPr lang="en-US"/>
          </a:p>
        </p:txBody>
      </p:sp>
    </p:spTree>
    <p:extLst>
      <p:ext uri="{BB962C8B-B14F-4D97-AF65-F5344CB8AC3E}">
        <p14:creationId xmlns:p14="http://schemas.microsoft.com/office/powerpoint/2010/main" val="2769080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this shows, this was taken last year in one of the chainsaw felling plots……….what happens is where</a:t>
            </a:r>
            <a:r>
              <a:rPr lang="en-US" baseline="0" dirty="0" smtClean="0"/>
              <a:t> privet has been going strong for decades usually over-story trees that fall don’t get replaced so you end up with nothing but privet……..when we came in and removed all the privet we had large canopy gaps—luckily (although some people might argue), the major native that moved in was boxelder.  This small graph just shows that as the number of privet stems increase, basal area of these hardwoods decreases (little to no regeneration over the years-an acorn hits the ground and has no shot).</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41</a:t>
            </a:fld>
            <a:endParaRPr lang="en-US"/>
          </a:p>
        </p:txBody>
      </p:sp>
    </p:spTree>
    <p:extLst>
      <p:ext uri="{BB962C8B-B14F-4D97-AF65-F5344CB8AC3E}">
        <p14:creationId xmlns:p14="http://schemas.microsoft.com/office/powerpoint/2010/main" val="6627722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probably the most telling graph</a:t>
            </a:r>
            <a:r>
              <a:rPr lang="en-US" baseline="0" dirty="0" smtClean="0"/>
              <a:t> is this ordination……it shows exactly how the 15 plots are grouped as far as ecological similarity and species composition……you can see that as expected all desired plots are together in 2007 and 2012 as are control plots……….what is neat is that both mulch and felling plots are together as well for the entire study.  In addition, the graph shows that the treatment plots are also closer to the desired plots demonstrating that removing privet is actually driving plant species composition more towards our reference plots which have never been invaded….good news and the outcome we had hoped for.  One of the main things the desired plots had that separated it was a diverse and abundant native grass community (cane, river oats, wild rye, panic grasses).  </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42</a:t>
            </a:fld>
            <a:endParaRPr lang="en-US"/>
          </a:p>
        </p:txBody>
      </p:sp>
    </p:spTree>
    <p:extLst>
      <p:ext uri="{BB962C8B-B14F-4D97-AF65-F5344CB8AC3E}">
        <p14:creationId xmlns:p14="http://schemas.microsoft.com/office/powerpoint/2010/main" val="27643165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had one unexpected outcome…….</a:t>
            </a:r>
            <a:r>
              <a:rPr lang="en-US" baseline="0" dirty="0" smtClean="0"/>
              <a:t>that was pretty cool---READ………..this underscores the importance of removing privet……..many plants like this one might not be so rare if we could just open up the forest floor a bit……….in fact, the spot where this plant was first found is expanding and I have even seen bees on it.</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43</a:t>
            </a:fld>
            <a:endParaRPr lang="en-US"/>
          </a:p>
        </p:txBody>
      </p:sp>
    </p:spTree>
    <p:extLst>
      <p:ext uri="{BB962C8B-B14F-4D97-AF65-F5344CB8AC3E}">
        <p14:creationId xmlns:p14="http://schemas.microsoft.com/office/powerpoint/2010/main" val="2260543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speaking of bees………how</a:t>
            </a:r>
            <a:r>
              <a:rPr lang="en-US" baseline="0" dirty="0" smtClean="0"/>
              <a:t> did privet removal and the change in plant communities their diversity on the plots?</a:t>
            </a:r>
          </a:p>
          <a:p>
            <a:r>
              <a:rPr lang="en-US" baseline="0" dirty="0" smtClean="0"/>
              <a:t>In 2007 control plots had 10 species/plot while mulch plots had 48 species/plot and felling was at 38 species/plot.  Even desired was only around 32/plot………plant recovery + disturbance and extra sunlight probably accounts for this……….And after several years the trend continued—even though all numbers went up, you can see that bee diversity was still highest on mulch and felling plots.  </a:t>
            </a:r>
          </a:p>
          <a:p>
            <a:endParaRPr lang="en-US" baseline="0" dirty="0" smtClean="0"/>
          </a:p>
          <a:p>
            <a:r>
              <a:rPr lang="en-US" sz="1000" baseline="0" dirty="0" smtClean="0"/>
              <a:t>(*no desired sampled in 2006, that is why we used only 2007)</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44</a:t>
            </a:fld>
            <a:endParaRPr lang="en-US"/>
          </a:p>
        </p:txBody>
      </p:sp>
    </p:spTree>
    <p:extLst>
      <p:ext uri="{BB962C8B-B14F-4D97-AF65-F5344CB8AC3E}">
        <p14:creationId xmlns:p14="http://schemas.microsoft.com/office/powerpoint/2010/main" val="367531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saw an even more dramatic response with the numbers of bees……….IN 2007 control plots had just 33 bees/plot while mulch plots had 658!</a:t>
            </a:r>
          </a:p>
          <a:p>
            <a:r>
              <a:rPr lang="en-US" baseline="0" dirty="0" smtClean="0"/>
              <a:t>Felling plots again were not as high but still 383 bees/plot.    And just like diversity, abundance stayed significantly higher on treatment plots 5 years post removal………hovering around 400/plot for the two treatments compared to around 30 bees/plot for the controls…..</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45</a:t>
            </a:fld>
            <a:endParaRPr lang="en-US"/>
          </a:p>
        </p:txBody>
      </p:sp>
    </p:spTree>
    <p:extLst>
      <p:ext uri="{BB962C8B-B14F-4D97-AF65-F5344CB8AC3E}">
        <p14:creationId xmlns:p14="http://schemas.microsoft.com/office/powerpoint/2010/main" val="4240359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drive the point home about how the dramatic</a:t>
            </a:r>
            <a:r>
              <a:rPr lang="en-US" baseline="0" dirty="0" smtClean="0"/>
              <a:t> the differences were…………on the left are the average number of bees from one mulch plot over a week and on the right is what we would get from a control plot for one week……….this really tells the story!   Picture worth a 1000 words.</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46</a:t>
            </a:fld>
            <a:endParaRPr lang="en-US"/>
          </a:p>
        </p:txBody>
      </p:sp>
    </p:spTree>
    <p:extLst>
      <p:ext uri="{BB962C8B-B14F-4D97-AF65-F5344CB8AC3E}">
        <p14:creationId xmlns:p14="http://schemas.microsoft.com/office/powerpoint/2010/main" val="22437010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caught greater than 10k bees during both phases of the study and</a:t>
            </a:r>
            <a:r>
              <a:rPr lang="en-US" baseline="0" dirty="0" smtClean="0"/>
              <a:t> over </a:t>
            </a:r>
            <a:r>
              <a:rPr lang="en-US" dirty="0" smtClean="0"/>
              <a:t>120 species……….Here are some pictures of common bees we collected………it is important to note that most of what we commonly caught were just that, common bees.  But removing</a:t>
            </a:r>
            <a:r>
              <a:rPr lang="en-US" baseline="0" dirty="0" smtClean="0"/>
              <a:t> privet and bringing back native plants increased their numbers tremendously as I just showed.  </a:t>
            </a:r>
            <a:r>
              <a:rPr lang="en-US" baseline="0" dirty="0" err="1" smtClean="0"/>
              <a:t>Augochlora</a:t>
            </a:r>
            <a:r>
              <a:rPr lang="en-US" baseline="0" dirty="0" smtClean="0"/>
              <a:t> </a:t>
            </a:r>
            <a:r>
              <a:rPr lang="en-US" baseline="0" dirty="0" err="1" smtClean="0"/>
              <a:t>pura</a:t>
            </a:r>
            <a:r>
              <a:rPr lang="en-US" baseline="0" dirty="0" smtClean="0"/>
              <a:t> was the most commonly caught bee which is not surprising since this is a typically super common bee often associated with deciduous forests where it nests in moist logs and stumps.  It is also known to visit a wide host of floral resources .  </a:t>
            </a:r>
            <a:r>
              <a:rPr lang="en-US" baseline="0" dirty="0" err="1" smtClean="0"/>
              <a:t>Augochorella</a:t>
            </a:r>
            <a:r>
              <a:rPr lang="en-US" baseline="0" dirty="0" smtClean="0"/>
              <a:t> was the next most common bee and looks very similar– </a:t>
            </a:r>
            <a:r>
              <a:rPr lang="en-US" baseline="0" dirty="0" err="1" smtClean="0"/>
              <a:t>Ceratina</a:t>
            </a:r>
            <a:r>
              <a:rPr lang="en-US" baseline="0" dirty="0" smtClean="0"/>
              <a:t> are called “small carpenter bees” and known to nest in pithy stems of herbaceous plants.  It makes a lot of sense that their numbers would skyrocket with privet gone and an increase in not on floral resources but plenty of nesting habitats.  </a:t>
            </a:r>
            <a:r>
              <a:rPr lang="en-US" baseline="0" dirty="0" err="1" smtClean="0"/>
              <a:t>Lasioglossum</a:t>
            </a:r>
            <a:r>
              <a:rPr lang="en-US" baseline="0" dirty="0" smtClean="0"/>
              <a:t> is one of the most diverse genera of bees and often visit a wide range of plants………they typically nest in the ground.  </a:t>
            </a:r>
            <a:r>
              <a:rPr lang="en-US" baseline="0" dirty="0" err="1" smtClean="0"/>
              <a:t>Osmia</a:t>
            </a:r>
            <a:r>
              <a:rPr lang="en-US" baseline="0" dirty="0" smtClean="0"/>
              <a:t> is a really neat genus of bees known as “mason bees”……because they use mud in the compartments of their nests………and one way the leaf cutter family they are in differs from other bees is by having their pollen holding apparatus on the bottom of their abdomen………these bees utilize pre-existing holes typically in wood (like old beetle holes).   They also serve as a great “model” insect to study or observe because if you provide artificial cavities they show up in droves……….these guys are active in spring usually and very important pollinators of apple and other orchard trees………long-horned bees are solitary ground nesters that show up in our area late spring and are known to be important pollinators of cotton and many other crops like watermelon, pumpkin, and cucumbers…..bumblebees, the only social bee up here also benefitted from eliminating privet…….</a:t>
            </a:r>
            <a:r>
              <a:rPr lang="en-US" baseline="0" dirty="0" err="1" smtClean="0"/>
              <a:t>Andrena</a:t>
            </a:r>
            <a:r>
              <a:rPr lang="en-US" baseline="0" dirty="0" smtClean="0"/>
              <a:t> which is a soil nester common in the spring….we caught many more, but this last one I put up here is known as a cuckoo bee because its ecology revolves around not making its own nest…….but laying its egg in another bees nest (</a:t>
            </a:r>
            <a:r>
              <a:rPr lang="en-US" baseline="0" dirty="0" err="1" smtClean="0"/>
              <a:t>cleptoparasite</a:t>
            </a:r>
            <a:r>
              <a:rPr lang="en-US" baseline="0" dirty="0" smtClean="0"/>
              <a:t>)…..in our area I think a lot of these guys are actually common in </a:t>
            </a:r>
            <a:r>
              <a:rPr lang="en-US" baseline="0" dirty="0" err="1" smtClean="0"/>
              <a:t>Andrena</a:t>
            </a:r>
            <a:r>
              <a:rPr lang="en-US" baseline="0" dirty="0" smtClean="0"/>
              <a:t> nests.</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47</a:t>
            </a:fld>
            <a:endParaRPr lang="en-US"/>
          </a:p>
        </p:txBody>
      </p:sp>
    </p:spTree>
    <p:extLst>
      <p:ext uri="{BB962C8B-B14F-4D97-AF65-F5344CB8AC3E}">
        <p14:creationId xmlns:p14="http://schemas.microsoft.com/office/powerpoint/2010/main" val="22879308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are the bees, so what about the butterflies…….I</a:t>
            </a:r>
            <a:r>
              <a:rPr lang="en-US" baseline="0" dirty="0" smtClean="0"/>
              <a:t> talked about the importance of bees because of their pollination efficiency but butterflies are important as well and they are also great insect “ambassadors”……….we found that butterflies benefitted just as much as bees from removing privet……2007………Control plots =4 species/plot………….Mulch = 15 species/plot…………Felling = 10 species/plot…………Desired = 15 species/plot.</a:t>
            </a:r>
          </a:p>
          <a:p>
            <a:r>
              <a:rPr lang="en-US" baseline="0" dirty="0" smtClean="0"/>
              <a:t>So mulching had the greatest immediate benefit to butterflies being equal in richness to Desired plots.  Again, the neat thing you can see was that over 5 years the trend stayed the same again showing restoration of the butterfly community. </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48</a:t>
            </a:fld>
            <a:endParaRPr lang="en-US"/>
          </a:p>
        </p:txBody>
      </p:sp>
    </p:spTree>
    <p:extLst>
      <p:ext uri="{BB962C8B-B14F-4D97-AF65-F5344CB8AC3E}">
        <p14:creationId xmlns:p14="http://schemas.microsoft.com/office/powerpoint/2010/main" val="2389682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it is like a broken record, but butterfly abundance was greatest on mulch in 2007 having 157/plot.  Felling had 92/plot and Control had 22/plot.</a:t>
            </a:r>
          </a:p>
          <a:p>
            <a:r>
              <a:rPr lang="en-US" baseline="0" dirty="0" smtClean="0"/>
              <a:t>Yet again, you can see that the mulch was very similar to the desired plot (178/plot).  After 5 years you can see the numbers came back down a little, but so did the desired plot so it was probably a seasonal trend rather than a treatment effect.</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49</a:t>
            </a:fld>
            <a:endParaRPr lang="en-US"/>
          </a:p>
        </p:txBody>
      </p:sp>
    </p:spTree>
    <p:extLst>
      <p:ext uri="{BB962C8B-B14F-4D97-AF65-F5344CB8AC3E}">
        <p14:creationId xmlns:p14="http://schemas.microsoft.com/office/powerpoint/2010/main" val="3500840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caught over 3000 butterflies from 6 families, 28 genera and 35 species</a:t>
            </a:r>
            <a:r>
              <a:rPr lang="en-US" baseline="0" dirty="0" smtClean="0"/>
              <a:t> ……….here are some of the most common .</a:t>
            </a:r>
          </a:p>
          <a:p>
            <a:r>
              <a:rPr lang="en-US" baseline="0" dirty="0" smtClean="0"/>
              <a:t>By far the most common was the clouded skipper…….a member of a mostly tropical genus.  It is known to frequent open woods usually near rivers and streams, and like most skippers its larvae feeds on various grasses (something that definitely does not grow below stands of privet)….</a:t>
            </a:r>
            <a:r>
              <a:rPr lang="en-US" baseline="0" dirty="0" err="1" smtClean="0"/>
              <a:t>Zabulon</a:t>
            </a:r>
            <a:r>
              <a:rPr lang="en-US" baseline="0" dirty="0" smtClean="0"/>
              <a:t> is sexually dimorphic and has a similar natural history……..the other that was very common and benefitted from privet removal was the </a:t>
            </a:r>
            <a:r>
              <a:rPr lang="en-US" baseline="0" dirty="0" err="1" smtClean="0"/>
              <a:t>carolina</a:t>
            </a:r>
            <a:r>
              <a:rPr lang="en-US" baseline="0" dirty="0" smtClean="0"/>
              <a:t> satyr…..</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50</a:t>
            </a:fld>
            <a:endParaRPr lang="en-US"/>
          </a:p>
        </p:txBody>
      </p:sp>
    </p:spTree>
    <p:extLst>
      <p:ext uri="{BB962C8B-B14F-4D97-AF65-F5344CB8AC3E}">
        <p14:creationId xmlns:p14="http://schemas.microsoft.com/office/powerpoint/2010/main" val="124279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 is not just the popular press…………..all</a:t>
            </a:r>
            <a:r>
              <a:rPr lang="en-US" baseline="0" dirty="0" smtClean="0"/>
              <a:t> this is supported by science that shows more and more the toll invasive plants are taking on our natural areas………..</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5</a:t>
            </a:fld>
            <a:endParaRPr lang="en-US"/>
          </a:p>
        </p:txBody>
      </p:sp>
    </p:spTree>
    <p:extLst>
      <p:ext uri="{BB962C8B-B14F-4D97-AF65-F5344CB8AC3E}">
        <p14:creationId xmlns:p14="http://schemas.microsoft.com/office/powerpoint/2010/main" val="329234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one final slide which combines bee and butterfly communities for both 2007 + 2012.  What this shows is bee communities of both removal and desired plots were grouped together within years but separated by sampling years.  It clearly shows that even in years where bee communities are dissimilar within plot type, they are still vastly different from control plots.  Butterfly communities from both sampling years were similar on both removal plots and desired plots but again easily distinguished from control plots.</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51</a:t>
            </a:fld>
            <a:endParaRPr lang="en-US"/>
          </a:p>
        </p:txBody>
      </p:sp>
    </p:spTree>
    <p:extLst>
      <p:ext uri="{BB962C8B-B14F-4D97-AF65-F5344CB8AC3E}">
        <p14:creationId xmlns:p14="http://schemas.microsoft.com/office/powerpoint/2010/main" val="31420064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a mouth full……….just to sum it up………READ…………..it is coming back, but way more slowly than we anticipated.  We believe</a:t>
            </a:r>
            <a:r>
              <a:rPr lang="en-US" baseline="0" dirty="0" smtClean="0"/>
              <a:t> most that has returned is due to spread by birds—personally seen flocks of American Robins moving through and eating privet berries.  Other work we have done shows a distinct edge effect, meaning that the closer you are to the edge of a privet stand (in our case the river since we did not clear all the way to the river) to quicker it moves back in.</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52</a:t>
            </a:fld>
            <a:endParaRPr lang="en-US"/>
          </a:p>
        </p:txBody>
      </p:sp>
    </p:spTree>
    <p:extLst>
      <p:ext uri="{BB962C8B-B14F-4D97-AF65-F5344CB8AC3E}">
        <p14:creationId xmlns:p14="http://schemas.microsoft.com/office/powerpoint/2010/main" val="31096221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READ………..I think so, at least based on our research big improvements are possible…………also, I</a:t>
            </a:r>
            <a:r>
              <a:rPr lang="en-US" baseline="0" dirty="0" smtClean="0"/>
              <a:t> mentioned earlier about setting the stage for </a:t>
            </a:r>
            <a:r>
              <a:rPr lang="en-US" baseline="0" dirty="0" err="1" smtClean="0"/>
              <a:t>biocontrol</a:t>
            </a:r>
            <a:r>
              <a:rPr lang="en-US" baseline="0" dirty="0" smtClean="0"/>
              <a:t>…we’ve worked on this now for more or less 6 years so I would like to briefly mention it…….3 million acres of privet in the southeast is a lot…….spraying or mulching that is probably not going to happen and so they only long-term option for widespread control is biological control.  </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53</a:t>
            </a:fld>
            <a:endParaRPr lang="en-US"/>
          </a:p>
        </p:txBody>
      </p:sp>
    </p:spTree>
    <p:extLst>
      <p:ext uri="{BB962C8B-B14F-4D97-AF65-F5344CB8AC3E}">
        <p14:creationId xmlns:p14="http://schemas.microsoft.com/office/powerpoint/2010/main" val="1613540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initiated in China in cooperation with the Chinese Academy of Sciences……….remember when I said it was hard to find it in natural areas?  This is mostly where they looked…….over a hundred insects found and 2 were</a:t>
            </a:r>
            <a:r>
              <a:rPr lang="en-US" baseline="0" dirty="0" smtClean="0"/>
              <a:t> chosen based on their life histories and the damage they caused—a flea beetle and a </a:t>
            </a:r>
            <a:r>
              <a:rPr lang="en-US" baseline="0" dirty="0" err="1" smtClean="0"/>
              <a:t>lacebug</a:t>
            </a:r>
            <a:r>
              <a:rPr lang="en-US" baseline="0" dirty="0" smtClean="0"/>
              <a:t>……..they were shipped to the U.S. and tested in quarantine.</a:t>
            </a:r>
          </a:p>
          <a:p>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55</a:t>
            </a:fld>
            <a:endParaRPr lang="en-US"/>
          </a:p>
        </p:txBody>
      </p:sp>
    </p:spTree>
    <p:extLst>
      <p:ext uri="{BB962C8B-B14F-4D97-AF65-F5344CB8AC3E}">
        <p14:creationId xmlns:p14="http://schemas.microsoft.com/office/powerpoint/2010/main" val="19758911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The beetle was not specific enough but the </a:t>
            </a:r>
            <a:r>
              <a:rPr kumimoji="0" lang="en-US" sz="1200" b="0" i="0" u="none" strike="noStrike" kern="1200" cap="none" spc="0" normalizeH="0" baseline="0" noProof="0" dirty="0" err="1" smtClean="0">
                <a:ln>
                  <a:noFill/>
                </a:ln>
                <a:solidFill>
                  <a:prstClr val="black"/>
                </a:solidFill>
                <a:effectLst/>
                <a:uLnTx/>
                <a:uFillTx/>
                <a:latin typeface="+mn-lt"/>
              </a:rPr>
              <a:t>lacebug</a:t>
            </a:r>
            <a:r>
              <a:rPr kumimoji="0" lang="en-US" sz="1200" b="0" i="0" u="none" strike="noStrike" kern="1200" cap="none" spc="0" normalizeH="0" baseline="0" noProof="0" dirty="0" smtClean="0">
                <a:ln>
                  <a:noFill/>
                </a:ln>
                <a:solidFill>
                  <a:prstClr val="black"/>
                </a:solidFill>
                <a:effectLst/>
                <a:uLnTx/>
                <a:uFillTx/>
                <a:latin typeface="+mn-lt"/>
              </a:rPr>
              <a:t> was…………we are still keeping a colony and waiting to hear from APHIS.  The </a:t>
            </a:r>
            <a:r>
              <a:rPr kumimoji="0" lang="en-US" sz="1200" b="0" i="0" u="none" strike="noStrike" kern="1200" cap="none" spc="0" normalizeH="0" baseline="0" noProof="0" dirty="0" err="1" smtClean="0">
                <a:ln>
                  <a:noFill/>
                </a:ln>
                <a:solidFill>
                  <a:prstClr val="black"/>
                </a:solidFill>
                <a:effectLst/>
                <a:uLnTx/>
                <a:uFillTx/>
                <a:latin typeface="+mn-lt"/>
              </a:rPr>
              <a:t>lacebug</a:t>
            </a:r>
            <a:r>
              <a:rPr kumimoji="0" lang="en-US" sz="1200" b="0" i="0" u="none" strike="noStrike" kern="1200" cap="none" spc="0" normalizeH="0" baseline="0" noProof="0" dirty="0" smtClean="0">
                <a:ln>
                  <a:noFill/>
                </a:ln>
                <a:solidFill>
                  <a:prstClr val="black"/>
                </a:solidFill>
                <a:effectLst/>
                <a:uLnTx/>
                <a:uFillTx/>
                <a:latin typeface="+mn-lt"/>
              </a:rPr>
              <a:t> is easy to rear and causes substantial damage.—we are keeping our fingers crossed for eventual releases.  So with that……….</a:t>
            </a:r>
          </a:p>
          <a:p>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56</a:t>
            </a:fld>
            <a:endParaRPr lang="en-US"/>
          </a:p>
        </p:txBody>
      </p:sp>
    </p:spTree>
    <p:extLst>
      <p:ext uri="{BB962C8B-B14F-4D97-AF65-F5344CB8AC3E}">
        <p14:creationId xmlns:p14="http://schemas.microsoft.com/office/powerpoint/2010/main" val="3170261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 with a thought from Charles Mann</a:t>
            </a:r>
            <a:r>
              <a:rPr lang="en-US" baseline="0" dirty="0" smtClean="0"/>
              <a:t> from the book 1491…….READ……….I really believe this, I constantly hear people try to achieve some past glory or that things used to be so great…………I think we need to always concentrate on the future and just like this project always have “desirable” plots in mind……..they are not perfect, but something admirable to aim for………</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57</a:t>
            </a:fld>
            <a:endParaRPr lang="en-US"/>
          </a:p>
        </p:txBody>
      </p:sp>
    </p:spTree>
    <p:extLst>
      <p:ext uri="{BB962C8B-B14F-4D97-AF65-F5344CB8AC3E}">
        <p14:creationId xmlns:p14="http://schemas.microsoft.com/office/powerpoint/2010/main" val="1158499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 that in mind I’ll end with this………..This is near</a:t>
            </a:r>
            <a:r>
              <a:rPr lang="en-US" baseline="0" dirty="0" smtClean="0"/>
              <a:t> the area I showed with my dad where he was standing in a privet thicket on his property………we decided we had plenty of forested but since privet was so bad there with no </a:t>
            </a:r>
            <a:r>
              <a:rPr lang="en-US" baseline="0" dirty="0" err="1" smtClean="0"/>
              <a:t>overstory</a:t>
            </a:r>
            <a:r>
              <a:rPr lang="en-US" baseline="0" dirty="0" smtClean="0"/>
              <a:t> trees……..we decided to make a bee meadow which has been in for a few years and looks great.  Sometimes there are so many bees and butterflies I can’t imagine where they are coming from????  Questions…..</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58</a:t>
            </a:fld>
            <a:endParaRPr lang="en-US"/>
          </a:p>
        </p:txBody>
      </p:sp>
    </p:spTree>
    <p:extLst>
      <p:ext uri="{BB962C8B-B14F-4D97-AF65-F5344CB8AC3E}">
        <p14:creationId xmlns:p14="http://schemas.microsoft.com/office/powerpoint/2010/main" val="3876106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what all these studies are showing are that,  …………READ</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6</a:t>
            </a:fld>
            <a:endParaRPr lang="en-US"/>
          </a:p>
        </p:txBody>
      </p:sp>
    </p:spTree>
    <p:extLst>
      <p:ext uri="{BB962C8B-B14F-4D97-AF65-F5344CB8AC3E}">
        <p14:creationId xmlns:p14="http://schemas.microsoft.com/office/powerpoint/2010/main" val="1533815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know among this group of savvy weed killers that most of you probably</a:t>
            </a:r>
            <a:r>
              <a:rPr lang="en-US" baseline="0" dirty="0" smtClean="0"/>
              <a:t> </a:t>
            </a:r>
            <a:r>
              <a:rPr lang="en-US" dirty="0" smtClean="0"/>
              <a:t>know at least a little about privet—although being along the coast you get somewhat of a reprieve.  But here is a little background…………….</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7</a:t>
            </a:fld>
            <a:endParaRPr lang="en-US"/>
          </a:p>
        </p:txBody>
      </p:sp>
    </p:spTree>
    <p:extLst>
      <p:ext uri="{BB962C8B-B14F-4D97-AF65-F5344CB8AC3E}">
        <p14:creationId xmlns:p14="http://schemas.microsoft.com/office/powerpoint/2010/main" val="3467501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a:t>
            </a:r>
            <a:r>
              <a:rPr lang="en-US" baseline="0" dirty="0" smtClean="0"/>
              <a:t> of coming up with a list myself of all the negative attributes that make Chinese privet so invasive and repulsive…………I’ll let the great folks of the Southern Living plant collection tell you how great it is!!  Because it is the same list!!!  THIS PROVES LIFE IS ALL ABOUT PERSPECTIVE!</a:t>
            </a:r>
          </a:p>
          <a:p>
            <a:endParaRPr lang="en-US" baseline="0" dirty="0" smtClean="0"/>
          </a:p>
          <a:p>
            <a:r>
              <a:rPr lang="en-US" baseline="0" dirty="0" smtClean="0"/>
              <a:t>Deer and Insect resistant---no natural enemies</a:t>
            </a:r>
          </a:p>
          <a:p>
            <a:r>
              <a:rPr lang="en-US" baseline="0" dirty="0" smtClean="0"/>
              <a:t>Drought and heat tolerant---</a:t>
            </a:r>
          </a:p>
          <a:p>
            <a:r>
              <a:rPr lang="en-US" baseline="0" dirty="0" smtClean="0"/>
              <a:t>Fast growing---</a:t>
            </a:r>
          </a:p>
          <a:p>
            <a:r>
              <a:rPr lang="en-US" baseline="0" dirty="0" smtClean="0"/>
              <a:t>Adapts to many soils—</a:t>
            </a:r>
          </a:p>
          <a:p>
            <a:r>
              <a:rPr lang="en-US" baseline="0" dirty="0" smtClean="0"/>
              <a:t>Shade tolerant---</a:t>
            </a:r>
          </a:p>
          <a:p>
            <a:r>
              <a:rPr lang="en-US" baseline="0" dirty="0" smtClean="0"/>
              <a:t>No downside!</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8</a:t>
            </a:fld>
            <a:endParaRPr lang="en-US"/>
          </a:p>
        </p:txBody>
      </p:sp>
    </p:spTree>
    <p:extLst>
      <p:ext uri="{BB962C8B-B14F-4D97-AF65-F5344CB8AC3E}">
        <p14:creationId xmlns:p14="http://schemas.microsoft.com/office/powerpoint/2010/main" val="1061243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 insult to injury……….the good folks up at UGA decided to plant it in the stadium!  So when bulldog fans</a:t>
            </a:r>
            <a:r>
              <a:rPr lang="en-US" baseline="0" dirty="0" smtClean="0"/>
              <a:t> talk about the heritage of “playing between the hedges” they are talking about Chinese privet………in fact, in 1996 they replaced it before the </a:t>
            </a:r>
            <a:r>
              <a:rPr lang="en-US" baseline="0" dirty="0" err="1" smtClean="0"/>
              <a:t>olympics</a:t>
            </a:r>
            <a:r>
              <a:rPr lang="en-US" baseline="0" dirty="0" smtClean="0"/>
              <a:t> and someone had the idea to take cutting and sale to dawg fans………read….and it is licensed by UGA!</a:t>
            </a:r>
            <a:endParaRPr lang="en-US" dirty="0"/>
          </a:p>
        </p:txBody>
      </p:sp>
      <p:sp>
        <p:nvSpPr>
          <p:cNvPr id="4" name="Slide Number Placeholder 3"/>
          <p:cNvSpPr>
            <a:spLocks noGrp="1"/>
          </p:cNvSpPr>
          <p:nvPr>
            <p:ph type="sldNum" sz="quarter" idx="10"/>
          </p:nvPr>
        </p:nvSpPr>
        <p:spPr/>
        <p:txBody>
          <a:bodyPr/>
          <a:lstStyle/>
          <a:p>
            <a:pPr>
              <a:defRPr/>
            </a:pPr>
            <a:fld id="{D7435713-B277-4F9E-BE36-09D3D6A65EA5}" type="slidenum">
              <a:rPr lang="en-US" smtClean="0"/>
              <a:pPr>
                <a:defRPr/>
              </a:pPr>
              <a:t>9</a:t>
            </a:fld>
            <a:endParaRPr lang="en-US"/>
          </a:p>
        </p:txBody>
      </p:sp>
    </p:spTree>
    <p:extLst>
      <p:ext uri="{BB962C8B-B14F-4D97-AF65-F5344CB8AC3E}">
        <p14:creationId xmlns:p14="http://schemas.microsoft.com/office/powerpoint/2010/main" val="3814487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55" h="2304">
                  <a:moveTo>
                    <a:pt x="5154" y="1769"/>
                  </a:moveTo>
                  <a:lnTo>
                    <a:pt x="0" y="2304"/>
                  </a:lnTo>
                  <a:lnTo>
                    <a:pt x="0" y="1252"/>
                  </a:lnTo>
                  <a:lnTo>
                    <a:pt x="5155" y="0"/>
                  </a:lnTo>
                  <a:lnTo>
                    <a:pt x="5155" y="1416"/>
                  </a:lnTo>
                  <a:lnTo>
                    <a:pt x="5154" y="176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129" name="Rectangle 9"/>
          <p:cNvSpPr>
            <a:spLocks noGrp="1" noChangeArrowheads="1"/>
          </p:cNvSpPr>
          <p:nvPr>
            <p:ph type="ctrTitle" sz="quarter"/>
          </p:nvPr>
        </p:nvSpPr>
        <p:spPr>
          <a:xfrm>
            <a:off x="685800" y="1768475"/>
            <a:ext cx="7772400" cy="1736725"/>
          </a:xfrm>
        </p:spPr>
        <p:txBody>
          <a:bodyPr anchor="b" anchorCtr="1"/>
          <a:lstStyle>
            <a:lvl1pPr>
              <a:defRPr sz="5400">
                <a:solidFill>
                  <a:srgbClr val="FFFF99"/>
                </a:solidFill>
              </a:defRPr>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2D641275-1D67-411D-AB12-F086A6A74429}" type="slidenum">
              <a:rPr lang="en-US"/>
              <a:pPr>
                <a:defRPr/>
              </a:pPr>
              <a:t>‹#›</a:t>
            </a:fld>
            <a:endParaRPr lang="en-US"/>
          </a:p>
        </p:txBody>
      </p:sp>
    </p:spTree>
    <p:extLst>
      <p:ext uri="{BB962C8B-B14F-4D97-AF65-F5344CB8AC3E}">
        <p14:creationId xmlns:p14="http://schemas.microsoft.com/office/powerpoint/2010/main" val="3282908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27C5AE9-3813-493B-8FBF-4BD09AEE8A7F}" type="slidenum">
              <a:rPr lang="en-US"/>
              <a:pPr>
                <a:defRPr/>
              </a:pPr>
              <a:t>‹#›</a:t>
            </a:fld>
            <a:endParaRPr lang="en-US"/>
          </a:p>
        </p:txBody>
      </p:sp>
    </p:spTree>
    <p:extLst>
      <p:ext uri="{BB962C8B-B14F-4D97-AF65-F5344CB8AC3E}">
        <p14:creationId xmlns:p14="http://schemas.microsoft.com/office/powerpoint/2010/main" val="1164383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04C693F-853A-4628-B855-D4428DB85522}" type="slidenum">
              <a:rPr lang="en-US"/>
              <a:pPr>
                <a:defRPr/>
              </a:pPr>
              <a:t>‹#›</a:t>
            </a:fld>
            <a:endParaRPr lang="en-US"/>
          </a:p>
        </p:txBody>
      </p:sp>
    </p:spTree>
    <p:extLst>
      <p:ext uri="{BB962C8B-B14F-4D97-AF65-F5344CB8AC3E}">
        <p14:creationId xmlns:p14="http://schemas.microsoft.com/office/powerpoint/2010/main" val="3855014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EF777B4-AF58-44D7-9F59-D45249A93414}" type="slidenum">
              <a:rPr lang="en-US"/>
              <a:pPr>
                <a:defRPr/>
              </a:pPr>
              <a:t>‹#›</a:t>
            </a:fld>
            <a:endParaRPr lang="en-US"/>
          </a:p>
        </p:txBody>
      </p:sp>
    </p:spTree>
    <p:extLst>
      <p:ext uri="{BB962C8B-B14F-4D97-AF65-F5344CB8AC3E}">
        <p14:creationId xmlns:p14="http://schemas.microsoft.com/office/powerpoint/2010/main" val="1324672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801908A-80EC-4F01-B35D-7A65D6BE7547}" type="slidenum">
              <a:rPr lang="en-US"/>
              <a:pPr>
                <a:defRPr/>
              </a:pPr>
              <a:t>‹#›</a:t>
            </a:fld>
            <a:endParaRPr lang="en-US"/>
          </a:p>
        </p:txBody>
      </p:sp>
    </p:spTree>
    <p:extLst>
      <p:ext uri="{BB962C8B-B14F-4D97-AF65-F5344CB8AC3E}">
        <p14:creationId xmlns:p14="http://schemas.microsoft.com/office/powerpoint/2010/main" val="2046303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dt" sz="half" idx="10"/>
          </p:nvPr>
        </p:nvSpPr>
        <p:spPr>
          <a:ln/>
        </p:spPr>
        <p:txBody>
          <a:bodyPr/>
          <a:lstStyle>
            <a:lvl1pPr>
              <a:defRPr/>
            </a:lvl1pPr>
          </a:lstStyle>
          <a:p>
            <a:pPr>
              <a:defRPr/>
            </a:pPr>
            <a:endParaRPr lang="en-US"/>
          </a:p>
        </p:txBody>
      </p:sp>
      <p:sp>
        <p:nvSpPr>
          <p:cNvPr id="7" name="Rectangle 8"/>
          <p:cNvSpPr>
            <a:spLocks noGrp="1" noChangeArrowheads="1"/>
          </p:cNvSpPr>
          <p:nvPr>
            <p:ph type="ftr" sz="quarter" idx="11"/>
          </p:nvPr>
        </p:nvSpPr>
        <p:spPr>
          <a:ln/>
        </p:spPr>
        <p:txBody>
          <a:bodyPr/>
          <a:lstStyle>
            <a:lvl1pPr>
              <a:defRPr/>
            </a:lvl1pPr>
          </a:lstStyle>
          <a:p>
            <a:pPr>
              <a:defRPr/>
            </a:pPr>
            <a:endParaRPr lang="en-US"/>
          </a:p>
        </p:txBody>
      </p:sp>
      <p:sp>
        <p:nvSpPr>
          <p:cNvPr id="8" name="Rectangle 9"/>
          <p:cNvSpPr>
            <a:spLocks noGrp="1" noChangeArrowheads="1"/>
          </p:cNvSpPr>
          <p:nvPr>
            <p:ph type="sldNum" sz="quarter" idx="12"/>
          </p:nvPr>
        </p:nvSpPr>
        <p:spPr>
          <a:ln/>
        </p:spPr>
        <p:txBody>
          <a:bodyPr/>
          <a:lstStyle>
            <a:lvl1pPr>
              <a:defRPr/>
            </a:lvl1pPr>
          </a:lstStyle>
          <a:p>
            <a:pPr>
              <a:defRPr/>
            </a:pPr>
            <a:fld id="{097A3B7B-7545-4938-8526-7E5576EBE83D}" type="slidenum">
              <a:rPr lang="en-US"/>
              <a:pPr>
                <a:defRPr/>
              </a:pPr>
              <a:t>‹#›</a:t>
            </a:fld>
            <a:endParaRPr lang="en-US"/>
          </a:p>
        </p:txBody>
      </p:sp>
    </p:spTree>
    <p:extLst>
      <p:ext uri="{BB962C8B-B14F-4D97-AF65-F5344CB8AC3E}">
        <p14:creationId xmlns:p14="http://schemas.microsoft.com/office/powerpoint/2010/main" val="4138521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dt" sz="half" idx="10"/>
          </p:nvPr>
        </p:nvSpPr>
        <p:spPr>
          <a:ln/>
        </p:spPr>
        <p:txBody>
          <a:bodyPr/>
          <a:lstStyle>
            <a:lvl1pPr>
              <a:defRPr/>
            </a:lvl1pPr>
          </a:lstStyle>
          <a:p>
            <a:pPr>
              <a:defRPr/>
            </a:pPr>
            <a:endParaRPr lang="en-US"/>
          </a:p>
        </p:txBody>
      </p:sp>
      <p:sp>
        <p:nvSpPr>
          <p:cNvPr id="7" name="Rectangle 8"/>
          <p:cNvSpPr>
            <a:spLocks noGrp="1" noChangeArrowheads="1"/>
          </p:cNvSpPr>
          <p:nvPr>
            <p:ph type="ftr" sz="quarter" idx="11"/>
          </p:nvPr>
        </p:nvSpPr>
        <p:spPr>
          <a:ln/>
        </p:spPr>
        <p:txBody>
          <a:bodyPr/>
          <a:lstStyle>
            <a:lvl1pPr>
              <a:defRPr/>
            </a:lvl1pPr>
          </a:lstStyle>
          <a:p>
            <a:pPr>
              <a:defRPr/>
            </a:pPr>
            <a:endParaRPr lang="en-US"/>
          </a:p>
        </p:txBody>
      </p:sp>
      <p:sp>
        <p:nvSpPr>
          <p:cNvPr id="8" name="Rectangle 9"/>
          <p:cNvSpPr>
            <a:spLocks noGrp="1" noChangeArrowheads="1"/>
          </p:cNvSpPr>
          <p:nvPr>
            <p:ph type="sldNum" sz="quarter" idx="12"/>
          </p:nvPr>
        </p:nvSpPr>
        <p:spPr>
          <a:ln/>
        </p:spPr>
        <p:txBody>
          <a:bodyPr/>
          <a:lstStyle>
            <a:lvl1pPr>
              <a:defRPr/>
            </a:lvl1pPr>
          </a:lstStyle>
          <a:p>
            <a:pPr>
              <a:defRPr/>
            </a:pPr>
            <a:fld id="{06C4153E-7EF6-486B-BC63-4C723A104262}" type="slidenum">
              <a:rPr lang="en-US"/>
              <a:pPr>
                <a:defRPr/>
              </a:pPr>
              <a:t>‹#›</a:t>
            </a:fld>
            <a:endParaRPr lang="en-US"/>
          </a:p>
        </p:txBody>
      </p:sp>
    </p:spTree>
    <p:extLst>
      <p:ext uri="{BB962C8B-B14F-4D97-AF65-F5344CB8AC3E}">
        <p14:creationId xmlns:p14="http://schemas.microsoft.com/office/powerpoint/2010/main" val="3400248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4E7EA5-83ED-44A6-88A1-A660C581EBC3}" type="slidenum">
              <a:rPr lang="en-US"/>
              <a:pPr>
                <a:defRPr/>
              </a:pPr>
              <a:t>‹#›</a:t>
            </a:fld>
            <a:endParaRPr lang="en-US"/>
          </a:p>
        </p:txBody>
      </p:sp>
    </p:spTree>
    <p:extLst>
      <p:ext uri="{BB962C8B-B14F-4D97-AF65-F5344CB8AC3E}">
        <p14:creationId xmlns:p14="http://schemas.microsoft.com/office/powerpoint/2010/main" val="79603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C76D37-A7CB-40C3-B86A-506392FE067D}" type="slidenum">
              <a:rPr lang="en-US"/>
              <a:pPr>
                <a:defRPr/>
              </a:pPr>
              <a:t>‹#›</a:t>
            </a:fld>
            <a:endParaRPr lang="en-US"/>
          </a:p>
        </p:txBody>
      </p:sp>
    </p:spTree>
    <p:extLst>
      <p:ext uri="{BB962C8B-B14F-4D97-AF65-F5344CB8AC3E}">
        <p14:creationId xmlns:p14="http://schemas.microsoft.com/office/powerpoint/2010/main" val="32362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F9AB8D-7ACA-413F-8444-5D1BAAD3ADA1}" type="slidenum">
              <a:rPr lang="en-US"/>
              <a:pPr>
                <a:defRPr/>
              </a:pPr>
              <a:t>‹#›</a:t>
            </a:fld>
            <a:endParaRPr lang="en-US"/>
          </a:p>
        </p:txBody>
      </p:sp>
    </p:spTree>
    <p:extLst>
      <p:ext uri="{BB962C8B-B14F-4D97-AF65-F5344CB8AC3E}">
        <p14:creationId xmlns:p14="http://schemas.microsoft.com/office/powerpoint/2010/main" val="380238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F7F36C-85EA-43F4-BAC1-31E1BD0E916A}" type="slidenum">
              <a:rPr lang="en-US"/>
              <a:pPr>
                <a:defRPr/>
              </a:pPr>
              <a:t>‹#›</a:t>
            </a:fld>
            <a:endParaRPr lang="en-US"/>
          </a:p>
        </p:txBody>
      </p:sp>
    </p:spTree>
    <p:extLst>
      <p:ext uri="{BB962C8B-B14F-4D97-AF65-F5344CB8AC3E}">
        <p14:creationId xmlns:p14="http://schemas.microsoft.com/office/powerpoint/2010/main" val="2886737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24FAC4F-4377-42ED-B850-AF7F4EC5C75B}" type="slidenum">
              <a:rPr lang="en-US"/>
              <a:pPr>
                <a:defRPr/>
              </a:pPr>
              <a:t>‹#›</a:t>
            </a:fld>
            <a:endParaRPr lang="en-US"/>
          </a:p>
        </p:txBody>
      </p:sp>
    </p:spTree>
    <p:extLst>
      <p:ext uri="{BB962C8B-B14F-4D97-AF65-F5344CB8AC3E}">
        <p14:creationId xmlns:p14="http://schemas.microsoft.com/office/powerpoint/2010/main" val="128745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AF617D-85AB-4BC8-B48B-A246FEAD2FB5}" type="slidenum">
              <a:rPr lang="en-US"/>
              <a:pPr>
                <a:defRPr/>
              </a:pPr>
              <a:t>‹#›</a:t>
            </a:fld>
            <a:endParaRPr lang="en-US"/>
          </a:p>
        </p:txBody>
      </p:sp>
    </p:spTree>
    <p:extLst>
      <p:ext uri="{BB962C8B-B14F-4D97-AF65-F5344CB8AC3E}">
        <p14:creationId xmlns:p14="http://schemas.microsoft.com/office/powerpoint/2010/main" val="355506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A6CBE-FC1D-46C9-B003-9ED482AC5383}" type="slidenum">
              <a:rPr lang="en-US"/>
              <a:pPr>
                <a:defRPr/>
              </a:pPr>
              <a:t>‹#›</a:t>
            </a:fld>
            <a:endParaRPr lang="en-US"/>
          </a:p>
        </p:txBody>
      </p:sp>
    </p:spTree>
    <p:extLst>
      <p:ext uri="{BB962C8B-B14F-4D97-AF65-F5344CB8AC3E}">
        <p14:creationId xmlns:p14="http://schemas.microsoft.com/office/powerpoint/2010/main" val="352804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4F6C690-FEA0-4F32-B315-D4DDDF51A006}" type="slidenum">
              <a:rPr lang="en-US"/>
              <a:pPr>
                <a:defRPr/>
              </a:pPr>
              <a:t>‹#›</a:t>
            </a:fld>
            <a:endParaRPr lang="en-US"/>
          </a:p>
        </p:txBody>
      </p:sp>
    </p:spTree>
    <p:extLst>
      <p:ext uri="{BB962C8B-B14F-4D97-AF65-F5344CB8AC3E}">
        <p14:creationId xmlns:p14="http://schemas.microsoft.com/office/powerpoint/2010/main" val="1105409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28B79ED-5AD0-4BA4-A89A-B336BBAA6131}" type="slidenum">
              <a:rPr lang="en-US"/>
              <a:pPr>
                <a:defRPr/>
              </a:pPr>
              <a:t>‹#›</a:t>
            </a:fld>
            <a:endParaRPr lang="en-US"/>
          </a:p>
        </p:txBody>
      </p:sp>
    </p:spTree>
    <p:extLst>
      <p:ext uri="{BB962C8B-B14F-4D97-AF65-F5344CB8AC3E}">
        <p14:creationId xmlns:p14="http://schemas.microsoft.com/office/powerpoint/2010/main" val="3444414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9A6740-FBE3-4104-89DD-FA53524A2102}" type="slidenum">
              <a:rPr lang="en-US"/>
              <a:pPr>
                <a:defRPr/>
              </a:pPr>
              <a:t>‹#›</a:t>
            </a:fld>
            <a:endParaRPr lang="en-US"/>
          </a:p>
        </p:txBody>
      </p:sp>
    </p:spTree>
    <p:extLst>
      <p:ext uri="{BB962C8B-B14F-4D97-AF65-F5344CB8AC3E}">
        <p14:creationId xmlns:p14="http://schemas.microsoft.com/office/powerpoint/2010/main" val="1978296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B07932-4ACE-4477-AD94-FE5B7DE5FCAC}" type="slidenum">
              <a:rPr lang="en-US"/>
              <a:pPr>
                <a:defRPr/>
              </a:pPr>
              <a:t>‹#›</a:t>
            </a:fld>
            <a:endParaRPr lang="en-US"/>
          </a:p>
        </p:txBody>
      </p:sp>
    </p:spTree>
    <p:extLst>
      <p:ext uri="{BB962C8B-B14F-4D97-AF65-F5344CB8AC3E}">
        <p14:creationId xmlns:p14="http://schemas.microsoft.com/office/powerpoint/2010/main" val="1529901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2B1098-5A79-4AD2-8DCC-0DE0E24FD123}" type="slidenum">
              <a:rPr lang="en-US"/>
              <a:pPr>
                <a:defRPr/>
              </a:pPr>
              <a:t>‹#›</a:t>
            </a:fld>
            <a:endParaRPr lang="en-US"/>
          </a:p>
        </p:txBody>
      </p:sp>
    </p:spTree>
    <p:extLst>
      <p:ext uri="{BB962C8B-B14F-4D97-AF65-F5344CB8AC3E}">
        <p14:creationId xmlns:p14="http://schemas.microsoft.com/office/powerpoint/2010/main" val="366402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CDB1FE-0893-4CE2-99F6-E51AB046A989}" type="slidenum">
              <a:rPr lang="en-US"/>
              <a:pPr>
                <a:defRPr/>
              </a:pPr>
              <a:t>‹#›</a:t>
            </a:fld>
            <a:endParaRPr lang="en-US"/>
          </a:p>
        </p:txBody>
      </p:sp>
    </p:spTree>
    <p:extLst>
      <p:ext uri="{BB962C8B-B14F-4D97-AF65-F5344CB8AC3E}">
        <p14:creationId xmlns:p14="http://schemas.microsoft.com/office/powerpoint/2010/main" val="528873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6C257B1-F4B0-4DAB-AA68-5350240710E6}" type="slidenum">
              <a:rPr lang="en-US"/>
              <a:pPr>
                <a:defRPr/>
              </a:pPr>
              <a:t>‹#›</a:t>
            </a:fld>
            <a:endParaRPr lang="en-US"/>
          </a:p>
        </p:txBody>
      </p:sp>
    </p:spTree>
    <p:extLst>
      <p:ext uri="{BB962C8B-B14F-4D97-AF65-F5344CB8AC3E}">
        <p14:creationId xmlns:p14="http://schemas.microsoft.com/office/powerpoint/2010/main" val="106073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8921228-FF68-47DF-845F-5FFAAE22A825}" type="slidenum">
              <a:rPr lang="en-US"/>
              <a:pPr>
                <a:defRPr/>
              </a:pPr>
              <a:t>‹#›</a:t>
            </a:fld>
            <a:endParaRPr lang="en-US"/>
          </a:p>
        </p:txBody>
      </p:sp>
    </p:spTree>
    <p:extLst>
      <p:ext uri="{BB962C8B-B14F-4D97-AF65-F5344CB8AC3E}">
        <p14:creationId xmlns:p14="http://schemas.microsoft.com/office/powerpoint/2010/main" val="114810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33CE92-42E3-490C-A342-D2F89385EA5D}" type="slidenum">
              <a:rPr lang="en-US"/>
              <a:pPr>
                <a:defRPr/>
              </a:pPr>
              <a:t>‹#›</a:t>
            </a:fld>
            <a:endParaRPr lang="en-US"/>
          </a:p>
        </p:txBody>
      </p:sp>
    </p:spTree>
    <p:extLst>
      <p:ext uri="{BB962C8B-B14F-4D97-AF65-F5344CB8AC3E}">
        <p14:creationId xmlns:p14="http://schemas.microsoft.com/office/powerpoint/2010/main" val="2909620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73CD380B-3A7F-49CF-922A-DF9C814270C4}" type="slidenum">
              <a:rPr lang="en-US"/>
              <a:pPr>
                <a:defRPr/>
              </a:pPr>
              <a:t>‹#›</a:t>
            </a:fld>
            <a:endParaRPr lang="en-US"/>
          </a:p>
        </p:txBody>
      </p:sp>
    </p:spTree>
    <p:extLst>
      <p:ext uri="{BB962C8B-B14F-4D97-AF65-F5344CB8AC3E}">
        <p14:creationId xmlns:p14="http://schemas.microsoft.com/office/powerpoint/2010/main" val="3669524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F611311-0E50-4395-8A8C-0E6A9A5E62FC}" type="slidenum">
              <a:rPr lang="en-US"/>
              <a:pPr>
                <a:defRPr/>
              </a:pPr>
              <a:t>‹#›</a:t>
            </a:fld>
            <a:endParaRPr lang="en-US"/>
          </a:p>
        </p:txBody>
      </p:sp>
    </p:spTree>
    <p:extLst>
      <p:ext uri="{BB962C8B-B14F-4D97-AF65-F5344CB8AC3E}">
        <p14:creationId xmlns:p14="http://schemas.microsoft.com/office/powerpoint/2010/main" val="145419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F0C0D5A-6202-4CB0-9BC5-3026BD796012}" type="slidenum">
              <a:rPr lang="en-US"/>
              <a:pPr>
                <a:defRPr/>
              </a:pPr>
              <a:t>‹#›</a:t>
            </a:fld>
            <a:endParaRPr lang="en-US"/>
          </a:p>
        </p:txBody>
      </p:sp>
    </p:spTree>
    <p:extLst>
      <p:ext uri="{BB962C8B-B14F-4D97-AF65-F5344CB8AC3E}">
        <p14:creationId xmlns:p14="http://schemas.microsoft.com/office/powerpoint/2010/main" val="2522118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94F7473-82E1-46A7-B10A-7559063938DF}" type="slidenum">
              <a:rPr lang="en-US"/>
              <a:pPr>
                <a:defRPr/>
              </a:pPr>
              <a:t>‹#›</a:t>
            </a:fld>
            <a:endParaRPr lang="en-US"/>
          </a:p>
        </p:txBody>
      </p:sp>
    </p:spTree>
    <p:extLst>
      <p:ext uri="{BB962C8B-B14F-4D97-AF65-F5344CB8AC3E}">
        <p14:creationId xmlns:p14="http://schemas.microsoft.com/office/powerpoint/2010/main" val="2001468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74600">
              <a:srgbClr val="4C5926"/>
            </a:gs>
            <a:gs pos="0">
              <a:srgbClr val="003300"/>
            </a:gs>
            <a:gs pos="100000">
              <a:srgbClr val="666633"/>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032" name="Freeform 3"/>
            <p:cNvSpPr>
              <a:spLocks/>
            </p:cNvSpPr>
            <p:nvPr/>
          </p:nvSpPr>
          <p:spPr bwMode="hidden">
            <a:xfrm>
              <a:off x="0" y="583"/>
              <a:ext cx="4487" cy="665"/>
            </a:xfrm>
            <a:custGeom>
              <a:avLst/>
              <a:gdLst>
                <a:gd name="T0" fmla="*/ 4481 w 4806"/>
                <a:gd name="T1" fmla="*/ 299 h 665"/>
                <a:gd name="T2" fmla="*/ 0 w 4806"/>
                <a:gd name="T3" fmla="*/ 665 h 665"/>
                <a:gd name="T4" fmla="*/ 0 w 4806"/>
                <a:gd name="T5" fmla="*/ 0 h 665"/>
                <a:gd name="T6" fmla="*/ 4487 w 4806"/>
                <a:gd name="T7" fmla="*/ 1 h 665"/>
                <a:gd name="T8" fmla="*/ 4481 w 4806"/>
                <a:gd name="T9" fmla="*/ 153 h 665"/>
                <a:gd name="T10" fmla="*/ 4481 w 4806"/>
                <a:gd name="T11" fmla="*/ 299 h 6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06" h="665">
                  <a:moveTo>
                    <a:pt x="4800" y="299"/>
                  </a:moveTo>
                  <a:lnTo>
                    <a:pt x="0" y="665"/>
                  </a:lnTo>
                  <a:lnTo>
                    <a:pt x="0" y="0"/>
                  </a:lnTo>
                  <a:lnTo>
                    <a:pt x="4806" y="1"/>
                  </a:lnTo>
                  <a:lnTo>
                    <a:pt x="4800" y="153"/>
                  </a:lnTo>
                  <a:lnTo>
                    <a:pt x="4800" y="29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10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410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8E190B52-355A-45C8-945F-9A23BC854D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01"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0">
          <a:gsLst>
            <a:gs pos="74600">
              <a:srgbClr val="4C5926"/>
            </a:gs>
            <a:gs pos="0">
              <a:srgbClr val="003300"/>
            </a:gs>
            <a:gs pos="100000">
              <a:srgbClr val="666633"/>
            </a:gs>
          </a:gsLst>
          <a:lin ang="5400000" scaled="1"/>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3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23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23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A98CF21F-0AEA-40CC-A178-485DDC1F00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images.google.com/imgres?imgurl=http://thesimpsons.wz.cz/stranky/data/Galerie/Wallpapery/screaming.jpg&amp;imgrefurl=http://www.deardiary.net/show/diaries/91389/1099872000&amp;h=768&amp;w=1024&amp;sz=86&amp;tbnid=AcOk54lr8DwJ:&amp;tbnh=112&amp;tbnw=149&amp;prev=/images?q%3Dscreaming%26hl%3Den%26lr%3D&amp;oi=imagesr&amp;start=1" TargetMode="External"/><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3.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2.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66.emf"/><Relationship Id="rId4" Type="http://schemas.openxmlformats.org/officeDocument/2006/relationships/oleObject" Target="../embeddings/oleObject3.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67.wmf"/><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72.jpeg"/><Relationship Id="rId11" Type="http://schemas.openxmlformats.org/officeDocument/2006/relationships/image" Target="../media/image77.jp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78.wmf"/><Relationship Id="rId4"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79.w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93.jpeg"/><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chronicle.augusta.com/" TargetMode="External"/><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52400" y="533400"/>
            <a:ext cx="8686800" cy="3581400"/>
          </a:xfrm>
        </p:spPr>
        <p:txBody>
          <a:bodyPr/>
          <a:lstStyle/>
          <a:p>
            <a:pPr>
              <a:defRPr/>
            </a:pPr>
            <a:r>
              <a:rPr lang="en-US" b="1" dirty="0"/>
              <a:t>If You Cut It, Will They Come?</a:t>
            </a:r>
            <a:br>
              <a:rPr lang="en-US" b="1" dirty="0"/>
            </a:br>
            <a:r>
              <a:rPr lang="en-US" sz="3200" b="1" dirty="0"/>
              <a:t/>
            </a:r>
            <a:br>
              <a:rPr lang="en-US" sz="3200" b="1" dirty="0"/>
            </a:br>
            <a:r>
              <a:rPr lang="en-US" sz="3200" b="1" dirty="0"/>
              <a:t> </a:t>
            </a:r>
            <a:r>
              <a:rPr lang="en-US" sz="3200" b="1" dirty="0" smtClean="0"/>
              <a:t/>
            </a:r>
            <a:br>
              <a:rPr lang="en-US" sz="3200" b="1" dirty="0" smtClean="0"/>
            </a:br>
            <a:r>
              <a:rPr lang="en-US" sz="2800" b="1" i="1" dirty="0" smtClean="0">
                <a:solidFill>
                  <a:schemeClr val="tx1"/>
                </a:solidFill>
                <a:effectLst>
                  <a:outerShdw blurRad="38100" dist="38100" dir="2700000" algn="tl">
                    <a:srgbClr val="000000">
                      <a:alpha val="43137"/>
                    </a:srgbClr>
                  </a:outerShdw>
                </a:effectLst>
              </a:rPr>
              <a:t>Pollinator </a:t>
            </a:r>
            <a:r>
              <a:rPr lang="en-US" sz="2800" b="1" i="1" dirty="0">
                <a:solidFill>
                  <a:schemeClr val="tx1"/>
                </a:solidFill>
                <a:effectLst>
                  <a:outerShdw blurRad="38100" dist="38100" dir="2700000" algn="tl">
                    <a:srgbClr val="000000">
                      <a:alpha val="43137"/>
                    </a:srgbClr>
                  </a:outerShdw>
                </a:effectLst>
              </a:rPr>
              <a:t>Response to Chinese Privet Removal</a:t>
            </a:r>
          </a:p>
        </p:txBody>
      </p:sp>
      <p:sp>
        <p:nvSpPr>
          <p:cNvPr id="2051" name="Rectangle 3"/>
          <p:cNvSpPr>
            <a:spLocks noGrp="1" noChangeArrowheads="1"/>
          </p:cNvSpPr>
          <p:nvPr>
            <p:ph type="subTitle" idx="1"/>
          </p:nvPr>
        </p:nvSpPr>
        <p:spPr>
          <a:xfrm>
            <a:off x="304800" y="4419600"/>
            <a:ext cx="8534400" cy="2133600"/>
          </a:xfrm>
        </p:spPr>
        <p:txBody>
          <a:bodyPr/>
          <a:lstStyle/>
          <a:p>
            <a:pPr eaLnBrk="1" hangingPunct="1">
              <a:lnSpc>
                <a:spcPct val="90000"/>
              </a:lnSpc>
              <a:defRPr/>
            </a:pPr>
            <a:endParaRPr lang="en-US" sz="2400" dirty="0" smtClean="0"/>
          </a:p>
          <a:p>
            <a:pPr eaLnBrk="1" hangingPunct="1">
              <a:lnSpc>
                <a:spcPct val="90000"/>
              </a:lnSpc>
              <a:defRPr/>
            </a:pPr>
            <a:endParaRPr lang="en-US" sz="2400" dirty="0"/>
          </a:p>
          <a:p>
            <a:pPr eaLnBrk="1" hangingPunct="1">
              <a:lnSpc>
                <a:spcPct val="90000"/>
              </a:lnSpc>
              <a:defRPr/>
            </a:pPr>
            <a:r>
              <a:rPr lang="en-US" sz="2400" dirty="0" smtClean="0"/>
              <a:t>Scott Horn, Jim Hanula, Jacob Hudson, Mike </a:t>
            </a:r>
            <a:r>
              <a:rPr lang="en-US" sz="2400" dirty="0" err="1" smtClean="0"/>
              <a:t>Ulyshen</a:t>
            </a:r>
            <a:r>
              <a:rPr lang="en-US" sz="2400" dirty="0" smtClean="0"/>
              <a:t>, and</a:t>
            </a:r>
          </a:p>
          <a:p>
            <a:pPr eaLnBrk="1" hangingPunct="1">
              <a:lnSpc>
                <a:spcPct val="90000"/>
              </a:lnSpc>
              <a:defRPr/>
            </a:pPr>
            <a:r>
              <a:rPr lang="en-US" sz="2400" dirty="0" smtClean="0"/>
              <a:t> Yanzhuo Zhang</a:t>
            </a:r>
          </a:p>
          <a:p>
            <a:pPr eaLnBrk="1" hangingPunct="1">
              <a:lnSpc>
                <a:spcPct val="90000"/>
              </a:lnSpc>
              <a:defRPr/>
            </a:pPr>
            <a:endParaRPr lang="en-US" sz="2800" baseline="300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52400"/>
            <a:ext cx="8229600" cy="1143000"/>
          </a:xfrm>
        </p:spPr>
        <p:txBody>
          <a:bodyPr/>
          <a:lstStyle/>
          <a:p>
            <a:pPr eaLnBrk="1" hangingPunct="1">
              <a:defRPr/>
            </a:pPr>
            <a:r>
              <a:rPr lang="en-US" sz="4000" dirty="0" smtClean="0">
                <a:solidFill>
                  <a:srgbClr val="FFFF99"/>
                </a:solidFill>
              </a:rPr>
              <a:t>Chinese Privet, </a:t>
            </a:r>
            <a:r>
              <a:rPr lang="en-US" sz="4000" i="1" dirty="0" err="1" smtClean="0">
                <a:solidFill>
                  <a:srgbClr val="FFFF99"/>
                </a:solidFill>
              </a:rPr>
              <a:t>Ligustrum</a:t>
            </a:r>
            <a:r>
              <a:rPr lang="en-US" sz="4000" i="1" dirty="0" smtClean="0">
                <a:solidFill>
                  <a:srgbClr val="FFFF99"/>
                </a:solidFill>
              </a:rPr>
              <a:t> </a:t>
            </a:r>
            <a:r>
              <a:rPr lang="en-US" sz="4000" i="1" dirty="0" err="1" smtClean="0">
                <a:solidFill>
                  <a:srgbClr val="FFFF99"/>
                </a:solidFill>
              </a:rPr>
              <a:t>sinense</a:t>
            </a:r>
            <a:endParaRPr lang="en-US" sz="4000" i="1" dirty="0" smtClean="0">
              <a:solidFill>
                <a:srgbClr val="FFFF99"/>
              </a:solidFill>
            </a:endParaRPr>
          </a:p>
        </p:txBody>
      </p:sp>
      <p:sp>
        <p:nvSpPr>
          <p:cNvPr id="16390" name="Rectangle 6"/>
          <p:cNvSpPr>
            <a:spLocks noGrp="1" noChangeArrowheads="1"/>
          </p:cNvSpPr>
          <p:nvPr>
            <p:ph type="body" idx="1"/>
          </p:nvPr>
        </p:nvSpPr>
        <p:spPr>
          <a:xfrm>
            <a:off x="228600" y="1828800"/>
            <a:ext cx="8763000" cy="4267200"/>
          </a:xfrm>
        </p:spPr>
        <p:txBody>
          <a:bodyPr/>
          <a:lstStyle/>
          <a:p>
            <a:pPr eaLnBrk="1" hangingPunct="1">
              <a:lnSpc>
                <a:spcPct val="80000"/>
              </a:lnSpc>
              <a:buClr>
                <a:srgbClr val="FFFF00"/>
              </a:buClr>
              <a:buFont typeface="Wingdings" panose="05000000000000000000" pitchFamily="2" charset="2"/>
              <a:buChar char="§"/>
              <a:defRPr/>
            </a:pPr>
            <a:r>
              <a:rPr lang="en-US" sz="2800" dirty="0" smtClean="0"/>
              <a:t>Well established in the Southeast by the 1930’s</a:t>
            </a:r>
          </a:p>
          <a:p>
            <a:pPr marL="0" indent="0" eaLnBrk="1" hangingPunct="1">
              <a:lnSpc>
                <a:spcPct val="80000"/>
              </a:lnSpc>
              <a:buClr>
                <a:srgbClr val="FFFF00"/>
              </a:buClr>
              <a:buNone/>
              <a:defRPr/>
            </a:pPr>
            <a:endParaRPr lang="en-US" sz="2800" dirty="0" smtClean="0"/>
          </a:p>
          <a:p>
            <a:pPr lvl="1" eaLnBrk="1" hangingPunct="1">
              <a:lnSpc>
                <a:spcPct val="80000"/>
              </a:lnSpc>
              <a:buClr>
                <a:srgbClr val="FFFF00"/>
              </a:buClr>
              <a:buFont typeface="Wingdings" panose="05000000000000000000" pitchFamily="2" charset="2"/>
              <a:buChar char="§"/>
              <a:defRPr/>
            </a:pPr>
            <a:r>
              <a:rPr lang="en-US" sz="2400" dirty="0" smtClean="0"/>
              <a:t>Prolific seed producer--seeds dispersed by birds, small mammals, and flooding</a:t>
            </a:r>
          </a:p>
          <a:p>
            <a:pPr marL="0" indent="0" eaLnBrk="1" hangingPunct="1">
              <a:lnSpc>
                <a:spcPct val="80000"/>
              </a:lnSpc>
              <a:buClr>
                <a:srgbClr val="FFFF00"/>
              </a:buClr>
              <a:buNone/>
              <a:defRPr/>
            </a:pPr>
            <a:endParaRPr lang="en-US" sz="2800" dirty="0" smtClean="0"/>
          </a:p>
          <a:p>
            <a:pPr lvl="1" eaLnBrk="1" hangingPunct="1">
              <a:lnSpc>
                <a:spcPct val="80000"/>
              </a:lnSpc>
              <a:buClr>
                <a:srgbClr val="FFFF00"/>
              </a:buClr>
              <a:buFont typeface="Wingdings" panose="05000000000000000000" pitchFamily="2" charset="2"/>
              <a:buChar char="§"/>
              <a:defRPr/>
            </a:pPr>
            <a:r>
              <a:rPr lang="en-US" sz="2400" dirty="0" smtClean="0"/>
              <a:t>No native natural enemies</a:t>
            </a:r>
            <a:endParaRPr lang="en-US" sz="1600" dirty="0" smtClean="0"/>
          </a:p>
          <a:p>
            <a:pPr lvl="1" eaLnBrk="1" hangingPunct="1">
              <a:lnSpc>
                <a:spcPct val="80000"/>
              </a:lnSpc>
              <a:buClr>
                <a:srgbClr val="FFFF00"/>
              </a:buClr>
              <a:buFont typeface="Wingdings" panose="05000000000000000000" pitchFamily="2" charset="2"/>
              <a:buChar char="§"/>
              <a:defRPr/>
            </a:pPr>
            <a:endParaRPr lang="en-US" sz="2400" dirty="0" smtClean="0"/>
          </a:p>
          <a:p>
            <a:pPr marL="0" indent="0" eaLnBrk="1" hangingPunct="1">
              <a:lnSpc>
                <a:spcPct val="80000"/>
              </a:lnSpc>
              <a:buClr>
                <a:srgbClr val="FFFF00"/>
              </a:buClr>
              <a:buNone/>
              <a:defRPr/>
            </a:pPr>
            <a:endParaRPr lang="en-US" sz="2800" dirty="0" smtClean="0"/>
          </a:p>
          <a:p>
            <a:pPr eaLnBrk="1" hangingPunct="1">
              <a:lnSpc>
                <a:spcPct val="80000"/>
              </a:lnSpc>
              <a:buClr>
                <a:srgbClr val="FFFF00"/>
              </a:buClr>
              <a:buFont typeface="Wingdings" panose="05000000000000000000" pitchFamily="2" charset="2"/>
              <a:buChar char="§"/>
              <a:defRPr/>
            </a:pPr>
            <a:r>
              <a:rPr lang="en-US" sz="2800" dirty="0" smtClean="0"/>
              <a:t>59% of Oconee river floodplain infested (Ward 2002)</a:t>
            </a:r>
          </a:p>
          <a:p>
            <a:pPr marL="0" indent="0" eaLnBrk="1" hangingPunct="1">
              <a:lnSpc>
                <a:spcPct val="80000"/>
              </a:lnSpc>
              <a:buClr>
                <a:srgbClr val="FFFF00"/>
              </a:buClr>
              <a:buNone/>
              <a:defRPr/>
            </a:pPr>
            <a:endParaRPr lang="en-US" sz="2800" dirty="0" smtClean="0"/>
          </a:p>
        </p:txBody>
      </p:sp>
      <p:pic>
        <p:nvPicPr>
          <p:cNvPr id="645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505200"/>
            <a:ext cx="1619250" cy="968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505200"/>
            <a:ext cx="1524000" cy="96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68291" y="6019800"/>
            <a:ext cx="3048000" cy="646331"/>
          </a:xfrm>
          <a:prstGeom prst="rect">
            <a:avLst/>
          </a:prstGeom>
          <a:solidFill>
            <a:srgbClr val="003300">
              <a:alpha val="69000"/>
            </a:srgbClr>
          </a:solidFill>
        </p:spPr>
        <p:txBody>
          <a:bodyPr wrap="square" rtlCol="0">
            <a:spAutoFit/>
          </a:bodyPr>
          <a:lstStyle/>
          <a:p>
            <a:r>
              <a:rPr lang="en-US" dirty="0" smtClean="0"/>
              <a:t>Sandy Creek Nature Center</a:t>
            </a:r>
          </a:p>
          <a:p>
            <a:r>
              <a:rPr lang="en-US" dirty="0" smtClean="0"/>
              <a:t>Athens, GA</a:t>
            </a:r>
            <a:endParaRPr lang="en-US" dirty="0"/>
          </a:p>
        </p:txBody>
      </p:sp>
    </p:spTree>
    <p:extLst>
      <p:ext uri="{BB962C8B-B14F-4D97-AF65-F5344CB8AC3E}">
        <p14:creationId xmlns:p14="http://schemas.microsoft.com/office/powerpoint/2010/main" val="4151321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descr="http://www.deardiary.net/show/diaries/91389/109987200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46" y="4953000"/>
            <a:ext cx="2462213" cy="185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8" descr="WS-BEFORE C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15454"/>
            <a:ext cx="4464059" cy="320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0"/>
          <p:cNvSpPr txBox="1">
            <a:spLocks noChangeArrowheads="1"/>
          </p:cNvSpPr>
          <p:nvPr/>
        </p:nvSpPr>
        <p:spPr bwMode="auto">
          <a:xfrm>
            <a:off x="4493402" y="3681569"/>
            <a:ext cx="45127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2800" b="1" dirty="0"/>
              <a:t>Privet in the forest is an</a:t>
            </a:r>
          </a:p>
          <a:p>
            <a:r>
              <a:rPr lang="en-US" altLang="en-US" sz="2800" b="1" dirty="0"/>
              <a:t>ecological nightmare. </a:t>
            </a:r>
          </a:p>
        </p:txBody>
      </p:sp>
      <p:sp>
        <p:nvSpPr>
          <p:cNvPr id="7" name="TextBox 6"/>
          <p:cNvSpPr txBox="1"/>
          <p:nvPr/>
        </p:nvSpPr>
        <p:spPr>
          <a:xfrm>
            <a:off x="7382164" y="2908149"/>
            <a:ext cx="1624012" cy="415498"/>
          </a:xfrm>
          <a:prstGeom prst="rect">
            <a:avLst/>
          </a:prstGeom>
          <a:solidFill>
            <a:srgbClr val="003300">
              <a:alpha val="71000"/>
            </a:srgbClr>
          </a:solidFill>
        </p:spPr>
        <p:txBody>
          <a:bodyPr wrap="square" rtlCol="0">
            <a:spAutoFit/>
          </a:bodyPr>
          <a:lstStyle/>
          <a:p>
            <a:r>
              <a:rPr lang="en-US" sz="1050" dirty="0" smtClean="0"/>
              <a:t>Oconee National Forest</a:t>
            </a:r>
          </a:p>
          <a:p>
            <a:r>
              <a:rPr lang="en-US" sz="1050" dirty="0" smtClean="0"/>
              <a:t>Greensboro, GA</a:t>
            </a:r>
            <a:endParaRPr lang="en-US" sz="105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90" y="3323647"/>
            <a:ext cx="4268010" cy="3352800"/>
          </a:xfrm>
          <a:prstGeom prst="rect">
            <a:avLst/>
          </a:prstGeom>
        </p:spPr>
      </p:pic>
      <p:sp>
        <p:nvSpPr>
          <p:cNvPr id="9" name="TextBox 8"/>
          <p:cNvSpPr txBox="1"/>
          <p:nvPr/>
        </p:nvSpPr>
        <p:spPr>
          <a:xfrm>
            <a:off x="2700915" y="6236553"/>
            <a:ext cx="1624012" cy="415498"/>
          </a:xfrm>
          <a:prstGeom prst="rect">
            <a:avLst/>
          </a:prstGeom>
          <a:solidFill>
            <a:srgbClr val="003300">
              <a:alpha val="71000"/>
            </a:srgbClr>
          </a:solidFill>
        </p:spPr>
        <p:txBody>
          <a:bodyPr wrap="square" rtlCol="0">
            <a:spAutoFit/>
          </a:bodyPr>
          <a:lstStyle/>
          <a:p>
            <a:r>
              <a:rPr lang="en-US" sz="1050" dirty="0" smtClean="0"/>
              <a:t>State Botanical Gardens</a:t>
            </a:r>
          </a:p>
          <a:p>
            <a:r>
              <a:rPr lang="en-US" sz="1050" dirty="0" smtClean="0"/>
              <a:t>Athens, GA</a:t>
            </a:r>
            <a:endParaRPr lang="en-US" sz="1050" dirty="0"/>
          </a:p>
        </p:txBody>
      </p:sp>
      <p:pic>
        <p:nvPicPr>
          <p:cNvPr id="614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90" y="120072"/>
            <a:ext cx="4268010" cy="313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444442" y="2814618"/>
            <a:ext cx="880485" cy="415498"/>
          </a:xfrm>
          <a:prstGeom prst="rect">
            <a:avLst/>
          </a:prstGeom>
          <a:solidFill>
            <a:srgbClr val="003300">
              <a:alpha val="71000"/>
            </a:srgbClr>
          </a:solidFill>
        </p:spPr>
        <p:txBody>
          <a:bodyPr wrap="square" rtlCol="0">
            <a:spAutoFit/>
          </a:bodyPr>
          <a:lstStyle/>
          <a:p>
            <a:r>
              <a:rPr lang="en-US" sz="1050" dirty="0" smtClean="0"/>
              <a:t>Private land</a:t>
            </a:r>
          </a:p>
          <a:p>
            <a:r>
              <a:rPr lang="en-US" sz="1050" dirty="0" smtClean="0"/>
              <a:t>Ashland, AL</a:t>
            </a:r>
            <a:endParaRPr lang="en-US" sz="105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077199"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67145" y="381000"/>
            <a:ext cx="8458199" cy="781752"/>
          </a:xfrm>
          <a:prstGeom prst="rect">
            <a:avLst/>
          </a:prstGeom>
        </p:spPr>
        <p:txBody>
          <a:bodyPr wrap="square">
            <a:spAutoFit/>
          </a:bodyPr>
          <a:lstStyle/>
          <a:p>
            <a:pPr lvl="0" algn="ctr" eaLnBrk="1" hangingPunct="1">
              <a:lnSpc>
                <a:spcPct val="80000"/>
              </a:lnSpc>
              <a:buClr>
                <a:srgbClr val="FFFF00"/>
              </a:buClr>
              <a:defRPr/>
            </a:pPr>
            <a:r>
              <a:rPr lang="en-US" sz="2800" dirty="0">
                <a:solidFill>
                  <a:schemeClr val="tx2">
                    <a:lumMod val="50000"/>
                  </a:schemeClr>
                </a:solidFill>
              </a:rPr>
              <a:t>It covers 1-3 million acres of forest land in the Southeast (and growing!!!)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228600"/>
            <a:ext cx="4343400" cy="914400"/>
          </a:xfrm>
        </p:spPr>
        <p:txBody>
          <a:bodyPr/>
          <a:lstStyle/>
          <a:p>
            <a:pPr eaLnBrk="1" hangingPunct="1">
              <a:defRPr/>
            </a:pPr>
            <a:r>
              <a:rPr lang="en-US" dirty="0" smtClean="0">
                <a:solidFill>
                  <a:srgbClr val="FFFF99"/>
                </a:solidFill>
              </a:rPr>
              <a:t>Broad Goals</a:t>
            </a:r>
          </a:p>
        </p:txBody>
      </p:sp>
      <p:sp>
        <p:nvSpPr>
          <p:cNvPr id="14339" name="Rectangle 3"/>
          <p:cNvSpPr>
            <a:spLocks noGrp="1" noChangeArrowheads="1"/>
          </p:cNvSpPr>
          <p:nvPr>
            <p:ph type="body" sz="half" idx="1"/>
          </p:nvPr>
        </p:nvSpPr>
        <p:spPr>
          <a:xfrm>
            <a:off x="228600" y="2095500"/>
            <a:ext cx="7315200" cy="4572000"/>
          </a:xfrm>
        </p:spPr>
        <p:txBody>
          <a:bodyPr/>
          <a:lstStyle/>
          <a:p>
            <a:pPr marL="514350" indent="-514350" eaLnBrk="1" hangingPunct="1">
              <a:buClr>
                <a:srgbClr val="FFFF00"/>
              </a:buClr>
              <a:buFont typeface="+mj-lt"/>
              <a:buAutoNum type="arabicPeriod"/>
              <a:defRPr/>
            </a:pPr>
            <a:r>
              <a:rPr lang="en-US" sz="2800" dirty="0" smtClean="0"/>
              <a:t>Increase public awareness</a:t>
            </a:r>
          </a:p>
          <a:p>
            <a:pPr marL="514350" indent="-514350" eaLnBrk="1" hangingPunct="1">
              <a:buClr>
                <a:srgbClr val="FFFF00"/>
              </a:buClr>
              <a:buFont typeface="+mj-lt"/>
              <a:buAutoNum type="arabicPeriod"/>
              <a:defRPr/>
            </a:pPr>
            <a:endParaRPr lang="en-US" sz="2800" dirty="0" smtClean="0"/>
          </a:p>
          <a:p>
            <a:pPr marL="514350" indent="-514350" eaLnBrk="1" hangingPunct="1">
              <a:buClr>
                <a:srgbClr val="FFFF00"/>
              </a:buClr>
              <a:buFont typeface="+mj-lt"/>
              <a:buAutoNum type="arabicPeriod"/>
              <a:defRPr/>
            </a:pPr>
            <a:r>
              <a:rPr lang="en-US" sz="2800" dirty="0"/>
              <a:t>Lay groundwork for biological control project</a:t>
            </a:r>
          </a:p>
          <a:p>
            <a:pPr marL="514350" indent="-514350" eaLnBrk="1" hangingPunct="1">
              <a:buClr>
                <a:srgbClr val="FFFF00"/>
              </a:buClr>
              <a:buFont typeface="+mj-lt"/>
              <a:buAutoNum type="arabicPeriod"/>
              <a:defRPr/>
            </a:pPr>
            <a:endParaRPr lang="en-US" sz="2800" dirty="0" smtClean="0"/>
          </a:p>
          <a:p>
            <a:pPr marL="514350" indent="-514350" eaLnBrk="1" hangingPunct="1">
              <a:buClr>
                <a:srgbClr val="FFFF00"/>
              </a:buClr>
              <a:buFont typeface="+mj-lt"/>
              <a:buAutoNum type="arabicPeriod"/>
              <a:defRPr/>
            </a:pPr>
            <a:r>
              <a:rPr lang="en-US" sz="2800" dirty="0" smtClean="0"/>
              <a:t>Understand impacts of privet invasion and its control on forest </a:t>
            </a:r>
            <a:r>
              <a:rPr lang="en-US" sz="2800" u="sng" dirty="0" smtClean="0"/>
              <a:t>plant</a:t>
            </a:r>
            <a:r>
              <a:rPr lang="en-US" sz="2800" dirty="0" smtClean="0"/>
              <a:t> and </a:t>
            </a:r>
            <a:r>
              <a:rPr lang="en-US" sz="2800" u="sng" dirty="0" smtClean="0"/>
              <a:t>animal</a:t>
            </a:r>
            <a:r>
              <a:rPr lang="en-US" sz="2800" dirty="0" smtClean="0"/>
              <a:t> communities</a:t>
            </a:r>
          </a:p>
        </p:txBody>
      </p:sp>
      <p:sp>
        <p:nvSpPr>
          <p:cNvPr id="2" name="5-Point Star 1"/>
          <p:cNvSpPr/>
          <p:nvPr/>
        </p:nvSpPr>
        <p:spPr bwMode="auto">
          <a:xfrm>
            <a:off x="2971800" y="5479695"/>
            <a:ext cx="457200" cy="4572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143000"/>
            <a:ext cx="2540000" cy="1905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02674" y="76200"/>
            <a:ext cx="8229600" cy="1600200"/>
          </a:xfrm>
        </p:spPr>
        <p:txBody>
          <a:bodyPr/>
          <a:lstStyle/>
          <a:p>
            <a:pPr eaLnBrk="1" hangingPunct="1">
              <a:defRPr/>
            </a:pPr>
            <a:r>
              <a:rPr lang="en-US" sz="4800" dirty="0" smtClean="0">
                <a:solidFill>
                  <a:srgbClr val="FFFF99"/>
                </a:solidFill>
              </a:rPr>
              <a:t>Specific Questions</a:t>
            </a:r>
            <a:br>
              <a:rPr lang="en-US" sz="4800" dirty="0" smtClean="0">
                <a:solidFill>
                  <a:srgbClr val="FFFF99"/>
                </a:solidFill>
              </a:rPr>
            </a:br>
            <a:r>
              <a:rPr lang="en-US" sz="3200" dirty="0">
                <a:solidFill>
                  <a:schemeClr val="tx1"/>
                </a:solidFill>
              </a:rPr>
              <a:t/>
            </a:r>
            <a:br>
              <a:rPr lang="en-US" sz="3200" dirty="0">
                <a:solidFill>
                  <a:schemeClr val="tx1"/>
                </a:solidFill>
              </a:rPr>
            </a:br>
            <a:endParaRPr lang="en-US" sz="3200" dirty="0" smtClean="0">
              <a:solidFill>
                <a:schemeClr val="tx1"/>
              </a:solidFill>
            </a:endParaRPr>
          </a:p>
        </p:txBody>
      </p:sp>
      <p:sp>
        <p:nvSpPr>
          <p:cNvPr id="3" name="TextBox 2"/>
          <p:cNvSpPr txBox="1"/>
          <p:nvPr/>
        </p:nvSpPr>
        <p:spPr>
          <a:xfrm>
            <a:off x="1378974" y="1066800"/>
            <a:ext cx="6477000" cy="7294305"/>
          </a:xfrm>
          <a:prstGeom prst="rect">
            <a:avLst/>
          </a:prstGeom>
          <a:noFill/>
        </p:spPr>
        <p:txBody>
          <a:bodyPr wrap="square" rtlCol="0">
            <a:spAutoFit/>
          </a:bodyPr>
          <a:lstStyle/>
          <a:p>
            <a:pPr marL="285750" indent="-285750">
              <a:buClr>
                <a:srgbClr val="FFFF00"/>
              </a:buClr>
              <a:buSzPct val="82000"/>
              <a:buFont typeface="Wingdings" panose="05000000000000000000" pitchFamily="2" charset="2"/>
              <a:buChar char="§"/>
            </a:pPr>
            <a:r>
              <a:rPr lang="en-US" sz="2400" dirty="0" smtClean="0"/>
              <a:t>Which method (manual felling </a:t>
            </a:r>
            <a:r>
              <a:rPr lang="en-US" sz="2400" dirty="0" err="1" smtClean="0"/>
              <a:t>vs</a:t>
            </a:r>
            <a:r>
              <a:rPr lang="en-US" sz="2400" dirty="0" smtClean="0"/>
              <a:t> mulching) of Privet control is most effective?</a:t>
            </a:r>
          </a:p>
          <a:p>
            <a:pPr marL="285750" indent="-285750">
              <a:buClr>
                <a:srgbClr val="FFFF00"/>
              </a:buClr>
              <a:buSzPct val="82000"/>
              <a:buFont typeface="Wingdings" panose="05000000000000000000" pitchFamily="2" charset="2"/>
              <a:buChar char="§"/>
            </a:pPr>
            <a:endParaRPr lang="en-US" sz="2400" dirty="0"/>
          </a:p>
          <a:p>
            <a:pPr marL="285750" indent="-285750">
              <a:buClr>
                <a:srgbClr val="FFFF00"/>
              </a:buClr>
              <a:buSzPct val="82000"/>
              <a:buFont typeface="Wingdings" panose="05000000000000000000" pitchFamily="2" charset="2"/>
              <a:buChar char="§"/>
            </a:pPr>
            <a:r>
              <a:rPr lang="en-US" sz="2400" dirty="0" smtClean="0"/>
              <a:t>How does the local plant community respond when Privet is removed? </a:t>
            </a:r>
          </a:p>
          <a:p>
            <a:pPr marL="742950" lvl="1" indent="-285750">
              <a:buClr>
                <a:srgbClr val="FFFF00"/>
              </a:buClr>
              <a:buSzPct val="82000"/>
              <a:buFont typeface="Wingdings" panose="05000000000000000000" pitchFamily="2" charset="2"/>
              <a:buChar char="§"/>
            </a:pPr>
            <a:r>
              <a:rPr lang="en-US" sz="2000" dirty="0" smtClean="0"/>
              <a:t>Plant cover=floral resources=pollinators</a:t>
            </a:r>
          </a:p>
          <a:p>
            <a:pPr marL="285750" indent="-285750">
              <a:buClr>
                <a:srgbClr val="FFFF00"/>
              </a:buClr>
              <a:buSzPct val="82000"/>
              <a:buFont typeface="Wingdings" panose="05000000000000000000" pitchFamily="2" charset="2"/>
              <a:buChar char="§"/>
            </a:pPr>
            <a:endParaRPr lang="en-US" sz="2400" dirty="0"/>
          </a:p>
          <a:p>
            <a:pPr marL="285750" indent="-285750">
              <a:buClr>
                <a:srgbClr val="FFFF00"/>
              </a:buClr>
              <a:buSzPct val="82000"/>
              <a:buFont typeface="Wingdings" panose="05000000000000000000" pitchFamily="2" charset="2"/>
              <a:buChar char="§"/>
            </a:pPr>
            <a:r>
              <a:rPr lang="en-US" sz="2400" dirty="0" smtClean="0"/>
              <a:t>How do pollinators respond once privet is removed and native plants return?</a:t>
            </a:r>
          </a:p>
          <a:p>
            <a:pPr marL="285750" indent="-285750">
              <a:buClr>
                <a:srgbClr val="FFFF00"/>
              </a:buClr>
              <a:buSzPct val="82000"/>
              <a:buFont typeface="Wingdings" panose="05000000000000000000" pitchFamily="2" charset="2"/>
              <a:buChar char="§"/>
            </a:pPr>
            <a:endParaRPr lang="en-US" sz="2400" dirty="0"/>
          </a:p>
          <a:p>
            <a:pPr marL="285750" indent="-285750">
              <a:buClr>
                <a:srgbClr val="FFFF00"/>
              </a:buClr>
              <a:buSzPct val="82000"/>
              <a:buFont typeface="Wingdings" panose="05000000000000000000" pitchFamily="2" charset="2"/>
              <a:buChar char="§"/>
            </a:pPr>
            <a:r>
              <a:rPr lang="en-US" sz="2400" dirty="0" smtClean="0"/>
              <a:t>How do pollinators in privet cleared areas compare to communities in areas that have never had privet (“desired plots”)?</a:t>
            </a:r>
          </a:p>
          <a:p>
            <a:pPr marL="285750" indent="-285750">
              <a:buClr>
                <a:srgbClr val="FFFF00"/>
              </a:buClr>
              <a:buSzPct val="82000"/>
              <a:buFont typeface="Wingdings" panose="05000000000000000000" pitchFamily="2" charset="2"/>
              <a:buChar char="§"/>
            </a:pPr>
            <a:endParaRPr lang="en-US" sz="2400" dirty="0"/>
          </a:p>
          <a:p>
            <a:pPr marL="285750" indent="-285750">
              <a:buClr>
                <a:srgbClr val="FFFF00"/>
              </a:buClr>
              <a:buSzPct val="82000"/>
              <a:buFont typeface="Wingdings" panose="05000000000000000000" pitchFamily="2" charset="2"/>
              <a:buChar char="§"/>
            </a:pPr>
            <a:r>
              <a:rPr lang="en-US" sz="2400" dirty="0" smtClean="0"/>
              <a:t>How do cleared areas change over time?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smtClean="0"/>
          </a:p>
          <a:p>
            <a:pPr lvl="1"/>
            <a:endParaRPr lang="en-US" dirty="0"/>
          </a:p>
          <a:p>
            <a:pPr marL="742950" lvl="1" indent="-285750">
              <a:buFont typeface="Wingdings" panose="05000000000000000000" pitchFamily="2" charset="2"/>
              <a:buChar char="§"/>
            </a:pPr>
            <a:endParaRPr lang="en-US" dirty="0"/>
          </a:p>
          <a:p>
            <a:pPr marL="742950" lvl="1" indent="-285750">
              <a:buFont typeface="Wingdings" panose="05000000000000000000" pitchFamily="2" charset="2"/>
              <a:buChar char="§"/>
            </a:pPr>
            <a:endParaRPr lang="en-US" dirty="0" smtClean="0"/>
          </a:p>
          <a:p>
            <a:pPr marL="742950" lvl="1" indent="-285750">
              <a:buFont typeface="Wingdings" panose="05000000000000000000" pitchFamily="2" charset="2"/>
              <a:buChar char="§"/>
            </a:pP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598136" y="-228600"/>
            <a:ext cx="7772400" cy="838199"/>
          </a:xfrm>
        </p:spPr>
        <p:txBody>
          <a:bodyPr/>
          <a:lstStyle/>
          <a:p>
            <a:r>
              <a:rPr lang="en-US" sz="3600" dirty="0" smtClean="0"/>
              <a:t>Why study pollinators?</a:t>
            </a:r>
            <a:endParaRPr lang="en-US" sz="3600" dirty="0"/>
          </a:p>
        </p:txBody>
      </p:sp>
      <p:sp>
        <p:nvSpPr>
          <p:cNvPr id="5" name="TextBox 4"/>
          <p:cNvSpPr txBox="1"/>
          <p:nvPr/>
        </p:nvSpPr>
        <p:spPr>
          <a:xfrm>
            <a:off x="107540" y="3810000"/>
            <a:ext cx="8915400" cy="4185761"/>
          </a:xfrm>
          <a:prstGeom prst="rect">
            <a:avLst/>
          </a:prstGeom>
          <a:noFill/>
        </p:spPr>
        <p:txBody>
          <a:bodyPr wrap="square" rtlCol="0">
            <a:spAutoFit/>
          </a:bodyPr>
          <a:lstStyle/>
          <a:p>
            <a:pPr eaLnBrk="1" hangingPunct="1">
              <a:buClr>
                <a:srgbClr val="FFFF00"/>
              </a:buClr>
              <a:buFont typeface="Wingdings" panose="05000000000000000000" pitchFamily="2" charset="2"/>
              <a:buChar char="§"/>
              <a:defRPr/>
            </a:pPr>
            <a:r>
              <a:rPr lang="en-US" dirty="0" smtClean="0"/>
              <a:t> They provide </a:t>
            </a:r>
            <a:r>
              <a:rPr lang="en-US" dirty="0"/>
              <a:t>important ecosystem </a:t>
            </a:r>
            <a:r>
              <a:rPr lang="en-US" dirty="0" smtClean="0"/>
              <a:t>services (pollination)</a:t>
            </a:r>
          </a:p>
          <a:p>
            <a:pPr eaLnBrk="1" hangingPunct="1">
              <a:buClr>
                <a:srgbClr val="FFFF00"/>
              </a:buClr>
              <a:buFont typeface="Wingdings" panose="05000000000000000000" pitchFamily="2" charset="2"/>
              <a:buChar char="§"/>
              <a:defRPr/>
            </a:pPr>
            <a:endParaRPr lang="en-US" dirty="0"/>
          </a:p>
          <a:p>
            <a:pPr eaLnBrk="1" hangingPunct="1">
              <a:buClr>
                <a:srgbClr val="FFFF00"/>
              </a:buClr>
              <a:buFont typeface="Wingdings" panose="05000000000000000000" pitchFamily="2" charset="2"/>
              <a:buChar char="§"/>
              <a:defRPr/>
            </a:pPr>
            <a:r>
              <a:rPr lang="en-US" dirty="0" smtClean="0"/>
              <a:t> Leading to estimated economic value in the U.S. (2003) of between 18-27 billion dollars</a:t>
            </a:r>
          </a:p>
          <a:p>
            <a:pPr eaLnBrk="1" hangingPunct="1">
              <a:buClr>
                <a:srgbClr val="FFFF00"/>
              </a:buClr>
              <a:defRPr/>
            </a:pPr>
            <a:endParaRPr lang="en-US" dirty="0"/>
          </a:p>
          <a:p>
            <a:pPr eaLnBrk="1" hangingPunct="1">
              <a:buClr>
                <a:srgbClr val="FFFF00"/>
              </a:buClr>
              <a:buFont typeface="Wingdings" panose="05000000000000000000" pitchFamily="2" charset="2"/>
              <a:buChar char="§"/>
              <a:defRPr/>
            </a:pPr>
            <a:r>
              <a:rPr lang="en-US" dirty="0" smtClean="0"/>
              <a:t> Natural </a:t>
            </a:r>
            <a:r>
              <a:rPr lang="en-US" dirty="0"/>
              <a:t>areas near agricultural fields </a:t>
            </a:r>
            <a:r>
              <a:rPr lang="en-US" dirty="0" smtClean="0"/>
              <a:t>can serve as a refuge and possibly increase crop pollination……so  healthy forests might contribute to higher yields</a:t>
            </a:r>
          </a:p>
          <a:p>
            <a:pPr eaLnBrk="1" hangingPunct="1">
              <a:buClr>
                <a:srgbClr val="FFFF00"/>
              </a:buClr>
              <a:defRPr/>
            </a:pPr>
            <a:endParaRPr lang="en-US" dirty="0"/>
          </a:p>
          <a:p>
            <a:pPr eaLnBrk="1" hangingPunct="1">
              <a:buClr>
                <a:srgbClr val="FFFF00"/>
              </a:buClr>
              <a:buFont typeface="Wingdings" panose="05000000000000000000" pitchFamily="2" charset="2"/>
              <a:buChar char="§"/>
              <a:defRPr/>
            </a:pPr>
            <a:r>
              <a:rPr lang="en-US" dirty="0" smtClean="0"/>
              <a:t> Declining worldwide</a:t>
            </a:r>
          </a:p>
          <a:p>
            <a:pPr eaLnBrk="1" hangingPunct="1">
              <a:buClr>
                <a:srgbClr val="FFFF00"/>
              </a:buClr>
              <a:buFont typeface="Wingdings" panose="05000000000000000000" pitchFamily="2" charset="2"/>
              <a:buChar char="§"/>
              <a:defRPr/>
            </a:pPr>
            <a:endParaRPr lang="en-US" dirty="0"/>
          </a:p>
          <a:p>
            <a:pPr eaLnBrk="1" hangingPunct="1">
              <a:buClr>
                <a:srgbClr val="FFFF00"/>
              </a:buClr>
              <a:buFont typeface="Wingdings" panose="05000000000000000000" pitchFamily="2" charset="2"/>
              <a:buChar char="§"/>
              <a:defRPr/>
            </a:pPr>
            <a:endParaRPr lang="en-US" dirty="0" smtClean="0"/>
          </a:p>
          <a:p>
            <a:pPr eaLnBrk="1" hangingPunct="1">
              <a:buClr>
                <a:srgbClr val="FFFF00"/>
              </a:buClr>
              <a:buFont typeface="Wingdings" panose="05000000000000000000" pitchFamily="2" charset="2"/>
              <a:buChar char="§"/>
              <a:defRPr/>
            </a:pPr>
            <a:endParaRPr lang="en-US" dirty="0"/>
          </a:p>
          <a:p>
            <a:pPr eaLnBrk="1" hangingPunct="1">
              <a:buClr>
                <a:srgbClr val="FFFF00"/>
              </a:buClr>
              <a:buFont typeface="Wingdings" panose="05000000000000000000" pitchFamily="2" charset="2"/>
              <a:buChar char="§"/>
              <a:defRPr/>
            </a:pPr>
            <a:endParaRPr lang="en-US" dirty="0" smtClean="0"/>
          </a:p>
          <a:p>
            <a:pPr eaLnBrk="1" hangingPunct="1">
              <a:buClr>
                <a:srgbClr val="FFFF00"/>
              </a:buClr>
              <a:defRPr/>
            </a:pPr>
            <a:endParaRPr lang="en-US" sz="1600" dirty="0"/>
          </a:p>
          <a:p>
            <a:pPr eaLnBrk="1" hangingPunct="1">
              <a:buClr>
                <a:srgbClr val="FFFF00"/>
              </a:buClr>
              <a:buFont typeface="Wingdings" panose="05000000000000000000" pitchFamily="2" charset="2"/>
              <a:buChar char="§"/>
              <a:defRPr/>
            </a:pP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86" y="762000"/>
            <a:ext cx="7901873" cy="2895600"/>
          </a:xfrm>
          <a:prstGeom prst="rect">
            <a:avLst/>
          </a:prstGeom>
        </p:spPr>
      </p:pic>
    </p:spTree>
    <p:extLst>
      <p:ext uri="{BB962C8B-B14F-4D97-AF65-F5344CB8AC3E}">
        <p14:creationId xmlns:p14="http://schemas.microsoft.com/office/powerpoint/2010/main" val="2892674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08462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eaLnBrk="1" hangingPunct="1">
              <a:defRPr/>
            </a:pPr>
            <a:r>
              <a:rPr lang="en-US" dirty="0" smtClean="0"/>
              <a:t>Why Bees and Butterflies?</a:t>
            </a:r>
          </a:p>
        </p:txBody>
      </p:sp>
      <p:sp>
        <p:nvSpPr>
          <p:cNvPr id="3" name="Content Placeholder 2"/>
          <p:cNvSpPr>
            <a:spLocks noGrp="1"/>
          </p:cNvSpPr>
          <p:nvPr>
            <p:ph idx="1"/>
          </p:nvPr>
        </p:nvSpPr>
        <p:spPr>
          <a:xfrm>
            <a:off x="457200" y="1143000"/>
            <a:ext cx="8229600" cy="5486400"/>
          </a:xfrm>
        </p:spPr>
        <p:txBody>
          <a:bodyPr/>
          <a:lstStyle/>
          <a:p>
            <a:pPr eaLnBrk="1" hangingPunct="1">
              <a:buClr>
                <a:srgbClr val="FFFF00"/>
              </a:buClr>
              <a:buFont typeface="Wingdings" panose="05000000000000000000" pitchFamily="2" charset="2"/>
              <a:buChar char="§"/>
              <a:defRPr/>
            </a:pPr>
            <a:r>
              <a:rPr lang="en-US" sz="2000" dirty="0" smtClean="0"/>
              <a:t>Bees are the real pollination powerhouses—considered the most efficient (repeatedly visit a plant species on a given foraging trip, ensuring pollination)</a:t>
            </a:r>
          </a:p>
          <a:p>
            <a:pPr marL="0" indent="0" eaLnBrk="1" hangingPunct="1">
              <a:buClr>
                <a:srgbClr val="FFFF00"/>
              </a:buClr>
              <a:buNone/>
              <a:defRPr/>
            </a:pPr>
            <a:endParaRPr lang="en-US" sz="2000" dirty="0" smtClean="0"/>
          </a:p>
          <a:p>
            <a:pPr eaLnBrk="1" hangingPunct="1">
              <a:buClr>
                <a:srgbClr val="FFFF00"/>
              </a:buClr>
              <a:buFont typeface="Wingdings" panose="05000000000000000000" pitchFamily="2" charset="2"/>
              <a:buChar char="§"/>
              <a:defRPr/>
            </a:pPr>
            <a:r>
              <a:rPr lang="en-US" sz="2000" dirty="0" smtClean="0"/>
              <a:t>Butterflies (larvae) important part of the food chain serving as prey for other species </a:t>
            </a:r>
            <a:r>
              <a:rPr lang="en-US" sz="2000" smtClean="0"/>
              <a:t>and </a:t>
            </a:r>
            <a:r>
              <a:rPr lang="en-US" sz="2000" smtClean="0"/>
              <a:t>probably </a:t>
            </a:r>
            <a:r>
              <a:rPr lang="en-US" sz="2000" dirty="0" smtClean="0"/>
              <a:t>the most important insect “ambassador” (think monarch).</a:t>
            </a:r>
          </a:p>
          <a:p>
            <a:pPr eaLnBrk="1" hangingPunct="1">
              <a:buClr>
                <a:srgbClr val="FFFF00"/>
              </a:buClr>
              <a:buFont typeface="Wingdings" panose="05000000000000000000" pitchFamily="2" charset="2"/>
              <a:buChar char="§"/>
              <a:defRPr/>
            </a:pPr>
            <a:endParaRPr lang="en-US" sz="2000" dirty="0" smtClean="0"/>
          </a:p>
          <a:p>
            <a:pPr eaLnBrk="1" hangingPunct="1">
              <a:buClr>
                <a:srgbClr val="FFFF00"/>
              </a:buClr>
              <a:buFont typeface="Wingdings" panose="05000000000000000000" pitchFamily="2" charset="2"/>
              <a:buChar char="§"/>
              <a:defRPr/>
            </a:pPr>
            <a:r>
              <a:rPr lang="en-US" sz="2000" dirty="0" smtClean="0"/>
              <a:t>Disturbance creates winners and losers in forests</a:t>
            </a:r>
          </a:p>
          <a:p>
            <a:pPr lvl="1" eaLnBrk="1" hangingPunct="1">
              <a:buClr>
                <a:srgbClr val="FFFF00"/>
              </a:buClr>
              <a:buFont typeface="Wingdings" panose="05000000000000000000" pitchFamily="2" charset="2"/>
              <a:buChar char="§"/>
              <a:defRPr/>
            </a:pPr>
            <a:r>
              <a:rPr lang="en-US" sz="2000" dirty="0" smtClean="0"/>
              <a:t>Question we always get: How does “X” affect insects??</a:t>
            </a:r>
          </a:p>
          <a:p>
            <a:pPr eaLnBrk="1" hangingPunct="1">
              <a:buClr>
                <a:srgbClr val="FFFF00"/>
              </a:buClr>
              <a:buFont typeface="Wingdings" panose="05000000000000000000" pitchFamily="2" charset="2"/>
              <a:buChar char="§"/>
              <a:defRPr/>
            </a:pPr>
            <a:endParaRPr lang="en-US" sz="2000" dirty="0"/>
          </a:p>
          <a:p>
            <a:pPr eaLnBrk="1" hangingPunct="1">
              <a:buClr>
                <a:srgbClr val="FFFF00"/>
              </a:buClr>
              <a:buFont typeface="Wingdings" panose="05000000000000000000" pitchFamily="2" charset="2"/>
              <a:buChar char="§"/>
              <a:defRPr/>
            </a:pPr>
            <a:r>
              <a:rPr lang="en-US" sz="2000" dirty="0" smtClean="0"/>
              <a:t>Useful </a:t>
            </a:r>
            <a:r>
              <a:rPr lang="en-US" sz="2000" dirty="0"/>
              <a:t>bio-indicators for forest and ecosystem health</a:t>
            </a:r>
          </a:p>
          <a:p>
            <a:pPr marL="0" indent="0" eaLnBrk="1" hangingPunct="1">
              <a:buClr>
                <a:srgbClr val="FFFF00"/>
              </a:buClr>
              <a:buNone/>
              <a:defRPr/>
            </a:pPr>
            <a:endParaRPr lang="en-US" sz="2400" dirty="0" smtClean="0"/>
          </a:p>
          <a:p>
            <a:pPr eaLnBrk="1" hangingPunct="1">
              <a:buClr>
                <a:srgbClr val="FFFF00"/>
              </a:buClr>
              <a:buFont typeface="Wingdings" panose="05000000000000000000" pitchFamily="2" charset="2"/>
              <a:buChar char="§"/>
              <a:defRPr/>
            </a:pPr>
            <a:r>
              <a:rPr lang="en-US" sz="2000" dirty="0" smtClean="0"/>
              <a:t>We feel </a:t>
            </a:r>
            <a:r>
              <a:rPr lang="en-US" sz="2000" dirty="0"/>
              <a:t>that forest </a:t>
            </a:r>
            <a:r>
              <a:rPr lang="en-US" sz="2000" dirty="0" smtClean="0"/>
              <a:t>management (i.e. privet removal) </a:t>
            </a:r>
            <a:r>
              <a:rPr lang="en-US" sz="2000" dirty="0"/>
              <a:t>activities should not be detrimental to pollinators</a:t>
            </a:r>
          </a:p>
          <a:p>
            <a:pPr eaLnBrk="1" hangingPunct="1">
              <a:buClr>
                <a:srgbClr val="FFFF00"/>
              </a:buClr>
              <a:buFont typeface="Wingdings" panose="05000000000000000000" pitchFamily="2" charset="2"/>
              <a:buChar char="§"/>
              <a:defRPr/>
            </a:pPr>
            <a:endParaRPr lang="en-US" dirty="0" smtClean="0"/>
          </a:p>
        </p:txBody>
      </p:sp>
    </p:spTree>
    <p:extLst>
      <p:ext uri="{BB962C8B-B14F-4D97-AF65-F5344CB8AC3E}">
        <p14:creationId xmlns:p14="http://schemas.microsoft.com/office/powerpoint/2010/main" val="29245547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76200"/>
            <a:ext cx="8229600" cy="891165"/>
          </a:xfrm>
        </p:spPr>
        <p:txBody>
          <a:bodyPr/>
          <a:lstStyle/>
          <a:p>
            <a:pPr eaLnBrk="1" hangingPunct="1">
              <a:defRPr/>
            </a:pPr>
            <a:r>
              <a:rPr lang="en-US" sz="3200" dirty="0" smtClean="0">
                <a:solidFill>
                  <a:srgbClr val="FFFF99"/>
                </a:solidFill>
              </a:rPr>
              <a:t>Where did we work?  </a:t>
            </a:r>
          </a:p>
        </p:txBody>
      </p:sp>
      <p:pic>
        <p:nvPicPr>
          <p:cNvPr id="4" name="Picture 4" descr="PRIVET Plot map"/>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 r="70782"/>
          <a:stretch/>
        </p:blipFill>
        <p:spPr>
          <a:xfrm>
            <a:off x="685800" y="914400"/>
            <a:ext cx="3657600" cy="5711825"/>
          </a:xfr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a:off x="4871884" y="2242066"/>
            <a:ext cx="228600" cy="12013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5" name="TextBox 4"/>
          <p:cNvSpPr txBox="1"/>
          <p:nvPr/>
        </p:nvSpPr>
        <p:spPr>
          <a:xfrm>
            <a:off x="5257800" y="1902993"/>
            <a:ext cx="2514600" cy="923330"/>
          </a:xfrm>
          <a:prstGeom prst="rect">
            <a:avLst/>
          </a:prstGeom>
          <a:noFill/>
        </p:spPr>
        <p:txBody>
          <a:bodyPr wrap="square" rtlCol="0">
            <a:spAutoFit/>
          </a:bodyPr>
          <a:lstStyle/>
          <a:p>
            <a:r>
              <a:rPr lang="en-US" dirty="0" smtClean="0"/>
              <a:t>59% of Oconee River Floodplain infested with privet</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300" y="3581399"/>
            <a:ext cx="3695700" cy="2771775"/>
          </a:xfrm>
          <a:prstGeom prst="rect">
            <a:avLst/>
          </a:prstGeom>
        </p:spPr>
      </p:pic>
      <p:sp>
        <p:nvSpPr>
          <p:cNvPr id="2" name="Down Arrow 1"/>
          <p:cNvSpPr/>
          <p:nvPr/>
        </p:nvSpPr>
        <p:spPr bwMode="auto">
          <a:xfrm>
            <a:off x="6285824" y="2908140"/>
            <a:ext cx="121158" cy="24460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7" name="Left Arrow 6"/>
          <p:cNvSpPr/>
          <p:nvPr/>
        </p:nvSpPr>
        <p:spPr bwMode="auto">
          <a:xfrm>
            <a:off x="4572000" y="4572000"/>
            <a:ext cx="299884" cy="121158"/>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078162"/>
          </a:xfrm>
        </p:spPr>
        <p:txBody>
          <a:bodyPr/>
          <a:lstStyle/>
          <a:p>
            <a:r>
              <a:rPr lang="en-US" dirty="0" smtClean="0"/>
              <a:t>How do a bunch of Entomologists get involved with Chinese Privet? </a:t>
            </a:r>
            <a:endParaRPr lang="en-US" dirty="0"/>
          </a:p>
        </p:txBody>
      </p:sp>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124200"/>
            <a:ext cx="6438900" cy="3503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712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8"/>
            <a:ext cx="8229600" cy="1143000"/>
          </a:xfrm>
        </p:spPr>
        <p:txBody>
          <a:bodyPr/>
          <a:lstStyle/>
          <a:p>
            <a:r>
              <a:rPr lang="en-US" dirty="0" smtClean="0"/>
              <a:t>What did we do?</a:t>
            </a:r>
            <a:endParaRPr lang="en-US" dirty="0"/>
          </a:p>
        </p:txBody>
      </p:sp>
      <p:pic>
        <p:nvPicPr>
          <p:cNvPr id="7" name="Picture 4" descr="PRIVET Plot map"/>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609" r="101"/>
          <a:stretch/>
        </p:blipFill>
        <p:spPr>
          <a:xfrm>
            <a:off x="152400" y="990600"/>
            <a:ext cx="5417034" cy="5791200"/>
          </a:xfr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744497" y="1159584"/>
            <a:ext cx="3276600" cy="4616648"/>
          </a:xfrm>
          <a:prstGeom prst="rect">
            <a:avLst/>
          </a:prstGeom>
          <a:noFill/>
        </p:spPr>
        <p:txBody>
          <a:bodyPr wrap="square" rtlCol="0">
            <a:spAutoFit/>
          </a:bodyPr>
          <a:lstStyle/>
          <a:p>
            <a:pPr marL="285750" indent="-285750">
              <a:buClr>
                <a:srgbClr val="FFFF00"/>
              </a:buClr>
              <a:buSzPct val="83000"/>
              <a:buFont typeface="Wingdings" panose="05000000000000000000" pitchFamily="2" charset="2"/>
              <a:buChar char="§"/>
            </a:pPr>
            <a:r>
              <a:rPr lang="en-US" sz="2400" dirty="0" smtClean="0"/>
              <a:t>Four Treatment Locations (BG, SC, SS, WS)</a:t>
            </a:r>
          </a:p>
          <a:p>
            <a:pPr>
              <a:buClr>
                <a:srgbClr val="FFFF00"/>
              </a:buClr>
              <a:buSzPct val="83000"/>
            </a:pPr>
            <a:endParaRPr lang="en-US" sz="2400" dirty="0" smtClean="0"/>
          </a:p>
          <a:p>
            <a:pPr marL="285750" indent="-285750">
              <a:buClr>
                <a:srgbClr val="FFFF00"/>
              </a:buClr>
              <a:buSzPct val="83000"/>
              <a:buFont typeface="Wingdings" panose="05000000000000000000" pitchFamily="2" charset="2"/>
              <a:buChar char="§"/>
            </a:pPr>
            <a:r>
              <a:rPr lang="en-US" sz="2400" dirty="0" smtClean="0"/>
              <a:t>Three, 5-acre plots at each location</a:t>
            </a:r>
          </a:p>
          <a:p>
            <a:pPr marL="285750" indent="-285750">
              <a:buClr>
                <a:srgbClr val="FFFF00"/>
              </a:buClr>
              <a:buSzPct val="83000"/>
              <a:buFont typeface="Wingdings" panose="05000000000000000000" pitchFamily="2" charset="2"/>
              <a:buChar char="§"/>
            </a:pPr>
            <a:endParaRPr lang="en-US" sz="2400" dirty="0"/>
          </a:p>
          <a:p>
            <a:pPr marL="742950" lvl="1" indent="-285750">
              <a:buClr>
                <a:srgbClr val="FFFF00"/>
              </a:buClr>
              <a:buSzPct val="83000"/>
              <a:buFont typeface="Wingdings" panose="05000000000000000000" pitchFamily="2" charset="2"/>
              <a:buChar char="§"/>
            </a:pPr>
            <a:r>
              <a:rPr lang="en-US" sz="2400" dirty="0" smtClean="0"/>
              <a:t>Mulch</a:t>
            </a:r>
          </a:p>
          <a:p>
            <a:pPr marL="742950" lvl="1" indent="-285750">
              <a:buClr>
                <a:srgbClr val="FFFF00"/>
              </a:buClr>
              <a:buSzPct val="83000"/>
              <a:buFont typeface="Wingdings" panose="05000000000000000000" pitchFamily="2" charset="2"/>
              <a:buChar char="§"/>
            </a:pPr>
            <a:r>
              <a:rPr lang="en-US" sz="2400" dirty="0" smtClean="0"/>
              <a:t>Felling</a:t>
            </a:r>
          </a:p>
          <a:p>
            <a:pPr marL="742950" lvl="1" indent="-285750">
              <a:buClr>
                <a:srgbClr val="FFFF00"/>
              </a:buClr>
              <a:buSzPct val="83000"/>
              <a:buFont typeface="Wingdings" panose="05000000000000000000" pitchFamily="2" charset="2"/>
              <a:buChar char="§"/>
            </a:pPr>
            <a:r>
              <a:rPr lang="en-US" sz="2400" dirty="0" smtClean="0"/>
              <a:t>Control</a:t>
            </a:r>
          </a:p>
          <a:p>
            <a:pPr marL="742950" lvl="1" indent="-285750">
              <a:buClr>
                <a:srgbClr val="FFFF00"/>
              </a:buClr>
              <a:buSzPct val="83000"/>
              <a:buFont typeface="Wingdings" panose="05000000000000000000" pitchFamily="2" charset="2"/>
              <a:buChar char="§"/>
            </a:pPr>
            <a:endParaRPr lang="en-US" dirty="0"/>
          </a:p>
          <a:p>
            <a:pPr marL="742950" lvl="1" indent="-285750">
              <a:buClr>
                <a:srgbClr val="FFFF00"/>
              </a:buClr>
              <a:buSzPct val="83000"/>
              <a:buFont typeface="Wingdings" panose="05000000000000000000" pitchFamily="2" charset="2"/>
              <a:buChar char="§"/>
            </a:pPr>
            <a:endParaRPr lang="en-US" dirty="0" smtClean="0"/>
          </a:p>
          <a:p>
            <a:pPr lvl="1">
              <a:buClr>
                <a:srgbClr val="FFFF00"/>
              </a:buClr>
              <a:buSzPct val="83000"/>
            </a:pPr>
            <a:endParaRPr lang="en-US" dirty="0" smtClean="0"/>
          </a:p>
        </p:txBody>
      </p:sp>
      <p:sp>
        <p:nvSpPr>
          <p:cNvPr id="9" name="TextBox 8"/>
          <p:cNvSpPr txBox="1"/>
          <p:nvPr/>
        </p:nvSpPr>
        <p:spPr>
          <a:xfrm>
            <a:off x="5766620" y="5486400"/>
            <a:ext cx="2819400" cy="830997"/>
          </a:xfrm>
          <a:prstGeom prst="rect">
            <a:avLst/>
          </a:prstGeom>
          <a:noFill/>
        </p:spPr>
        <p:txBody>
          <a:bodyPr wrap="square" rtlCol="0">
            <a:spAutoFit/>
          </a:bodyPr>
          <a:lstStyle/>
          <a:p>
            <a:pPr marL="285750" indent="-285750">
              <a:buClr>
                <a:srgbClr val="FFFF00"/>
              </a:buClr>
              <a:buSzPct val="84000"/>
              <a:buFont typeface="Wingdings" panose="05000000000000000000" pitchFamily="2" charset="2"/>
              <a:buChar char="§"/>
            </a:pPr>
            <a:r>
              <a:rPr lang="en-US" sz="2400" dirty="0" smtClean="0"/>
              <a:t>Three “desired” plots</a:t>
            </a:r>
            <a:endParaRPr lang="en-US" sz="2400" dirty="0"/>
          </a:p>
        </p:txBody>
      </p:sp>
    </p:spTree>
    <p:extLst>
      <p:ext uri="{BB962C8B-B14F-4D97-AF65-F5344CB8AC3E}">
        <p14:creationId xmlns:p14="http://schemas.microsoft.com/office/powerpoint/2010/main" val="185480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274638"/>
            <a:ext cx="8382000" cy="1143000"/>
          </a:xfrm>
        </p:spPr>
        <p:txBody>
          <a:bodyPr/>
          <a:lstStyle/>
          <a:p>
            <a:pPr eaLnBrk="1" hangingPunct="1">
              <a:defRPr/>
            </a:pPr>
            <a:r>
              <a:rPr lang="en-US" sz="2800" dirty="0" smtClean="0">
                <a:solidFill>
                  <a:srgbClr val="FFFF99"/>
                </a:solidFill>
              </a:rPr>
              <a:t>Treatment #1</a:t>
            </a:r>
            <a:r>
              <a:rPr lang="en-US" sz="4000" dirty="0" smtClean="0">
                <a:solidFill>
                  <a:srgbClr val="FFFF99"/>
                </a:solidFill>
              </a:rPr>
              <a:t/>
            </a:r>
            <a:br>
              <a:rPr lang="en-US" sz="4000" dirty="0" smtClean="0">
                <a:solidFill>
                  <a:srgbClr val="FFFF99"/>
                </a:solidFill>
              </a:rPr>
            </a:br>
            <a:r>
              <a:rPr lang="en-US" sz="4000" dirty="0" smtClean="0">
                <a:solidFill>
                  <a:srgbClr val="FFFF99"/>
                </a:solidFill>
              </a:rPr>
              <a:t>Felling + stump treatment</a:t>
            </a:r>
          </a:p>
        </p:txBody>
      </p:sp>
      <p:pic>
        <p:nvPicPr>
          <p:cNvPr id="17411" name="Picture 4" descr="Bot Garden brush saw privet 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374" y="1752600"/>
            <a:ext cx="5184648" cy="4114800"/>
          </a:xfrm>
          <a:noFill/>
          <a:extLst>
            <a:ext uri="{909E8E84-426E-40DD-AFC4-6F175D3DCCD1}">
              <a14:hiddenFill xmlns:a14="http://schemas.microsoft.com/office/drawing/2010/main">
                <a:solidFill>
                  <a:srgbClr val="FFFFFF"/>
                </a:solidFill>
              </a14:hiddenFill>
            </a:ext>
          </a:extLst>
        </p:spPr>
      </p:pic>
      <p:pic>
        <p:nvPicPr>
          <p:cNvPr id="17412" name="Picture 6" descr="privet stump blue 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429250" y="1752600"/>
            <a:ext cx="3371850" cy="4495800"/>
          </a:xfr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6400800"/>
            <a:ext cx="8382000" cy="369332"/>
          </a:xfrm>
          <a:prstGeom prst="rect">
            <a:avLst/>
          </a:prstGeom>
          <a:noFill/>
        </p:spPr>
        <p:txBody>
          <a:bodyPr wrap="square" rtlCol="0">
            <a:spAutoFit/>
          </a:bodyPr>
          <a:lstStyle/>
          <a:p>
            <a:r>
              <a:rPr lang="en-US" dirty="0" smtClean="0"/>
              <a:t>Advantages: Lower cost, lower environmental impact, easier to treat stumps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 y="274638"/>
            <a:ext cx="8839200" cy="1143000"/>
          </a:xfrm>
        </p:spPr>
        <p:txBody>
          <a:bodyPr/>
          <a:lstStyle/>
          <a:p>
            <a:pPr eaLnBrk="1" hangingPunct="1">
              <a:defRPr/>
            </a:pPr>
            <a:r>
              <a:rPr lang="en-US" sz="2800" dirty="0" smtClean="0">
                <a:solidFill>
                  <a:srgbClr val="FFFF99"/>
                </a:solidFill>
              </a:rPr>
              <a:t>Treatment #2</a:t>
            </a:r>
            <a:r>
              <a:rPr lang="en-US" sz="4000" dirty="0" smtClean="0">
                <a:solidFill>
                  <a:srgbClr val="FFFF99"/>
                </a:solidFill>
              </a:rPr>
              <a:t/>
            </a:r>
            <a:br>
              <a:rPr lang="en-US" sz="4000" dirty="0" smtClean="0">
                <a:solidFill>
                  <a:srgbClr val="FFFF99"/>
                </a:solidFill>
              </a:rPr>
            </a:br>
            <a:r>
              <a:rPr lang="en-US" sz="4000" dirty="0" smtClean="0">
                <a:solidFill>
                  <a:srgbClr val="FFFF99"/>
                </a:solidFill>
              </a:rPr>
              <a:t>Mulching + stump treatment</a:t>
            </a:r>
          </a:p>
        </p:txBody>
      </p:sp>
      <p:pic>
        <p:nvPicPr>
          <p:cNvPr id="18435" name="Picture 21" descr="Gyro T in action at SCNC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1600" y="1752600"/>
            <a:ext cx="4978400" cy="4038600"/>
          </a:xfrm>
          <a:noFill/>
          <a:extLst>
            <a:ext uri="{909E8E84-426E-40DD-AFC4-6F175D3DCCD1}">
              <a14:hiddenFill xmlns:a14="http://schemas.microsoft.com/office/drawing/2010/main">
                <a:solidFill>
                  <a:srgbClr val="FFFFFF"/>
                </a:solidFill>
              </a14:hiddenFill>
            </a:ext>
          </a:extLst>
        </p:spPr>
      </p:pic>
      <p:pic>
        <p:nvPicPr>
          <p:cNvPr id="18436" name="Picture 26" descr="Big tree w privet befo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19700" y="1371599"/>
            <a:ext cx="3619500" cy="2714625"/>
          </a:xfrm>
          <a:noFill/>
          <a:extLst>
            <a:ext uri="{909E8E84-426E-40DD-AFC4-6F175D3DCCD1}">
              <a14:hiddenFill xmlns:a14="http://schemas.microsoft.com/office/drawing/2010/main">
                <a:solidFill>
                  <a:srgbClr val="FFFFFF"/>
                </a:solidFill>
              </a14:hiddenFill>
            </a:ext>
          </a:extLst>
        </p:spPr>
      </p:pic>
      <p:pic>
        <p:nvPicPr>
          <p:cNvPr id="18438" name="Picture 28" descr="big tree after clearing 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232400" y="4038600"/>
            <a:ext cx="3606800" cy="2705100"/>
          </a:xfr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6096000"/>
            <a:ext cx="4953000" cy="381000"/>
          </a:xfrm>
          <a:prstGeom prst="rect">
            <a:avLst/>
          </a:prstGeom>
          <a:noFill/>
        </p:spPr>
        <p:txBody>
          <a:bodyPr wrap="square" rtlCol="0">
            <a:spAutoFit/>
          </a:bodyPr>
          <a:lstStyle/>
          <a:p>
            <a:r>
              <a:rPr lang="en-US" dirty="0" smtClean="0"/>
              <a:t>Advantage: removes ALL debris, cleaner “look”</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5" descr="gyrotrac8.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304800"/>
            <a:ext cx="8382000" cy="6286500"/>
          </a:xfrm>
        </p:spPr>
      </p:pic>
      <p:sp>
        <p:nvSpPr>
          <p:cNvPr id="2" name="TextBox 1"/>
          <p:cNvSpPr txBox="1"/>
          <p:nvPr/>
        </p:nvSpPr>
        <p:spPr>
          <a:xfrm>
            <a:off x="6705600" y="6019800"/>
            <a:ext cx="1981200" cy="369332"/>
          </a:xfrm>
          <a:prstGeom prst="rect">
            <a:avLst/>
          </a:prstGeom>
          <a:solidFill>
            <a:srgbClr val="003300"/>
          </a:solidFill>
        </p:spPr>
        <p:txBody>
          <a:bodyPr wrap="square" rtlCol="0">
            <a:spAutoFit/>
          </a:bodyPr>
          <a:lstStyle/>
          <a:p>
            <a:r>
              <a:rPr lang="en-US" dirty="0" err="1" smtClean="0"/>
              <a:t>Gyrotrac</a:t>
            </a:r>
            <a:r>
              <a:rPr lang="en-US" dirty="0" smtClean="0"/>
              <a:t> </a:t>
            </a:r>
            <a:r>
              <a:rPr lang="en-US" dirty="0" err="1" smtClean="0"/>
              <a:t>Mulcher</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shorn01\Documents\Field pics\gyrotrac-clo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1450"/>
            <a:ext cx="8712200" cy="6534150"/>
          </a:xfrm>
          <a:prstGeom prst="rect">
            <a:avLst/>
          </a:prstGeom>
          <a:noFill/>
          <a:extLst>
            <a:ext uri="{909E8E84-426E-40DD-AFC4-6F175D3DCCD1}">
              <a14:hiddenFill xmlns:a14="http://schemas.microsoft.com/office/drawing/2010/main">
                <a:solidFill>
                  <a:srgbClr val="FFFFFF"/>
                </a:solidFill>
              </a14:hiddenFill>
            </a:ext>
          </a:extLst>
        </p:spPr>
      </p:pic>
      <p:pic>
        <p:nvPicPr>
          <p:cNvPr id="604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6185975"/>
            <a:ext cx="203041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9795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161567"/>
            <a:ext cx="8839200"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sz="2800" kern="0" dirty="0" smtClean="0">
                <a:solidFill>
                  <a:srgbClr val="FFFF99"/>
                </a:solidFill>
              </a:rPr>
              <a:t>Treatment #3</a:t>
            </a:r>
            <a:r>
              <a:rPr lang="en-US" sz="4000" kern="0" dirty="0" smtClean="0">
                <a:solidFill>
                  <a:srgbClr val="FFFF99"/>
                </a:solidFill>
              </a:rPr>
              <a:t/>
            </a:r>
            <a:br>
              <a:rPr lang="en-US" sz="4000" kern="0" dirty="0" smtClean="0">
                <a:solidFill>
                  <a:srgbClr val="FFFF99"/>
                </a:solidFill>
              </a:rPr>
            </a:br>
            <a:r>
              <a:rPr lang="en-US" sz="4000" kern="0" dirty="0" smtClean="0">
                <a:solidFill>
                  <a:srgbClr val="FFFF99"/>
                </a:solidFill>
              </a:rPr>
              <a:t>Control</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1722"/>
          <a:stretch/>
        </p:blipFill>
        <p:spPr>
          <a:xfrm>
            <a:off x="685800" y="1447800"/>
            <a:ext cx="7888914" cy="5029200"/>
          </a:xfrm>
          <a:prstGeom prst="rect">
            <a:avLst/>
          </a:prstGeom>
        </p:spPr>
      </p:pic>
      <p:sp>
        <p:nvSpPr>
          <p:cNvPr id="4" name="Oval Callout 3"/>
          <p:cNvSpPr/>
          <p:nvPr/>
        </p:nvSpPr>
        <p:spPr bwMode="auto">
          <a:xfrm>
            <a:off x="4114800" y="4343400"/>
            <a:ext cx="1752600" cy="685800"/>
          </a:xfrm>
          <a:prstGeom prst="wedgeEllipseCallou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5" name="TextBox 4"/>
          <p:cNvSpPr txBox="1"/>
          <p:nvPr/>
        </p:nvSpPr>
        <p:spPr>
          <a:xfrm>
            <a:off x="4514850" y="4501634"/>
            <a:ext cx="952500" cy="369332"/>
          </a:xfrm>
          <a:prstGeom prst="rect">
            <a:avLst/>
          </a:prstGeom>
          <a:noFill/>
        </p:spPr>
        <p:txBody>
          <a:bodyPr wrap="square" rtlCol="0">
            <a:spAutoFit/>
          </a:bodyPr>
          <a:lstStyle/>
          <a:p>
            <a:r>
              <a:rPr lang="en-US" dirty="0" smtClean="0">
                <a:solidFill>
                  <a:srgbClr val="003300"/>
                </a:solidFill>
              </a:rPr>
              <a:t>$*%@!</a:t>
            </a:r>
            <a:endParaRPr lang="en-US" dirty="0">
              <a:solidFill>
                <a:srgbClr val="003300"/>
              </a:solidFill>
            </a:endParaRPr>
          </a:p>
        </p:txBody>
      </p:sp>
    </p:spTree>
    <p:extLst>
      <p:ext uri="{BB962C8B-B14F-4D97-AF65-F5344CB8AC3E}">
        <p14:creationId xmlns:p14="http://schemas.microsoft.com/office/powerpoint/2010/main" val="42094468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04800" y="274638"/>
            <a:ext cx="8382000"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sz="2800" kern="0" dirty="0" smtClean="0">
                <a:solidFill>
                  <a:srgbClr val="FFFF99"/>
                </a:solidFill>
              </a:rPr>
              <a:t>Treatment #4</a:t>
            </a:r>
            <a:r>
              <a:rPr lang="en-US" sz="4000" kern="0" dirty="0" smtClean="0">
                <a:solidFill>
                  <a:srgbClr val="FFFF99"/>
                </a:solidFill>
              </a:rPr>
              <a:t/>
            </a:r>
            <a:br>
              <a:rPr lang="en-US" sz="4000" kern="0" dirty="0" smtClean="0">
                <a:solidFill>
                  <a:srgbClr val="FFFF99"/>
                </a:solidFill>
              </a:rPr>
            </a:br>
            <a:r>
              <a:rPr lang="en-US" sz="4000" kern="0" dirty="0" smtClean="0">
                <a:solidFill>
                  <a:srgbClr val="FFFF99"/>
                </a:solidFill>
              </a:rPr>
              <a:t>Desired Plots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4" y="1417638"/>
            <a:ext cx="7022592" cy="5266944"/>
          </a:xfrm>
          <a:prstGeom prst="rect">
            <a:avLst/>
          </a:prstGeom>
        </p:spPr>
      </p:pic>
    </p:spTree>
    <p:extLst>
      <p:ext uri="{BB962C8B-B14F-4D97-AF65-F5344CB8AC3E}">
        <p14:creationId xmlns:p14="http://schemas.microsoft.com/office/powerpoint/2010/main" val="39454961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90600"/>
            <a:ext cx="9144000" cy="5720783"/>
          </a:xfrm>
          <a:prstGeom prst="rect">
            <a:avLst/>
          </a:prstGeom>
        </p:spPr>
      </p:pic>
    </p:spTree>
    <p:extLst>
      <p:ext uri="{BB962C8B-B14F-4D97-AF65-F5344CB8AC3E}">
        <p14:creationId xmlns:p14="http://schemas.microsoft.com/office/powerpoint/2010/main" val="3713901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152400"/>
            <a:ext cx="8229600" cy="1143000"/>
          </a:xfrm>
        </p:spPr>
        <p:txBody>
          <a:bodyPr/>
          <a:lstStyle/>
          <a:p>
            <a:pPr eaLnBrk="1" hangingPunct="1">
              <a:defRPr/>
            </a:pPr>
            <a:r>
              <a:rPr lang="en-US" sz="3600" dirty="0" smtClean="0">
                <a:solidFill>
                  <a:srgbClr val="FFFF99"/>
                </a:solidFill>
              </a:rPr>
              <a:t>Follow-up Treatments</a:t>
            </a:r>
          </a:p>
        </p:txBody>
      </p:sp>
      <p:sp>
        <p:nvSpPr>
          <p:cNvPr id="31747" name="Rectangle 3"/>
          <p:cNvSpPr>
            <a:spLocks noGrp="1" noChangeArrowheads="1"/>
          </p:cNvSpPr>
          <p:nvPr>
            <p:ph type="body" sz="half" idx="1"/>
          </p:nvPr>
        </p:nvSpPr>
        <p:spPr>
          <a:xfrm>
            <a:off x="457200" y="1600200"/>
            <a:ext cx="5105400" cy="4495800"/>
          </a:xfrm>
        </p:spPr>
        <p:txBody>
          <a:bodyPr/>
          <a:lstStyle/>
          <a:p>
            <a:pPr eaLnBrk="1" hangingPunct="1">
              <a:buClr>
                <a:srgbClr val="FFFF00"/>
              </a:buClr>
              <a:buFont typeface="Wingdings" panose="05000000000000000000" pitchFamily="2" charset="2"/>
              <a:buChar char="§"/>
              <a:defRPr/>
            </a:pPr>
            <a:r>
              <a:rPr lang="en-US" sz="2400" dirty="0" smtClean="0"/>
              <a:t>Initial treatments (Fall 2005) alone didn’t kill all the privet</a:t>
            </a:r>
          </a:p>
          <a:p>
            <a:pPr marL="0" indent="0" eaLnBrk="1" hangingPunct="1">
              <a:buClr>
                <a:srgbClr val="FFFF00"/>
              </a:buClr>
              <a:buNone/>
              <a:defRPr/>
            </a:pPr>
            <a:endParaRPr lang="en-US" sz="2400" dirty="0" smtClean="0"/>
          </a:p>
          <a:p>
            <a:pPr eaLnBrk="1" hangingPunct="1">
              <a:buClr>
                <a:srgbClr val="FFFF00"/>
              </a:buClr>
              <a:buFont typeface="Wingdings" panose="05000000000000000000" pitchFamily="2" charset="2"/>
              <a:buChar char="§"/>
              <a:defRPr/>
            </a:pPr>
            <a:r>
              <a:rPr lang="en-US" sz="2400" dirty="0" smtClean="0"/>
              <a:t>Foliar application of 2% glyphosate in late fall or early winter of 2006 </a:t>
            </a:r>
          </a:p>
          <a:p>
            <a:pPr eaLnBrk="1" hangingPunct="1">
              <a:buClr>
                <a:srgbClr val="FFFF00"/>
              </a:buClr>
              <a:buFont typeface="Wingdings" panose="05000000000000000000" pitchFamily="2" charset="2"/>
              <a:buChar char="§"/>
              <a:defRPr/>
            </a:pPr>
            <a:endParaRPr lang="en-US" sz="2400" dirty="0" smtClean="0"/>
          </a:p>
          <a:p>
            <a:pPr eaLnBrk="1" hangingPunct="1">
              <a:buClr>
                <a:srgbClr val="FFFF00"/>
              </a:buClr>
              <a:buFont typeface="Wingdings" panose="05000000000000000000" pitchFamily="2" charset="2"/>
              <a:buChar char="§"/>
              <a:defRPr/>
            </a:pPr>
            <a:r>
              <a:rPr lang="en-US" sz="2400" dirty="0" smtClean="0"/>
              <a:t>Maximum impact on privet with minimum impact on native vegetation</a:t>
            </a:r>
          </a:p>
        </p:txBody>
      </p:sp>
      <p:pic>
        <p:nvPicPr>
          <p:cNvPr id="28676" name="Picture 8" descr="Watson Sp B 12_9_0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486400" y="1276350"/>
            <a:ext cx="3276600" cy="2457450"/>
          </a:xfrm>
          <a:noFill/>
          <a:extLst>
            <a:ext uri="{909E8E84-426E-40DD-AFC4-6F175D3DCCD1}">
              <a14:hiddenFill xmlns:a14="http://schemas.microsoft.com/office/drawing/2010/main">
                <a:solidFill>
                  <a:srgbClr val="FFFFFF"/>
                </a:solidFill>
              </a14:hiddenFill>
            </a:ext>
          </a:extLst>
        </p:spPr>
      </p:pic>
      <p:pic>
        <p:nvPicPr>
          <p:cNvPr id="28677" name="Picture 9" descr="IMG_0510"/>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486400" y="3810000"/>
            <a:ext cx="3276600" cy="2438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7517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0" name="Rectangle 10"/>
          <p:cNvSpPr>
            <a:spLocks noGrp="1" noChangeArrowheads="1"/>
          </p:cNvSpPr>
          <p:nvPr>
            <p:ph type="title"/>
          </p:nvPr>
        </p:nvSpPr>
        <p:spPr>
          <a:xfrm>
            <a:off x="457200" y="304800"/>
            <a:ext cx="8229600" cy="609600"/>
          </a:xfrm>
        </p:spPr>
        <p:txBody>
          <a:bodyPr/>
          <a:lstStyle/>
          <a:p>
            <a:pPr eaLnBrk="1" hangingPunct="1">
              <a:defRPr/>
            </a:pPr>
            <a:r>
              <a:rPr lang="en-US" dirty="0" smtClean="0">
                <a:solidFill>
                  <a:srgbClr val="FFFF99"/>
                </a:solidFill>
              </a:rPr>
              <a:t>Foliar Application</a:t>
            </a:r>
          </a:p>
        </p:txBody>
      </p:sp>
      <p:pic>
        <p:nvPicPr>
          <p:cNvPr id="29699" name="Picture 8" descr="WS Chainsaw4 1_29_0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648200" y="1905000"/>
            <a:ext cx="4191000" cy="3143250"/>
          </a:xfrm>
          <a:noFill/>
          <a:extLst>
            <a:ext uri="{909E8E84-426E-40DD-AFC4-6F175D3DCCD1}">
              <a14:hiddenFill xmlns:a14="http://schemas.microsoft.com/office/drawing/2010/main">
                <a:solidFill>
                  <a:srgbClr val="FFFFFF"/>
                </a:solidFill>
              </a14:hiddenFill>
            </a:ext>
          </a:extLst>
        </p:spPr>
      </p:pic>
      <p:pic>
        <p:nvPicPr>
          <p:cNvPr id="29700" name="Picture 9" descr="Watson Sp B 12_9_0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28600" y="1905000"/>
            <a:ext cx="4191000" cy="3143250"/>
          </a:xfrm>
          <a:noFill/>
          <a:extLst>
            <a:ext uri="{909E8E84-426E-40DD-AFC4-6F175D3DCCD1}">
              <a14:hiddenFill xmlns:a14="http://schemas.microsoft.com/office/drawing/2010/main">
                <a:solidFill>
                  <a:srgbClr val="FFFFFF"/>
                </a:solidFill>
              </a14:hiddenFill>
            </a:ext>
          </a:extLst>
        </p:spPr>
      </p:pic>
      <p:sp>
        <p:nvSpPr>
          <p:cNvPr id="29701" name="Text Box 12"/>
          <p:cNvSpPr txBox="1">
            <a:spLocks noChangeArrowheads="1"/>
          </p:cNvSpPr>
          <p:nvPr/>
        </p:nvSpPr>
        <p:spPr bwMode="auto">
          <a:xfrm>
            <a:off x="1600200" y="5715000"/>
            <a:ext cx="244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29702" name="Text Box 13"/>
          <p:cNvSpPr txBox="1">
            <a:spLocks noChangeArrowheads="1"/>
          </p:cNvSpPr>
          <p:nvPr/>
        </p:nvSpPr>
        <p:spPr bwMode="auto">
          <a:xfrm>
            <a:off x="685800" y="5334000"/>
            <a:ext cx="3451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2000" b="1" dirty="0"/>
              <a:t>Before – November, 2006</a:t>
            </a:r>
          </a:p>
        </p:txBody>
      </p:sp>
      <p:sp>
        <p:nvSpPr>
          <p:cNvPr id="29703" name="Text Box 14"/>
          <p:cNvSpPr txBox="1">
            <a:spLocks noChangeArrowheads="1"/>
          </p:cNvSpPr>
          <p:nvPr/>
        </p:nvSpPr>
        <p:spPr bwMode="auto">
          <a:xfrm>
            <a:off x="5334000" y="5334000"/>
            <a:ext cx="2944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2000" b="1" dirty="0"/>
              <a:t>After – January, 2007</a:t>
            </a:r>
          </a:p>
        </p:txBody>
      </p:sp>
    </p:spTree>
    <p:extLst>
      <p:ext uri="{BB962C8B-B14F-4D97-AF65-F5344CB8AC3E}">
        <p14:creationId xmlns:p14="http://schemas.microsoft.com/office/powerpoint/2010/main" val="414140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1124899" y="692700"/>
            <a:ext cx="6400800" cy="2576903"/>
          </a:xfrm>
        </p:spPr>
        <p:txBody>
          <a:bodyPr/>
          <a:lstStyle/>
          <a:p>
            <a:endParaRPr lang="en-US" sz="2800" dirty="0" smtClean="0">
              <a:solidFill>
                <a:srgbClr val="FFFF99"/>
              </a:solidFill>
            </a:endParaRPr>
          </a:p>
          <a:p>
            <a:r>
              <a:rPr lang="en-US" sz="2800" dirty="0" smtClean="0">
                <a:solidFill>
                  <a:srgbClr val="FFFF99"/>
                </a:solidFill>
              </a:rPr>
              <a:t>Southern </a:t>
            </a:r>
            <a:r>
              <a:rPr lang="en-US" sz="2800" dirty="0">
                <a:solidFill>
                  <a:srgbClr val="FFFF99"/>
                </a:solidFill>
              </a:rPr>
              <a:t>Research Station</a:t>
            </a:r>
          </a:p>
          <a:p>
            <a:endParaRPr lang="en-US" dirty="0"/>
          </a:p>
          <a:p>
            <a:endParaRPr lang="en-US" sz="2800" dirty="0">
              <a:solidFill>
                <a:srgbClr val="FFFF99"/>
              </a:solidFill>
            </a:endParaRPr>
          </a:p>
          <a:p>
            <a:endParaRPr lang="en-US" sz="2800" dirty="0" smtClean="0">
              <a:solidFill>
                <a:srgbClr val="FFFF99"/>
              </a:solidFill>
            </a:endParaRPr>
          </a:p>
          <a:p>
            <a:r>
              <a:rPr lang="en-US" sz="2800" dirty="0" smtClean="0">
                <a:solidFill>
                  <a:srgbClr val="FFFF99"/>
                </a:solidFill>
              </a:rPr>
              <a:t>Insects, Diseases, Invasive Plants</a:t>
            </a:r>
            <a:endParaRPr lang="en-US" sz="2800" dirty="0">
              <a:solidFill>
                <a:srgbClr val="FFFF99"/>
              </a:solidFill>
            </a:endParaRPr>
          </a:p>
        </p:txBody>
      </p:sp>
      <p:sp>
        <p:nvSpPr>
          <p:cNvPr id="3" name="Title 2"/>
          <p:cNvSpPr>
            <a:spLocks noGrp="1"/>
          </p:cNvSpPr>
          <p:nvPr>
            <p:ph type="ctrTitle" sz="quarter"/>
          </p:nvPr>
        </p:nvSpPr>
        <p:spPr>
          <a:xfrm>
            <a:off x="1810971" y="170810"/>
            <a:ext cx="4911213" cy="643187"/>
          </a:xfrm>
        </p:spPr>
        <p:txBody>
          <a:bodyPr/>
          <a:lstStyle/>
          <a:p>
            <a:r>
              <a:rPr lang="en-US" sz="3200" dirty="0" smtClean="0"/>
              <a:t>Forest Service</a:t>
            </a:r>
            <a:endParaRPr lang="en-US" sz="3200" dirty="0"/>
          </a:p>
        </p:txBody>
      </p:sp>
      <p:sp>
        <p:nvSpPr>
          <p:cNvPr id="4" name="Rectangle 3"/>
          <p:cNvSpPr/>
          <p:nvPr/>
        </p:nvSpPr>
        <p:spPr>
          <a:xfrm>
            <a:off x="417871" y="5638800"/>
            <a:ext cx="8458200" cy="923330"/>
          </a:xfrm>
          <a:prstGeom prst="rect">
            <a:avLst/>
          </a:prstGeom>
        </p:spPr>
        <p:txBody>
          <a:bodyPr wrap="square">
            <a:spAutoFit/>
          </a:bodyPr>
          <a:lstStyle/>
          <a:p>
            <a:r>
              <a:rPr lang="en-US" i="1" dirty="0" smtClean="0">
                <a:solidFill>
                  <a:schemeClr val="tx2">
                    <a:lumMod val="50000"/>
                  </a:schemeClr>
                </a:solidFill>
              </a:rPr>
              <a:t>“To </a:t>
            </a:r>
            <a:r>
              <a:rPr lang="en-US" i="1" dirty="0">
                <a:solidFill>
                  <a:schemeClr val="tx2">
                    <a:lumMod val="50000"/>
                  </a:schemeClr>
                </a:solidFill>
              </a:rPr>
              <a:t>provide the basic biological and ecological knowledge and innovative management strategies required for management and control of native and non-native insect </a:t>
            </a:r>
            <a:r>
              <a:rPr lang="en-US" i="1" dirty="0" smtClean="0">
                <a:solidFill>
                  <a:schemeClr val="tx2">
                    <a:lumMod val="50000"/>
                  </a:schemeClr>
                </a:solidFill>
              </a:rPr>
              <a:t>pests, </a:t>
            </a:r>
            <a:r>
              <a:rPr lang="en-US" i="1" dirty="0">
                <a:solidFill>
                  <a:schemeClr val="tx2">
                    <a:lumMod val="50000"/>
                  </a:schemeClr>
                </a:solidFill>
              </a:rPr>
              <a:t>pathogens and invasive plants in changing forest </a:t>
            </a:r>
            <a:r>
              <a:rPr lang="en-US" i="1" dirty="0" smtClean="0">
                <a:solidFill>
                  <a:schemeClr val="tx2">
                    <a:lumMod val="50000"/>
                  </a:schemeClr>
                </a:solidFill>
              </a:rPr>
              <a:t>ecosystems”</a:t>
            </a:r>
            <a:endParaRPr lang="en-US" i="1" dirty="0">
              <a:solidFill>
                <a:schemeClr val="tx2">
                  <a:lumMod val="50000"/>
                </a:schemeClr>
              </a:solidFill>
            </a:endParaRPr>
          </a:p>
        </p:txBody>
      </p:sp>
      <p:sp>
        <p:nvSpPr>
          <p:cNvPr id="7" name="Down Arrow 6"/>
          <p:cNvSpPr/>
          <p:nvPr/>
        </p:nvSpPr>
        <p:spPr bwMode="auto">
          <a:xfrm>
            <a:off x="4172899" y="818913"/>
            <a:ext cx="152400" cy="457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8" name="Down Arrow 7"/>
          <p:cNvSpPr/>
          <p:nvPr/>
        </p:nvSpPr>
        <p:spPr bwMode="auto">
          <a:xfrm>
            <a:off x="4172899" y="2984090"/>
            <a:ext cx="152400" cy="457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pic>
        <p:nvPicPr>
          <p:cNvPr id="58370" name="Picture 2" descr="Insects, Diseases, and Invasive Plants (SRS RWU 45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88" y="4007874"/>
            <a:ext cx="1664137"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65780"/>
            <a:ext cx="762000" cy="54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usfsshie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9712" y="225565"/>
            <a:ext cx="699306" cy="77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850" y="1752600"/>
            <a:ext cx="81158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3957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solidFill>
                  <a:srgbClr val="FFFF99"/>
                </a:solidFill>
              </a:rPr>
              <a:t/>
            </a:r>
            <a:br>
              <a:rPr lang="en-US" dirty="0" smtClean="0">
                <a:solidFill>
                  <a:srgbClr val="FFFF99"/>
                </a:solidFill>
              </a:rPr>
            </a:br>
            <a:r>
              <a:rPr lang="en-US" dirty="0" smtClean="0">
                <a:solidFill>
                  <a:srgbClr val="FFFF99"/>
                </a:solidFill>
              </a:rPr>
              <a:t>Foliar application worked! </a:t>
            </a:r>
            <a:br>
              <a:rPr lang="en-US" dirty="0" smtClean="0">
                <a:solidFill>
                  <a:srgbClr val="FFFF99"/>
                </a:solidFill>
              </a:rPr>
            </a:br>
            <a:r>
              <a:rPr lang="en-US" sz="2800" dirty="0" smtClean="0">
                <a:solidFill>
                  <a:srgbClr val="FFFF99"/>
                </a:solidFill>
              </a:rPr>
              <a:t>%</a:t>
            </a:r>
            <a:r>
              <a:rPr lang="en-US" dirty="0" smtClean="0">
                <a:solidFill>
                  <a:srgbClr val="FFFF99"/>
                </a:solidFill>
              </a:rPr>
              <a:t> </a:t>
            </a:r>
            <a:r>
              <a:rPr lang="en-US" sz="2800" dirty="0" smtClean="0">
                <a:solidFill>
                  <a:srgbClr val="FFFF99"/>
                </a:solidFill>
              </a:rPr>
              <a:t>Privet in Herbaceous Layer</a:t>
            </a:r>
            <a:r>
              <a:rPr lang="en-US" dirty="0" smtClean="0">
                <a:solidFill>
                  <a:srgbClr val="FFFF99"/>
                </a:solidFill>
              </a:rPr>
              <a:t/>
            </a:r>
            <a:br>
              <a:rPr lang="en-US" dirty="0" smtClean="0">
                <a:solidFill>
                  <a:srgbClr val="FFFF99"/>
                </a:solidFill>
              </a:rPr>
            </a:br>
            <a:r>
              <a:rPr lang="en-US" dirty="0" smtClean="0">
                <a:solidFill>
                  <a:srgbClr val="FFFF99"/>
                </a:solidFill>
              </a:rPr>
              <a:t> </a:t>
            </a:r>
            <a:r>
              <a:rPr lang="en-US" dirty="0" smtClean="0"/>
              <a:t/>
            </a:r>
            <a:br>
              <a:rPr lang="en-US" dirty="0" smtClean="0"/>
            </a:br>
            <a:endParaRPr lang="en-US" dirty="0">
              <a:solidFill>
                <a:srgbClr val="FFFF99"/>
              </a:solidFill>
            </a:endParaRPr>
          </a:p>
        </p:txBody>
      </p:sp>
      <p:sp>
        <p:nvSpPr>
          <p:cNvPr id="3" name="Content Placeholder 2"/>
          <p:cNvSpPr>
            <a:spLocks noGrp="1"/>
          </p:cNvSpPr>
          <p:nvPr>
            <p:ph sz="half" idx="1"/>
          </p:nvPr>
        </p:nvSpPr>
        <p:spPr>
          <a:xfrm>
            <a:off x="457200" y="1371600"/>
            <a:ext cx="4038600" cy="4495800"/>
          </a:xfrm>
        </p:spPr>
        <p:txBody>
          <a:bodyPr/>
          <a:lstStyle/>
          <a:p>
            <a:pPr marL="0" indent="0" algn="ctr">
              <a:buNone/>
            </a:pPr>
            <a:endParaRPr lang="en-US" sz="2400" dirty="0" smtClean="0">
              <a:solidFill>
                <a:srgbClr val="FFFF99"/>
              </a:solidFill>
            </a:endParaRPr>
          </a:p>
          <a:p>
            <a:pPr marL="0" indent="0" algn="ctr">
              <a:buNone/>
            </a:pPr>
            <a:r>
              <a:rPr lang="en-US" sz="1800" dirty="0" smtClean="0">
                <a:solidFill>
                  <a:srgbClr val="FFFF99"/>
                </a:solidFill>
              </a:rPr>
              <a:t>10 </a:t>
            </a:r>
            <a:r>
              <a:rPr lang="en-US" sz="1800" dirty="0">
                <a:solidFill>
                  <a:srgbClr val="FFFF99"/>
                </a:solidFill>
              </a:rPr>
              <a:t>months after </a:t>
            </a:r>
            <a:r>
              <a:rPr lang="en-US" sz="1800" dirty="0" smtClean="0">
                <a:solidFill>
                  <a:srgbClr val="FFFF99"/>
                </a:solidFill>
              </a:rPr>
              <a:t>initial treatment</a:t>
            </a:r>
          </a:p>
        </p:txBody>
      </p:sp>
      <p:graphicFrame>
        <p:nvGraphicFramePr>
          <p:cNvPr id="5" name="Object 4"/>
          <p:cNvGraphicFramePr>
            <a:graphicFrameLocks noGrp="1" noChangeAspect="1"/>
          </p:cNvGraphicFramePr>
          <p:nvPr>
            <p:extLst>
              <p:ext uri="{D42A27DB-BD31-4B8C-83A1-F6EECF244321}">
                <p14:modId xmlns:p14="http://schemas.microsoft.com/office/powerpoint/2010/main" val="3687578104"/>
              </p:ext>
            </p:extLst>
          </p:nvPr>
        </p:nvGraphicFramePr>
        <p:xfrm>
          <a:off x="0" y="2158181"/>
          <a:ext cx="4516244" cy="3429000"/>
        </p:xfrm>
        <a:graphic>
          <a:graphicData uri="http://schemas.openxmlformats.org/presentationml/2006/ole">
            <mc:AlternateContent xmlns:mc="http://schemas.openxmlformats.org/markup-compatibility/2006">
              <mc:Choice xmlns:v="urn:schemas-microsoft-com:vml" Requires="v">
                <p:oleObj spid="_x0000_s62664" name="Chart" r:id="rId4" imgW="6096000" imgH="4067251" progId="MSGraph.Chart.8">
                  <p:embed followColorScheme="full"/>
                </p:oleObj>
              </mc:Choice>
              <mc:Fallback>
                <p:oleObj name="Chart" r:id="rId4" imgW="6096000" imgH="4067251" progId="MSGraph.Chart.8">
                  <p:embed followColorScheme="full"/>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58181"/>
                        <a:ext cx="4516244" cy="3429000"/>
                      </a:xfrm>
                      <a:prstGeom prst="rect">
                        <a:avLst/>
                      </a:prstGeom>
                      <a:noFill/>
                      <a:ln>
                        <a:noFill/>
                      </a:ln>
                      <a:effectLst/>
                    </p:spPr>
                  </p:pic>
                </p:oleObj>
              </mc:Fallback>
            </mc:AlternateContent>
          </a:graphicData>
        </a:graphic>
      </p:graphicFrame>
      <p:sp>
        <p:nvSpPr>
          <p:cNvPr id="6" name="TextBox 5"/>
          <p:cNvSpPr txBox="1"/>
          <p:nvPr/>
        </p:nvSpPr>
        <p:spPr>
          <a:xfrm>
            <a:off x="1600200" y="5410200"/>
            <a:ext cx="1714500" cy="369332"/>
          </a:xfrm>
          <a:prstGeom prst="rect">
            <a:avLst/>
          </a:prstGeom>
          <a:noFill/>
        </p:spPr>
        <p:txBody>
          <a:bodyPr wrap="square" rtlCol="0">
            <a:spAutoFit/>
          </a:bodyPr>
          <a:lstStyle/>
          <a:p>
            <a:r>
              <a:rPr lang="en-US" dirty="0" smtClean="0"/>
              <a:t>Summer 2006</a:t>
            </a:r>
            <a:endParaRPr lang="en-US" dirty="0"/>
          </a:p>
        </p:txBody>
      </p:sp>
      <p:graphicFrame>
        <p:nvGraphicFramePr>
          <p:cNvPr id="7" name="Content Placeholder 6"/>
          <p:cNvGraphicFramePr>
            <a:graphicFrameLocks noGrp="1" noChangeAspect="1"/>
          </p:cNvGraphicFramePr>
          <p:nvPr>
            <p:ph sz="half" idx="2"/>
            <p:extLst>
              <p:ext uri="{D42A27DB-BD31-4B8C-83A1-F6EECF244321}">
                <p14:modId xmlns:p14="http://schemas.microsoft.com/office/powerpoint/2010/main" val="3225195186"/>
              </p:ext>
            </p:extLst>
          </p:nvPr>
        </p:nvGraphicFramePr>
        <p:xfrm>
          <a:off x="4419600" y="2177846"/>
          <a:ext cx="4572000" cy="3450566"/>
        </p:xfrm>
        <a:graphic>
          <a:graphicData uri="http://schemas.openxmlformats.org/presentationml/2006/ole">
            <mc:AlternateContent xmlns:mc="http://schemas.openxmlformats.org/markup-compatibility/2006">
              <mc:Choice xmlns:v="urn:schemas-microsoft-com:vml" Requires="v">
                <p:oleObj spid="_x0000_s62665" name="Chart" r:id="rId6" imgW="6096000" imgH="4067251" progId="MSGraph.Chart.8">
                  <p:embed followColorScheme="full"/>
                </p:oleObj>
              </mc:Choice>
              <mc:Fallback>
                <p:oleObj name="Chart" r:id="rId6" imgW="6096000" imgH="4067251" progId="MSGraph.Chart.8">
                  <p:embed followColorScheme="full"/>
                  <p:pic>
                    <p:nvPicPr>
                      <p:cNvPr id="0" name="Object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177846"/>
                        <a:ext cx="4572000" cy="3450566"/>
                      </a:xfrm>
                      <a:prstGeom prst="rect">
                        <a:avLst/>
                      </a:prstGeom>
                      <a:noFill/>
                      <a:ln>
                        <a:noFill/>
                      </a:ln>
                      <a:effectLst/>
                    </p:spPr>
                  </p:pic>
                </p:oleObj>
              </mc:Fallback>
            </mc:AlternateContent>
          </a:graphicData>
        </a:graphic>
      </p:graphicFrame>
      <p:sp>
        <p:nvSpPr>
          <p:cNvPr id="8" name="TextBox 7"/>
          <p:cNvSpPr txBox="1"/>
          <p:nvPr/>
        </p:nvSpPr>
        <p:spPr>
          <a:xfrm>
            <a:off x="6191250" y="5410200"/>
            <a:ext cx="1714500" cy="369332"/>
          </a:xfrm>
          <a:prstGeom prst="rect">
            <a:avLst/>
          </a:prstGeom>
          <a:noFill/>
        </p:spPr>
        <p:txBody>
          <a:bodyPr wrap="square" rtlCol="0">
            <a:spAutoFit/>
          </a:bodyPr>
          <a:lstStyle/>
          <a:p>
            <a:r>
              <a:rPr lang="en-US" dirty="0" smtClean="0"/>
              <a:t>Summer 2007</a:t>
            </a:r>
            <a:endParaRPr lang="en-US" dirty="0"/>
          </a:p>
        </p:txBody>
      </p:sp>
      <p:sp>
        <p:nvSpPr>
          <p:cNvPr id="9" name="TextBox 8"/>
          <p:cNvSpPr txBox="1"/>
          <p:nvPr/>
        </p:nvSpPr>
        <p:spPr>
          <a:xfrm>
            <a:off x="5257800" y="1788849"/>
            <a:ext cx="3581400" cy="369332"/>
          </a:xfrm>
          <a:prstGeom prst="rect">
            <a:avLst/>
          </a:prstGeom>
          <a:noFill/>
        </p:spPr>
        <p:txBody>
          <a:bodyPr wrap="square" rtlCol="0">
            <a:spAutoFit/>
          </a:bodyPr>
          <a:lstStyle/>
          <a:p>
            <a:r>
              <a:rPr lang="en-US" dirty="0" smtClean="0">
                <a:solidFill>
                  <a:srgbClr val="FFFF99"/>
                </a:solidFill>
                <a:ea typeface="Tahoma" panose="020B0604030504040204" pitchFamily="34" charset="0"/>
                <a:cs typeface="Tahoma" panose="020B0604030504040204" pitchFamily="34" charset="0"/>
              </a:rPr>
              <a:t>22 months after initial treatment</a:t>
            </a:r>
            <a:endParaRPr lang="en-US" dirty="0">
              <a:solidFill>
                <a:srgbClr val="FFFF99"/>
              </a:solidFill>
              <a:ea typeface="Tahoma" panose="020B0604030504040204" pitchFamily="34" charset="0"/>
              <a:cs typeface="Tahoma" panose="020B0604030504040204" pitchFamily="34" charset="0"/>
            </a:endParaRPr>
          </a:p>
        </p:txBody>
      </p:sp>
      <p:sp>
        <p:nvSpPr>
          <p:cNvPr id="4" name="TextBox 3"/>
          <p:cNvSpPr txBox="1"/>
          <p:nvPr/>
        </p:nvSpPr>
        <p:spPr>
          <a:xfrm>
            <a:off x="1600200" y="6172200"/>
            <a:ext cx="6400800" cy="369332"/>
          </a:xfrm>
          <a:prstGeom prst="rect">
            <a:avLst/>
          </a:prstGeom>
          <a:noFill/>
        </p:spPr>
        <p:txBody>
          <a:bodyPr wrap="square" rtlCol="0">
            <a:spAutoFit/>
          </a:bodyPr>
          <a:lstStyle/>
          <a:p>
            <a:r>
              <a:rPr lang="en-US" dirty="0" smtClean="0"/>
              <a:t>“Hit the reset button”…………. 99% reduction in privet</a:t>
            </a:r>
            <a:endParaRPr lang="en-US" dirty="0"/>
          </a:p>
        </p:txBody>
      </p:sp>
    </p:spTree>
    <p:extLst>
      <p:ext uri="{BB962C8B-B14F-4D97-AF65-F5344CB8AC3E}">
        <p14:creationId xmlns:p14="http://schemas.microsoft.com/office/powerpoint/2010/main" val="3249761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sz="3600" dirty="0" smtClean="0">
                <a:solidFill>
                  <a:srgbClr val="FFFF99"/>
                </a:solidFill>
              </a:rPr>
              <a:t>Biomass and Nutrient Measurements </a:t>
            </a:r>
          </a:p>
        </p:txBody>
      </p:sp>
      <p:sp>
        <p:nvSpPr>
          <p:cNvPr id="38915" name="Rectangle 3"/>
          <p:cNvSpPr>
            <a:spLocks noGrp="1" noChangeArrowheads="1"/>
          </p:cNvSpPr>
          <p:nvPr>
            <p:ph type="body" idx="1"/>
          </p:nvPr>
        </p:nvSpPr>
        <p:spPr>
          <a:xfrm>
            <a:off x="457200" y="1828800"/>
            <a:ext cx="8229600" cy="4648200"/>
          </a:xfrm>
        </p:spPr>
        <p:txBody>
          <a:bodyPr/>
          <a:lstStyle/>
          <a:p>
            <a:pPr eaLnBrk="1" hangingPunct="1">
              <a:buClr>
                <a:srgbClr val="FFFF00"/>
              </a:buClr>
              <a:buFont typeface="Wingdings" panose="05000000000000000000" pitchFamily="2" charset="2"/>
              <a:buChar char="§"/>
              <a:defRPr/>
            </a:pPr>
            <a:r>
              <a:rPr lang="en-US" sz="2400" dirty="0" smtClean="0"/>
              <a:t>Established random transects on felling plots and measured amount of residue per square meter to estimate biomass </a:t>
            </a:r>
          </a:p>
          <a:p>
            <a:pPr lvl="2" eaLnBrk="1" hangingPunct="1">
              <a:buClr>
                <a:srgbClr val="FFFF00"/>
              </a:buClr>
              <a:defRPr/>
            </a:pPr>
            <a:r>
              <a:rPr lang="en-US" dirty="0">
                <a:solidFill>
                  <a:srgbClr val="FFC000"/>
                </a:solidFill>
              </a:rPr>
              <a:t>19.9 tons (dry wt.) of privet per acre</a:t>
            </a:r>
          </a:p>
          <a:p>
            <a:pPr lvl="2" eaLnBrk="1" hangingPunct="1">
              <a:buClr>
                <a:srgbClr val="FFFF00"/>
              </a:buClr>
              <a:defRPr/>
            </a:pPr>
            <a:r>
              <a:rPr lang="en-US" dirty="0">
                <a:solidFill>
                  <a:srgbClr val="FFC000"/>
                </a:solidFill>
              </a:rPr>
              <a:t>Equal to ~ 28 whole pine trees 12 inch </a:t>
            </a:r>
            <a:r>
              <a:rPr lang="en-US" dirty="0" smtClean="0">
                <a:solidFill>
                  <a:srgbClr val="FFC000"/>
                </a:solidFill>
              </a:rPr>
              <a:t>DBH</a:t>
            </a:r>
          </a:p>
          <a:p>
            <a:pPr marL="914400" lvl="2" indent="0" eaLnBrk="1" hangingPunct="1">
              <a:buClr>
                <a:srgbClr val="FFFF00"/>
              </a:buClr>
              <a:buNone/>
              <a:defRPr/>
            </a:pPr>
            <a:endParaRPr lang="en-US" dirty="0">
              <a:solidFill>
                <a:srgbClr val="FFC000"/>
              </a:solidFill>
            </a:endParaRPr>
          </a:p>
          <a:p>
            <a:pPr eaLnBrk="1" hangingPunct="1">
              <a:buClr>
                <a:srgbClr val="FFFF00"/>
              </a:buClr>
              <a:buFont typeface="Wingdings" panose="05000000000000000000" pitchFamily="2" charset="2"/>
              <a:buChar char="§"/>
              <a:defRPr/>
            </a:pPr>
            <a:r>
              <a:rPr lang="en-US" sz="2400" dirty="0" smtClean="0"/>
              <a:t>Process subsamples for nutrient content analysis to estimate nutrients tied up by privet</a:t>
            </a:r>
          </a:p>
          <a:p>
            <a:pPr lvl="2" eaLnBrk="1" hangingPunct="1">
              <a:buClr>
                <a:srgbClr val="FFFF00"/>
              </a:buClr>
              <a:defRPr/>
            </a:pPr>
            <a:r>
              <a:rPr lang="en-US" dirty="0">
                <a:solidFill>
                  <a:srgbClr val="FFC000"/>
                </a:solidFill>
              </a:rPr>
              <a:t>Privet contains 250 </a:t>
            </a:r>
            <a:r>
              <a:rPr lang="en-US" dirty="0" err="1">
                <a:solidFill>
                  <a:srgbClr val="FFC000"/>
                </a:solidFill>
              </a:rPr>
              <a:t>lbs</a:t>
            </a:r>
            <a:r>
              <a:rPr lang="en-US" dirty="0">
                <a:solidFill>
                  <a:srgbClr val="FFC000"/>
                </a:solidFill>
              </a:rPr>
              <a:t> N per acre</a:t>
            </a:r>
          </a:p>
          <a:p>
            <a:pPr lvl="2" eaLnBrk="1" hangingPunct="1">
              <a:buClr>
                <a:srgbClr val="FFFF00"/>
              </a:buClr>
              <a:defRPr/>
            </a:pPr>
            <a:r>
              <a:rPr lang="en-US" dirty="0">
                <a:solidFill>
                  <a:srgbClr val="FFC000"/>
                </a:solidFill>
              </a:rPr>
              <a:t>Equal to 2500 </a:t>
            </a:r>
            <a:r>
              <a:rPr lang="en-US" dirty="0" err="1">
                <a:solidFill>
                  <a:srgbClr val="FFC000"/>
                </a:solidFill>
              </a:rPr>
              <a:t>lbs</a:t>
            </a:r>
            <a:r>
              <a:rPr lang="en-US" dirty="0">
                <a:solidFill>
                  <a:srgbClr val="FFC000"/>
                </a:solidFill>
              </a:rPr>
              <a:t> of 10-0-0 fertilizer</a:t>
            </a:r>
          </a:p>
          <a:p>
            <a:pPr lvl="2" eaLnBrk="1" hangingPunct="1">
              <a:buClr>
                <a:srgbClr val="FFFF00"/>
              </a:buClr>
              <a:defRPr/>
            </a:pPr>
            <a:endParaRPr lang="en-US" sz="1600" dirty="0" smtClean="0"/>
          </a:p>
          <a:p>
            <a:pPr lvl="2" eaLnBrk="1" hangingPunct="1">
              <a:buClr>
                <a:srgbClr val="FFFF00"/>
              </a:buClr>
              <a:defRPr/>
            </a:pPr>
            <a:endParaRPr lang="en-US" sz="1600" dirty="0" smtClean="0"/>
          </a:p>
          <a:p>
            <a:pPr lvl="2" eaLnBrk="1" hangingPunct="1">
              <a:buClr>
                <a:srgbClr val="FFFF00"/>
              </a:buClr>
              <a:defRPr/>
            </a:pPr>
            <a:endParaRPr lang="en-US" sz="16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725129" y="0"/>
            <a:ext cx="7772400" cy="974725"/>
          </a:xfrm>
        </p:spPr>
        <p:txBody>
          <a:bodyPr/>
          <a:lstStyle/>
          <a:p>
            <a:r>
              <a:rPr lang="en-US" dirty="0" smtClean="0"/>
              <a:t>Plant sampling methods</a:t>
            </a:r>
            <a:endParaRPr lang="en-US" dirty="0"/>
          </a:p>
        </p:txBody>
      </p:sp>
      <p:sp>
        <p:nvSpPr>
          <p:cNvPr id="4" name="TextBox 3"/>
          <p:cNvSpPr txBox="1"/>
          <p:nvPr/>
        </p:nvSpPr>
        <p:spPr>
          <a:xfrm>
            <a:off x="0" y="1071716"/>
            <a:ext cx="7696201" cy="5693866"/>
          </a:xfrm>
          <a:prstGeom prst="rect">
            <a:avLst/>
          </a:prstGeom>
          <a:noFill/>
        </p:spPr>
        <p:txBody>
          <a:bodyPr wrap="square" rtlCol="0">
            <a:spAutoFit/>
          </a:bodyPr>
          <a:lstStyle/>
          <a:p>
            <a:pPr marL="742950" lvl="1" indent="-285750">
              <a:buClr>
                <a:srgbClr val="FFFF00"/>
              </a:buClr>
              <a:buSzPct val="82000"/>
              <a:buFont typeface="Wingdings" panose="05000000000000000000" pitchFamily="2" charset="2"/>
              <a:buChar char="§"/>
            </a:pPr>
            <a:r>
              <a:rPr lang="en-US" sz="2800" dirty="0" smtClean="0"/>
              <a:t>Plants sampled at beginning of project and then again 5 years post-treatment</a:t>
            </a:r>
          </a:p>
          <a:p>
            <a:pPr marL="285750" indent="-285750">
              <a:buClr>
                <a:srgbClr val="FFFF00"/>
              </a:buClr>
              <a:buSzPct val="82000"/>
              <a:buFont typeface="Wingdings" panose="05000000000000000000" pitchFamily="2" charset="2"/>
              <a:buChar char="§"/>
            </a:pPr>
            <a:endParaRPr lang="en-US" sz="2800" dirty="0"/>
          </a:p>
          <a:p>
            <a:pPr marL="742950" lvl="1" indent="-285750">
              <a:buClr>
                <a:srgbClr val="FFFF00"/>
              </a:buClr>
              <a:buSzPct val="82000"/>
              <a:buFont typeface="Wingdings" panose="05000000000000000000" pitchFamily="2" charset="2"/>
              <a:buChar char="§"/>
            </a:pPr>
            <a:r>
              <a:rPr lang="en-US" sz="2800" dirty="0" smtClean="0"/>
              <a:t>Established 3 transects across each of the 15 plots</a:t>
            </a:r>
          </a:p>
          <a:p>
            <a:pPr>
              <a:buClr>
                <a:srgbClr val="FFFF00"/>
              </a:buClr>
              <a:buSzPct val="82000"/>
            </a:pPr>
            <a:endParaRPr lang="en-US" sz="2800" dirty="0"/>
          </a:p>
          <a:p>
            <a:pPr marL="742950" lvl="1" indent="-285750">
              <a:buClr>
                <a:srgbClr val="FFFF00"/>
              </a:buClr>
              <a:buSzPct val="82000"/>
              <a:buFont typeface="Wingdings" panose="05000000000000000000" pitchFamily="2" charset="2"/>
              <a:buChar char="§"/>
            </a:pPr>
            <a:r>
              <a:rPr lang="en-US" sz="2800" dirty="0"/>
              <a:t>Line intercept method </a:t>
            </a:r>
            <a:r>
              <a:rPr lang="en-US" sz="2800" dirty="0" smtClean="0"/>
              <a:t>used</a:t>
            </a:r>
          </a:p>
          <a:p>
            <a:pPr marL="285750" indent="-285750">
              <a:buClr>
                <a:srgbClr val="FFFF00"/>
              </a:buClr>
              <a:buSzPct val="82000"/>
              <a:buFont typeface="Wingdings" panose="05000000000000000000" pitchFamily="2" charset="2"/>
              <a:buChar char="§"/>
            </a:pPr>
            <a:endParaRPr lang="en-US" sz="2800" dirty="0"/>
          </a:p>
          <a:p>
            <a:pPr marL="1657350" lvl="3" indent="-285750">
              <a:buClr>
                <a:srgbClr val="FFFF00"/>
              </a:buClr>
              <a:buSzPct val="82000"/>
              <a:buFont typeface="Wingdings" panose="05000000000000000000" pitchFamily="2" charset="2"/>
              <a:buChar char="§"/>
            </a:pPr>
            <a:r>
              <a:rPr lang="en-US" sz="2800" dirty="0" smtClean="0"/>
              <a:t>Presence/absence</a:t>
            </a:r>
          </a:p>
          <a:p>
            <a:pPr marL="1657350" lvl="3" indent="-285750">
              <a:buClr>
                <a:srgbClr val="FFFF00"/>
              </a:buClr>
              <a:buSzPct val="82000"/>
              <a:buFont typeface="Wingdings" panose="05000000000000000000" pitchFamily="2" charset="2"/>
              <a:buChar char="§"/>
            </a:pPr>
            <a:r>
              <a:rPr lang="en-US" sz="2800" dirty="0" smtClean="0"/>
              <a:t>Plant species</a:t>
            </a:r>
          </a:p>
          <a:p>
            <a:pPr marL="1657350" lvl="3" indent="-285750">
              <a:buClr>
                <a:srgbClr val="FFFF00"/>
              </a:buClr>
              <a:buSzPct val="82000"/>
              <a:buFont typeface="Wingdings" panose="05000000000000000000" pitchFamily="2" charset="2"/>
              <a:buChar char="§"/>
            </a:pPr>
            <a:r>
              <a:rPr lang="en-US" sz="2800" dirty="0" smtClean="0"/>
              <a:t>Plant height</a:t>
            </a:r>
          </a:p>
          <a:p>
            <a:pPr marL="1657350" lvl="3" indent="-285750">
              <a:buClr>
                <a:srgbClr val="FFFF00"/>
              </a:buClr>
              <a:buSzPct val="82000"/>
              <a:buFont typeface="Wingdings" panose="05000000000000000000" pitchFamily="2" charset="2"/>
              <a:buChar char="§"/>
            </a:pPr>
            <a:r>
              <a:rPr lang="en-US" sz="2800" dirty="0" smtClean="0"/>
              <a:t>Shrub cover</a:t>
            </a:r>
          </a:p>
          <a:p>
            <a:pPr marL="1657350" lvl="3" indent="-285750">
              <a:buClr>
                <a:srgbClr val="FFFF00"/>
              </a:buClr>
              <a:buSzPct val="82000"/>
              <a:buFont typeface="Wingdings" panose="05000000000000000000" pitchFamily="2" charset="2"/>
              <a:buChar char="§"/>
            </a:pPr>
            <a:endParaRPr lang="en-US" sz="2800" dirty="0"/>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937" y="4090486"/>
            <a:ext cx="4310063" cy="276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14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381000" y="1447800"/>
            <a:ext cx="8458200" cy="4876800"/>
          </a:xfrm>
        </p:spPr>
        <p:txBody>
          <a:bodyPr/>
          <a:lstStyle/>
          <a:p>
            <a:pPr lvl="1">
              <a:buClr>
                <a:srgbClr val="FFFF00"/>
              </a:buClr>
              <a:buSzPct val="82000"/>
              <a:buFont typeface="Wingdings" panose="05000000000000000000" pitchFamily="2" charset="2"/>
              <a:buChar char="§"/>
            </a:pPr>
            <a:r>
              <a:rPr lang="en-US" dirty="0"/>
              <a:t>Pollinators </a:t>
            </a:r>
            <a:r>
              <a:rPr lang="en-US" dirty="0" smtClean="0"/>
              <a:t>sampled </a:t>
            </a:r>
            <a:r>
              <a:rPr lang="en-US" dirty="0"/>
              <a:t>at beginning of project and then again 5 years </a:t>
            </a:r>
            <a:r>
              <a:rPr lang="en-US" dirty="0" smtClean="0"/>
              <a:t>post-treatment</a:t>
            </a:r>
          </a:p>
          <a:p>
            <a:pPr lvl="1">
              <a:buClr>
                <a:srgbClr val="FFFF00"/>
              </a:buClr>
              <a:buSzPct val="82000"/>
              <a:buFont typeface="Wingdings" panose="05000000000000000000" pitchFamily="2" charset="2"/>
              <a:buChar char="§"/>
            </a:pPr>
            <a:endParaRPr lang="en-US" dirty="0"/>
          </a:p>
          <a:p>
            <a:pPr lvl="1">
              <a:buClr>
                <a:srgbClr val="FFFF00"/>
              </a:buClr>
              <a:buSzPct val="82000"/>
              <a:buFont typeface="Wingdings" panose="05000000000000000000" pitchFamily="2" charset="2"/>
              <a:buChar char="§"/>
            </a:pPr>
            <a:r>
              <a:rPr lang="en-US" dirty="0" smtClean="0"/>
              <a:t>Sampled for one week in each month from March-September (7 sampling periods) </a:t>
            </a:r>
          </a:p>
          <a:p>
            <a:pPr lvl="1">
              <a:buClr>
                <a:srgbClr val="FFFF00"/>
              </a:buClr>
              <a:buSzPct val="82000"/>
              <a:buFont typeface="Wingdings" panose="05000000000000000000" pitchFamily="2" charset="2"/>
              <a:buChar char="§"/>
            </a:pPr>
            <a:endParaRPr lang="en-US" dirty="0"/>
          </a:p>
          <a:p>
            <a:pPr lvl="1">
              <a:buClr>
                <a:srgbClr val="FFFF00"/>
              </a:buClr>
              <a:buSzPct val="82000"/>
              <a:buFont typeface="Wingdings" panose="05000000000000000000" pitchFamily="2" charset="2"/>
              <a:buChar char="§"/>
            </a:pPr>
            <a:r>
              <a:rPr lang="en-US" dirty="0" smtClean="0"/>
              <a:t>Five subplots were established and equally distributed in each of the 15 plots</a:t>
            </a:r>
          </a:p>
          <a:p>
            <a:pPr lvl="1">
              <a:buClr>
                <a:srgbClr val="FFFF00"/>
              </a:buClr>
              <a:buSzPct val="82000"/>
              <a:buFont typeface="Wingdings" panose="05000000000000000000" pitchFamily="2" charset="2"/>
              <a:buChar char="§"/>
            </a:pPr>
            <a:endParaRPr lang="en-US" dirty="0"/>
          </a:p>
          <a:p>
            <a:pPr lvl="1">
              <a:buClr>
                <a:srgbClr val="FFFF00"/>
              </a:buClr>
              <a:buSzPct val="82000"/>
              <a:buFont typeface="Wingdings" panose="05000000000000000000" pitchFamily="2" charset="2"/>
              <a:buChar char="§"/>
            </a:pPr>
            <a:r>
              <a:rPr lang="en-US" dirty="0" smtClean="0"/>
              <a:t>Each subplot had 2 pan traps (blue, yellow)</a:t>
            </a:r>
            <a:endParaRPr lang="en-US" dirty="0"/>
          </a:p>
          <a:p>
            <a:pPr lvl="1">
              <a:buClr>
                <a:srgbClr val="FFFF00"/>
              </a:buClr>
              <a:buSzPct val="82000"/>
              <a:buFont typeface="Wingdings" panose="05000000000000000000" pitchFamily="2" charset="2"/>
              <a:buChar char="§"/>
            </a:pPr>
            <a:endParaRPr lang="en-US" dirty="0" smtClean="0"/>
          </a:p>
          <a:p>
            <a:pPr lvl="1">
              <a:buClr>
                <a:srgbClr val="FFFF00"/>
              </a:buClr>
              <a:buSzPct val="82000"/>
              <a:buFont typeface="Wingdings" panose="05000000000000000000" pitchFamily="2" charset="2"/>
              <a:buChar char="§"/>
            </a:pPr>
            <a:endParaRPr lang="en-US" dirty="0"/>
          </a:p>
          <a:p>
            <a:pPr lvl="1">
              <a:buClr>
                <a:srgbClr val="FFFF00"/>
              </a:buClr>
              <a:buSzPct val="82000"/>
              <a:buFont typeface="Wingdings" panose="05000000000000000000" pitchFamily="2" charset="2"/>
              <a:buChar char="§"/>
            </a:pPr>
            <a:endParaRPr lang="en-US" dirty="0"/>
          </a:p>
          <a:p>
            <a:pPr marL="285750" indent="-285750">
              <a:buClr>
                <a:srgbClr val="FFFF00"/>
              </a:buClr>
              <a:buSzPct val="82000"/>
              <a:buFont typeface="Wingdings" panose="05000000000000000000" pitchFamily="2" charset="2"/>
              <a:buChar char="§"/>
            </a:pPr>
            <a:endParaRPr lang="en-US" sz="2800" dirty="0"/>
          </a:p>
          <a:p>
            <a:endParaRPr lang="en-US" dirty="0"/>
          </a:p>
        </p:txBody>
      </p:sp>
      <p:sp>
        <p:nvSpPr>
          <p:cNvPr id="3" name="Title 2"/>
          <p:cNvSpPr>
            <a:spLocks noGrp="1"/>
          </p:cNvSpPr>
          <p:nvPr>
            <p:ph type="ctrTitle" sz="quarter"/>
          </p:nvPr>
        </p:nvSpPr>
        <p:spPr>
          <a:xfrm>
            <a:off x="228600" y="152400"/>
            <a:ext cx="8686800" cy="914400"/>
          </a:xfrm>
        </p:spPr>
        <p:txBody>
          <a:bodyPr/>
          <a:lstStyle/>
          <a:p>
            <a:r>
              <a:rPr lang="en-US" sz="5200" dirty="0" smtClean="0"/>
              <a:t>Pollinator sampling methods</a:t>
            </a:r>
            <a:endParaRPr lang="en-US" sz="5200" dirty="0"/>
          </a:p>
        </p:txBody>
      </p:sp>
    </p:spTree>
    <p:extLst>
      <p:ext uri="{BB962C8B-B14F-4D97-AF65-F5344CB8AC3E}">
        <p14:creationId xmlns:p14="http://schemas.microsoft.com/office/powerpoint/2010/main" val="2947507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solidFill>
                  <a:srgbClr val="FFFF99"/>
                </a:solidFill>
              </a:rPr>
              <a:t>Pan trapping</a:t>
            </a:r>
            <a:endParaRPr lang="en-US" sz="5400" dirty="0">
              <a:solidFill>
                <a:srgbClr val="FFFF99"/>
              </a:solidFill>
            </a:endParaRPr>
          </a:p>
        </p:txBody>
      </p:sp>
      <p:sp>
        <p:nvSpPr>
          <p:cNvPr id="4" name="TextBox 3"/>
          <p:cNvSpPr txBox="1"/>
          <p:nvPr/>
        </p:nvSpPr>
        <p:spPr>
          <a:xfrm>
            <a:off x="199103" y="1676400"/>
            <a:ext cx="5105400" cy="6370975"/>
          </a:xfrm>
          <a:prstGeom prst="rect">
            <a:avLst/>
          </a:prstGeom>
          <a:noFill/>
        </p:spPr>
        <p:txBody>
          <a:bodyPr wrap="square" rtlCol="0">
            <a:spAutoFit/>
          </a:bodyPr>
          <a:lstStyle/>
          <a:p>
            <a:pPr marL="285750" indent="-285750">
              <a:buClr>
                <a:srgbClr val="FFFF00"/>
              </a:buClr>
              <a:buSzPct val="83000"/>
              <a:buFont typeface="Wingdings" panose="05000000000000000000" pitchFamily="2" charset="2"/>
              <a:buChar char="§"/>
            </a:pPr>
            <a:r>
              <a:rPr lang="en-US" sz="2400" dirty="0" smtClean="0"/>
              <a:t>Widely accepted collection technique </a:t>
            </a:r>
          </a:p>
          <a:p>
            <a:pPr marL="285750" indent="-285750">
              <a:buClr>
                <a:srgbClr val="FFFF00"/>
              </a:buClr>
              <a:buSzPct val="83000"/>
              <a:buFont typeface="Wingdings" panose="05000000000000000000" pitchFamily="2" charset="2"/>
              <a:buChar char="§"/>
            </a:pPr>
            <a:endParaRPr lang="en-US" sz="2400" dirty="0"/>
          </a:p>
          <a:p>
            <a:pPr marL="285750" indent="-285750">
              <a:buClr>
                <a:srgbClr val="FFFF00"/>
              </a:buClr>
              <a:buSzPct val="83000"/>
              <a:buFont typeface="Wingdings" panose="05000000000000000000" pitchFamily="2" charset="2"/>
              <a:buChar char="§"/>
            </a:pPr>
            <a:r>
              <a:rPr lang="en-US" sz="2400" dirty="0" smtClean="0"/>
              <a:t>Simple and inexpensive</a:t>
            </a:r>
          </a:p>
          <a:p>
            <a:pPr marL="285750" indent="-285750">
              <a:buClr>
                <a:srgbClr val="FFFF00"/>
              </a:buClr>
              <a:buSzPct val="83000"/>
              <a:buFont typeface="Wingdings" panose="05000000000000000000" pitchFamily="2" charset="2"/>
              <a:buChar char="§"/>
            </a:pPr>
            <a:endParaRPr lang="en-US" sz="2400" dirty="0"/>
          </a:p>
          <a:p>
            <a:pPr marL="285750" indent="-285750">
              <a:buClr>
                <a:srgbClr val="FFFF00"/>
              </a:buClr>
              <a:buSzPct val="83000"/>
              <a:buFont typeface="Wingdings" panose="05000000000000000000" pitchFamily="2" charset="2"/>
              <a:buChar char="§"/>
            </a:pPr>
            <a:r>
              <a:rPr lang="en-US" sz="2400" dirty="0" smtClean="0"/>
              <a:t>More time efficient and less biased than sweep netting</a:t>
            </a:r>
          </a:p>
          <a:p>
            <a:pPr marL="285750" indent="-285750">
              <a:buClr>
                <a:srgbClr val="FFFF00"/>
              </a:buClr>
              <a:buSzPct val="83000"/>
              <a:buFont typeface="Wingdings" panose="05000000000000000000" pitchFamily="2" charset="2"/>
              <a:buChar char="§"/>
            </a:pPr>
            <a:endParaRPr lang="en-US" sz="2400" dirty="0"/>
          </a:p>
          <a:p>
            <a:pPr marL="285750" indent="-285750">
              <a:buClr>
                <a:srgbClr val="FFFF00"/>
              </a:buClr>
              <a:buSzPct val="83000"/>
              <a:buFont typeface="Wingdings" panose="05000000000000000000" pitchFamily="2" charset="2"/>
              <a:buChar char="§"/>
            </a:pPr>
            <a:r>
              <a:rPr lang="en-US" sz="2400" dirty="0" smtClean="0"/>
              <a:t>Collects pollinators during all activity times</a:t>
            </a:r>
          </a:p>
          <a:p>
            <a:pPr marL="285750" indent="-285750">
              <a:buClr>
                <a:srgbClr val="FFFF00"/>
              </a:buClr>
              <a:buSzPct val="83000"/>
              <a:buFont typeface="Wingdings" panose="05000000000000000000" pitchFamily="2" charset="2"/>
              <a:buChar char="§"/>
            </a:pPr>
            <a:endParaRPr lang="en-US" sz="2400" dirty="0"/>
          </a:p>
          <a:p>
            <a:pPr marL="285750" indent="-285750">
              <a:buClr>
                <a:srgbClr val="FFFF00"/>
              </a:buClr>
              <a:buSzPct val="83000"/>
              <a:buFont typeface="Wingdings" panose="05000000000000000000" pitchFamily="2" charset="2"/>
              <a:buChar char="§"/>
            </a:pPr>
            <a:r>
              <a:rPr lang="en-US" sz="2400" dirty="0" smtClean="0"/>
              <a:t>Major downside = Might not attract all pollinators equally </a:t>
            </a:r>
          </a:p>
          <a:p>
            <a:pPr marL="285750" indent="-285750">
              <a:buClr>
                <a:srgbClr val="FFFF00"/>
              </a:buClr>
              <a:buSzPct val="83000"/>
              <a:buFont typeface="Wingdings" panose="05000000000000000000" pitchFamily="2" charset="2"/>
              <a:buChar char="§"/>
            </a:pPr>
            <a:endParaRPr lang="en-US" sz="2400" dirty="0"/>
          </a:p>
          <a:p>
            <a:pPr marL="285750" indent="-285750">
              <a:buClr>
                <a:srgbClr val="FFFF00"/>
              </a:buClr>
              <a:buSzPct val="83000"/>
              <a:buFont typeface="Wingdings" panose="05000000000000000000" pitchFamily="2" charset="2"/>
              <a:buChar char="§"/>
            </a:pPr>
            <a:endParaRPr lang="en-US" sz="2400" dirty="0" smtClean="0"/>
          </a:p>
          <a:p>
            <a:pPr marL="285750" indent="-285750">
              <a:buClr>
                <a:srgbClr val="FFFF00"/>
              </a:buClr>
              <a:buSzPct val="83000"/>
              <a:buFont typeface="Wingdings" panose="05000000000000000000" pitchFamily="2" charset="2"/>
              <a:buChar char="§"/>
            </a:pPr>
            <a:endParaRPr lang="en-US" sz="2400" dirty="0"/>
          </a:p>
          <a:p>
            <a:pPr marL="285750" indent="-285750">
              <a:buClr>
                <a:srgbClr val="FFFF00"/>
              </a:buClr>
              <a:buSzPct val="83000"/>
              <a:buFont typeface="Wingdings" panose="05000000000000000000" pitchFamily="2" charset="2"/>
              <a:buChar char="§"/>
            </a:pPr>
            <a:endParaRPr lang="en-US" sz="24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217"/>
          <a:stretch/>
        </p:blipFill>
        <p:spPr>
          <a:xfrm>
            <a:off x="5225752" y="2345853"/>
            <a:ext cx="3765848" cy="3411820"/>
          </a:xfrm>
          <a:prstGeom prst="rect">
            <a:avLst/>
          </a:prstGeom>
        </p:spPr>
      </p:pic>
    </p:spTree>
    <p:extLst>
      <p:ext uri="{BB962C8B-B14F-4D97-AF65-F5344CB8AC3E}">
        <p14:creationId xmlns:p14="http://schemas.microsoft.com/office/powerpoint/2010/main" val="9960741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p:cNvSpPr>
            <a:spLocks noGrp="1" noChangeArrowheads="1"/>
          </p:cNvSpPr>
          <p:nvPr>
            <p:ph type="title"/>
          </p:nvPr>
        </p:nvSpPr>
        <p:spPr>
          <a:xfrm>
            <a:off x="381000" y="-76200"/>
            <a:ext cx="8229600" cy="960438"/>
          </a:xfrm>
        </p:spPr>
        <p:txBody>
          <a:bodyPr/>
          <a:lstStyle/>
          <a:p>
            <a:pPr eaLnBrk="1" hangingPunct="1">
              <a:defRPr/>
            </a:pPr>
            <a:r>
              <a:rPr lang="en-US" sz="3600" dirty="0" smtClean="0">
                <a:solidFill>
                  <a:srgbClr val="FFFF99"/>
                </a:solidFill>
              </a:rPr>
              <a:t>Results—Immediate Plant Response</a:t>
            </a:r>
          </a:p>
        </p:txBody>
      </p:sp>
      <p:pic>
        <p:nvPicPr>
          <p:cNvPr id="10" name="Content Placeholder 15" descr="Herb Plant Rich Cover 2007.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8743" r="6507" b="4954"/>
          <a:stretch/>
        </p:blipFill>
        <p:spPr>
          <a:xfrm>
            <a:off x="152401" y="771224"/>
            <a:ext cx="6553200" cy="5772752"/>
          </a:xfrm>
        </p:spPr>
      </p:pic>
      <p:sp>
        <p:nvSpPr>
          <p:cNvPr id="9" name="TextBox 8"/>
          <p:cNvSpPr txBox="1"/>
          <p:nvPr/>
        </p:nvSpPr>
        <p:spPr>
          <a:xfrm>
            <a:off x="4114800" y="3657600"/>
            <a:ext cx="2362200" cy="369332"/>
          </a:xfrm>
          <a:prstGeom prst="rect">
            <a:avLst/>
          </a:prstGeom>
          <a:noFill/>
        </p:spPr>
        <p:txBody>
          <a:bodyPr wrap="square" rtlCol="0">
            <a:spAutoFit/>
          </a:bodyPr>
          <a:lstStyle/>
          <a:p>
            <a:r>
              <a:rPr lang="en-US" dirty="0" smtClean="0">
                <a:solidFill>
                  <a:schemeClr val="tx2">
                    <a:lumMod val="10000"/>
                  </a:schemeClr>
                </a:solidFill>
              </a:rPr>
              <a:t>*non-privet herbs</a:t>
            </a:r>
            <a:endParaRPr lang="en-US" dirty="0">
              <a:solidFill>
                <a:schemeClr val="tx2">
                  <a:lumMod val="10000"/>
                </a:schemeClr>
              </a:solidFill>
            </a:endParaRPr>
          </a:p>
        </p:txBody>
      </p:sp>
      <p:sp>
        <p:nvSpPr>
          <p:cNvPr id="2" name="TextBox 1"/>
          <p:cNvSpPr txBox="1"/>
          <p:nvPr/>
        </p:nvSpPr>
        <p:spPr>
          <a:xfrm>
            <a:off x="6858000" y="1066800"/>
            <a:ext cx="2057400" cy="7017306"/>
          </a:xfrm>
          <a:prstGeom prst="rect">
            <a:avLst/>
          </a:prstGeom>
          <a:noFill/>
        </p:spPr>
        <p:txBody>
          <a:bodyPr wrap="square" rtlCol="0">
            <a:spAutoFit/>
          </a:bodyPr>
          <a:lstStyle/>
          <a:p>
            <a:r>
              <a:rPr lang="en-US" dirty="0" smtClean="0"/>
              <a:t>Plant diversity increased, but not significantly</a:t>
            </a:r>
          </a:p>
          <a:p>
            <a:endParaRPr lang="en-US" dirty="0"/>
          </a:p>
          <a:p>
            <a:r>
              <a:rPr lang="en-US" dirty="0" smtClean="0"/>
              <a:t>Percent of herbaceous plant cover significantly increased</a:t>
            </a:r>
          </a:p>
          <a:p>
            <a:endParaRPr lang="en-US" dirty="0"/>
          </a:p>
          <a:p>
            <a:r>
              <a:rPr lang="en-US" dirty="0" smtClean="0"/>
              <a:t>&lt;20% control</a:t>
            </a:r>
          </a:p>
          <a:p>
            <a:r>
              <a:rPr lang="en-US" dirty="0" smtClean="0"/>
              <a:t>&gt;40% felling</a:t>
            </a:r>
          </a:p>
          <a:p>
            <a:r>
              <a:rPr lang="en-US" dirty="0" smtClean="0"/>
              <a:t>&gt;60% mulch</a:t>
            </a:r>
          </a:p>
          <a:p>
            <a:endParaRPr lang="en-US" dirty="0"/>
          </a:p>
          <a:p>
            <a:r>
              <a:rPr lang="en-US" dirty="0" smtClean="0"/>
              <a:t>Mulch plot herb cover similar to “Desired” plots</a:t>
            </a:r>
          </a:p>
          <a:p>
            <a:r>
              <a:rPr lang="en-US" dirty="0" smtClean="0"/>
              <a:t> (good news!)</a:t>
            </a:r>
          </a:p>
          <a:p>
            <a:endParaRPr lang="en-US" dirty="0"/>
          </a:p>
          <a:p>
            <a:r>
              <a:rPr lang="en-US" dirty="0" smtClean="0"/>
              <a:t>Early colonizers</a:t>
            </a:r>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409582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290"/>
            <a:ext cx="8839200" cy="884238"/>
          </a:xfrm>
        </p:spPr>
        <p:txBody>
          <a:bodyPr/>
          <a:lstStyle/>
          <a:p>
            <a:r>
              <a:rPr lang="en-US" sz="3600" dirty="0" smtClean="0"/>
              <a:t>Results—Immediate Plant Response</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800100"/>
            <a:ext cx="8077200" cy="5981700"/>
          </a:xfrm>
          <a:prstGeom prst="rect">
            <a:avLst/>
          </a:prstGeom>
        </p:spPr>
      </p:pic>
      <p:sp>
        <p:nvSpPr>
          <p:cNvPr id="6" name="Right Arrow 5"/>
          <p:cNvSpPr/>
          <p:nvPr/>
        </p:nvSpPr>
        <p:spPr bwMode="auto">
          <a:xfrm>
            <a:off x="3810000" y="4114800"/>
            <a:ext cx="3048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7" name="Right Arrow 6"/>
          <p:cNvSpPr/>
          <p:nvPr/>
        </p:nvSpPr>
        <p:spPr bwMode="auto">
          <a:xfrm>
            <a:off x="7391400" y="4114800"/>
            <a:ext cx="3048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42774914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sz="3600" dirty="0"/>
              <a:t>Results—Immediate Plant Response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647700"/>
            <a:ext cx="8334435" cy="6057900"/>
          </a:xfrm>
          <a:prstGeom prst="rect">
            <a:avLst/>
          </a:prstGeom>
        </p:spPr>
      </p:pic>
    </p:spTree>
    <p:extLst>
      <p:ext uri="{BB962C8B-B14F-4D97-AF65-F5344CB8AC3E}">
        <p14:creationId xmlns:p14="http://schemas.microsoft.com/office/powerpoint/2010/main" val="55049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10" y="-56535"/>
            <a:ext cx="8229600" cy="1143000"/>
          </a:xfrm>
        </p:spPr>
        <p:txBody>
          <a:bodyPr/>
          <a:lstStyle/>
          <a:p>
            <a:r>
              <a:rPr lang="en-US" sz="3600" dirty="0">
                <a:solidFill>
                  <a:srgbClr val="FFFFCC"/>
                </a:solidFill>
              </a:rPr>
              <a:t>Results—Immediate Plant Response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851989"/>
            <a:ext cx="8077200" cy="5886451"/>
          </a:xfrm>
          <a:prstGeom prst="rect">
            <a:avLst/>
          </a:prstGeom>
        </p:spPr>
      </p:pic>
    </p:spTree>
    <p:extLst>
      <p:ext uri="{BB962C8B-B14F-4D97-AF65-F5344CB8AC3E}">
        <p14:creationId xmlns:p14="http://schemas.microsoft.com/office/powerpoint/2010/main" val="23262535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542" y="19665"/>
            <a:ext cx="8382000" cy="1143000"/>
          </a:xfrm>
        </p:spPr>
        <p:txBody>
          <a:bodyPr/>
          <a:lstStyle/>
          <a:p>
            <a:r>
              <a:rPr lang="en-US" sz="4000" dirty="0" smtClean="0"/>
              <a:t>Plants that showed up Post-removal</a:t>
            </a:r>
            <a:endParaRPr lang="en-US" sz="4000" dirty="0"/>
          </a:p>
        </p:txBody>
      </p:sp>
      <p:sp>
        <p:nvSpPr>
          <p:cNvPr id="3" name="Content Placeholder 2"/>
          <p:cNvSpPr>
            <a:spLocks noGrp="1"/>
          </p:cNvSpPr>
          <p:nvPr>
            <p:ph idx="1"/>
          </p:nvPr>
        </p:nvSpPr>
        <p:spPr>
          <a:xfrm>
            <a:off x="233516" y="1269273"/>
            <a:ext cx="4191000" cy="5307875"/>
          </a:xfrm>
        </p:spPr>
        <p:txBody>
          <a:bodyPr/>
          <a:lstStyle/>
          <a:p>
            <a:pPr>
              <a:buClr>
                <a:srgbClr val="FFFF00"/>
              </a:buClr>
              <a:buFont typeface="Wingdings" panose="05000000000000000000" pitchFamily="2" charset="2"/>
              <a:buChar char="§"/>
            </a:pPr>
            <a:r>
              <a:rPr lang="en-US" u="sng" dirty="0" smtClean="0"/>
              <a:t>Herbs/vines</a:t>
            </a:r>
          </a:p>
          <a:p>
            <a:pPr lvl="1">
              <a:buClr>
                <a:srgbClr val="FFFF00"/>
              </a:buClr>
              <a:buFont typeface="Wingdings" panose="05000000000000000000" pitchFamily="2" charset="2"/>
              <a:buChar char="§"/>
            </a:pPr>
            <a:r>
              <a:rPr lang="en-US" sz="2000" dirty="0" smtClean="0"/>
              <a:t>Pokeweed</a:t>
            </a:r>
          </a:p>
          <a:p>
            <a:pPr lvl="1">
              <a:buClr>
                <a:srgbClr val="FFFF00"/>
              </a:buClr>
              <a:buFont typeface="Wingdings" panose="05000000000000000000" pitchFamily="2" charset="2"/>
              <a:buChar char="§"/>
            </a:pPr>
            <a:r>
              <a:rPr lang="en-US" sz="2000" dirty="0" smtClean="0"/>
              <a:t>Fireweed</a:t>
            </a:r>
          </a:p>
          <a:p>
            <a:pPr lvl="1">
              <a:buClr>
                <a:srgbClr val="FFFF00"/>
              </a:buClr>
              <a:buFont typeface="Wingdings" panose="05000000000000000000" pitchFamily="2" charset="2"/>
              <a:buChar char="§"/>
            </a:pPr>
            <a:r>
              <a:rPr lang="en-US" sz="2000" dirty="0" smtClean="0"/>
              <a:t>Winged stem</a:t>
            </a:r>
          </a:p>
          <a:p>
            <a:pPr lvl="1">
              <a:buClr>
                <a:srgbClr val="FFFF00"/>
              </a:buClr>
              <a:buFont typeface="Wingdings" panose="05000000000000000000" pitchFamily="2" charset="2"/>
              <a:buChar char="§"/>
            </a:pPr>
            <a:r>
              <a:rPr lang="en-US" sz="2000" dirty="0" smtClean="0"/>
              <a:t>Nettle</a:t>
            </a:r>
          </a:p>
          <a:p>
            <a:pPr lvl="1">
              <a:buClr>
                <a:srgbClr val="FFFF00"/>
              </a:buClr>
              <a:buFont typeface="Wingdings" panose="05000000000000000000" pitchFamily="2" charset="2"/>
              <a:buChar char="§"/>
            </a:pPr>
            <a:r>
              <a:rPr lang="en-US" sz="2000" dirty="0" smtClean="0"/>
              <a:t>Violets</a:t>
            </a:r>
          </a:p>
          <a:p>
            <a:pPr lvl="1">
              <a:buClr>
                <a:srgbClr val="FFFF00"/>
              </a:buClr>
              <a:buFont typeface="Wingdings" panose="05000000000000000000" pitchFamily="2" charset="2"/>
              <a:buChar char="§"/>
            </a:pPr>
            <a:r>
              <a:rPr lang="en-US" sz="2000" dirty="0" smtClean="0"/>
              <a:t>Aster spp.</a:t>
            </a:r>
          </a:p>
          <a:p>
            <a:pPr lvl="1">
              <a:buClr>
                <a:srgbClr val="FFFF00"/>
              </a:buClr>
              <a:buFont typeface="Wingdings" panose="05000000000000000000" pitchFamily="2" charset="2"/>
              <a:buChar char="§"/>
            </a:pPr>
            <a:r>
              <a:rPr lang="en-US" sz="2000" dirty="0" smtClean="0"/>
              <a:t>Greenbrier</a:t>
            </a:r>
          </a:p>
          <a:p>
            <a:pPr lvl="1">
              <a:buClr>
                <a:srgbClr val="FFFF00"/>
              </a:buClr>
              <a:buFont typeface="Wingdings" panose="05000000000000000000" pitchFamily="2" charset="2"/>
              <a:buChar char="§"/>
            </a:pPr>
            <a:r>
              <a:rPr lang="en-US" sz="2000" dirty="0" err="1" smtClean="0"/>
              <a:t>Muscadine</a:t>
            </a:r>
            <a:endParaRPr lang="en-US" sz="2000" dirty="0" smtClean="0"/>
          </a:p>
          <a:p>
            <a:pPr lvl="1">
              <a:buClr>
                <a:srgbClr val="FFFF00"/>
              </a:buClr>
              <a:buFont typeface="Wingdings" panose="05000000000000000000" pitchFamily="2" charset="2"/>
              <a:buChar char="§"/>
            </a:pPr>
            <a:r>
              <a:rPr lang="en-US" sz="2000" dirty="0" smtClean="0"/>
              <a:t>Elderberry</a:t>
            </a:r>
          </a:p>
          <a:p>
            <a:pPr lvl="1">
              <a:buClr>
                <a:srgbClr val="FFFF00"/>
              </a:buClr>
              <a:buFont typeface="Wingdings" panose="05000000000000000000" pitchFamily="2" charset="2"/>
              <a:buChar char="§"/>
            </a:pPr>
            <a:r>
              <a:rPr lang="en-US" sz="2000" dirty="0" smtClean="0"/>
              <a:t>Sedges</a:t>
            </a:r>
          </a:p>
          <a:p>
            <a:pPr lvl="1">
              <a:buClr>
                <a:srgbClr val="FFFF00"/>
              </a:buClr>
              <a:buFont typeface="Wingdings" panose="05000000000000000000" pitchFamily="2" charset="2"/>
              <a:buChar char="§"/>
            </a:pPr>
            <a:r>
              <a:rPr lang="en-US" sz="2000" dirty="0" smtClean="0"/>
              <a:t>Poison Ivy</a:t>
            </a:r>
          </a:p>
          <a:p>
            <a:pPr lvl="1">
              <a:buClr>
                <a:srgbClr val="FFFF00"/>
              </a:buClr>
              <a:buFont typeface="Wingdings" panose="05000000000000000000" pitchFamily="2" charset="2"/>
              <a:buChar char="§"/>
            </a:pPr>
            <a:r>
              <a:rPr lang="en-US" sz="2000" dirty="0" smtClean="0">
                <a:solidFill>
                  <a:schemeClr val="accent1">
                    <a:lumMod val="60000"/>
                    <a:lumOff val="40000"/>
                  </a:schemeClr>
                </a:solidFill>
              </a:rPr>
              <a:t>J. </a:t>
            </a:r>
            <a:r>
              <a:rPr lang="en-US" sz="2000" dirty="0" err="1" smtClean="0">
                <a:solidFill>
                  <a:schemeClr val="accent1">
                    <a:lumMod val="60000"/>
                    <a:lumOff val="40000"/>
                  </a:schemeClr>
                </a:solidFill>
              </a:rPr>
              <a:t>Stiltgrass</a:t>
            </a:r>
            <a:endParaRPr lang="en-US" sz="2000" dirty="0" smtClean="0">
              <a:solidFill>
                <a:schemeClr val="accent1">
                  <a:lumMod val="60000"/>
                  <a:lumOff val="40000"/>
                </a:schemeClr>
              </a:solidFill>
            </a:endParaRPr>
          </a:p>
          <a:p>
            <a:pPr marL="457200" lvl="1" indent="0">
              <a:buNone/>
            </a:pPr>
            <a:endParaRPr lang="en-US" dirty="0"/>
          </a:p>
        </p:txBody>
      </p:sp>
      <p:sp>
        <p:nvSpPr>
          <p:cNvPr id="4" name="TextBox 3"/>
          <p:cNvSpPr txBox="1"/>
          <p:nvPr/>
        </p:nvSpPr>
        <p:spPr>
          <a:xfrm>
            <a:off x="5365955" y="1219200"/>
            <a:ext cx="3429000" cy="5816977"/>
          </a:xfrm>
          <a:prstGeom prst="rect">
            <a:avLst/>
          </a:prstGeom>
          <a:noFill/>
        </p:spPr>
        <p:txBody>
          <a:bodyPr wrap="square" rtlCol="0">
            <a:spAutoFit/>
          </a:bodyPr>
          <a:lstStyle/>
          <a:p>
            <a:pPr marL="285750" indent="-285750">
              <a:buClr>
                <a:srgbClr val="FFFF00"/>
              </a:buClr>
              <a:buSzPct val="83000"/>
              <a:buFont typeface="Wingdings" panose="05000000000000000000" pitchFamily="2" charset="2"/>
              <a:buChar char="§"/>
            </a:pPr>
            <a:r>
              <a:rPr lang="en-US" sz="3200" u="sng" dirty="0" smtClean="0"/>
              <a:t>Trees/shrubs</a:t>
            </a:r>
          </a:p>
          <a:p>
            <a:pPr marL="742950" lvl="1" indent="-285750">
              <a:buClr>
                <a:srgbClr val="FFFF00"/>
              </a:buClr>
              <a:buSzPct val="83000"/>
              <a:buFont typeface="Wingdings" panose="05000000000000000000" pitchFamily="2" charset="2"/>
              <a:buChar char="§"/>
            </a:pPr>
            <a:r>
              <a:rPr lang="en-US" sz="2800" dirty="0" err="1" smtClean="0"/>
              <a:t>Boxelder</a:t>
            </a:r>
            <a:endParaRPr lang="en-US" sz="2800" dirty="0" smtClean="0"/>
          </a:p>
          <a:p>
            <a:pPr marL="742950" lvl="1" indent="-285750">
              <a:buClr>
                <a:srgbClr val="FFFF00"/>
              </a:buClr>
              <a:buSzPct val="83000"/>
              <a:buFont typeface="Wingdings" panose="05000000000000000000" pitchFamily="2" charset="2"/>
              <a:buChar char="§"/>
            </a:pPr>
            <a:r>
              <a:rPr lang="en-US" sz="2800" dirty="0" err="1" smtClean="0"/>
              <a:t>Sweetgum</a:t>
            </a:r>
            <a:endParaRPr lang="en-US" sz="2800" dirty="0" smtClean="0"/>
          </a:p>
          <a:p>
            <a:pPr marL="742950" lvl="1" indent="-285750">
              <a:buClr>
                <a:srgbClr val="FFFF00"/>
              </a:buClr>
              <a:buSzPct val="83000"/>
              <a:buFont typeface="Wingdings" panose="05000000000000000000" pitchFamily="2" charset="2"/>
              <a:buChar char="§"/>
            </a:pPr>
            <a:r>
              <a:rPr lang="en-US" sz="2800" dirty="0" smtClean="0"/>
              <a:t>Red maple</a:t>
            </a:r>
          </a:p>
          <a:p>
            <a:pPr marL="742950" lvl="1" indent="-285750">
              <a:buClr>
                <a:srgbClr val="FFFF00"/>
              </a:buClr>
              <a:buSzPct val="83000"/>
              <a:buFont typeface="Wingdings" panose="05000000000000000000" pitchFamily="2" charset="2"/>
              <a:buChar char="§"/>
            </a:pPr>
            <a:r>
              <a:rPr lang="en-US" sz="2800" dirty="0" smtClean="0"/>
              <a:t>Sycamore</a:t>
            </a:r>
          </a:p>
          <a:p>
            <a:pPr marL="742950" lvl="1" indent="-285750">
              <a:buClr>
                <a:srgbClr val="FFFF00"/>
              </a:buClr>
              <a:buSzPct val="83000"/>
              <a:buFont typeface="Wingdings" panose="05000000000000000000" pitchFamily="2" charset="2"/>
              <a:buChar char="§"/>
            </a:pPr>
            <a:r>
              <a:rPr lang="en-US" sz="2800" dirty="0" smtClean="0"/>
              <a:t>Redbud</a:t>
            </a:r>
          </a:p>
          <a:p>
            <a:pPr marL="742950" lvl="1" indent="-285750">
              <a:buClr>
                <a:srgbClr val="FFFF00"/>
              </a:buClr>
              <a:buSzPct val="83000"/>
              <a:buFont typeface="Wingdings" panose="05000000000000000000" pitchFamily="2" charset="2"/>
              <a:buChar char="§"/>
            </a:pPr>
            <a:r>
              <a:rPr lang="en-US" sz="2800" dirty="0" smtClean="0"/>
              <a:t>Red mulberry</a:t>
            </a:r>
          </a:p>
          <a:p>
            <a:pPr marL="742950" lvl="1" indent="-285750">
              <a:buClr>
                <a:srgbClr val="FFFF00"/>
              </a:buClr>
              <a:buSzPct val="83000"/>
              <a:buFont typeface="Wingdings" panose="05000000000000000000" pitchFamily="2" charset="2"/>
              <a:buChar char="§"/>
            </a:pPr>
            <a:r>
              <a:rPr lang="en-US" sz="2800" dirty="0" smtClean="0"/>
              <a:t>Loblolly</a:t>
            </a:r>
          </a:p>
          <a:p>
            <a:pPr marL="742950" lvl="1" indent="-285750">
              <a:buClr>
                <a:srgbClr val="FFFF00"/>
              </a:buClr>
              <a:buSzPct val="83000"/>
              <a:buFont typeface="Wingdings" panose="05000000000000000000" pitchFamily="2" charset="2"/>
              <a:buChar char="§"/>
            </a:pPr>
            <a:r>
              <a:rPr lang="en-US" sz="2800" dirty="0" err="1" smtClean="0"/>
              <a:t>Hophornbeam</a:t>
            </a:r>
            <a:endParaRPr lang="en-US" sz="2800" dirty="0" smtClean="0"/>
          </a:p>
          <a:p>
            <a:pPr marL="742950" lvl="1" indent="-285750">
              <a:buClr>
                <a:srgbClr val="FFFF00"/>
              </a:buClr>
              <a:buSzPct val="83000"/>
              <a:buFont typeface="Wingdings" panose="05000000000000000000" pitchFamily="2" charset="2"/>
              <a:buChar char="§"/>
            </a:pPr>
            <a:r>
              <a:rPr lang="en-US" sz="2800" dirty="0" smtClean="0"/>
              <a:t>Ironwood</a:t>
            </a:r>
          </a:p>
          <a:p>
            <a:pPr marL="742950" lvl="1" indent="-285750">
              <a:buClr>
                <a:srgbClr val="FFFF00"/>
              </a:buClr>
              <a:buSzPct val="83000"/>
              <a:buFont typeface="Wingdings" panose="05000000000000000000" pitchFamily="2" charset="2"/>
              <a:buChar char="§"/>
            </a:pPr>
            <a:r>
              <a:rPr lang="en-US" sz="2800" dirty="0" smtClean="0"/>
              <a:t>Slippery elm</a:t>
            </a:r>
          </a:p>
          <a:p>
            <a:pPr marL="742950" lvl="1" indent="-285750">
              <a:buClr>
                <a:srgbClr val="FFFF00"/>
              </a:buClr>
              <a:buSzPct val="83000"/>
              <a:buFont typeface="Wingdings" panose="05000000000000000000" pitchFamily="2" charset="2"/>
              <a:buChar char="§"/>
            </a:pPr>
            <a:endParaRPr lang="en-US" sz="2800" dirty="0" smtClean="0"/>
          </a:p>
          <a:p>
            <a:pPr marL="742950" lvl="1" indent="-285750">
              <a:buClr>
                <a:srgbClr val="FFFF00"/>
              </a:buClr>
              <a:buSzPct val="83000"/>
              <a:buFont typeface="Wingdings" panose="05000000000000000000" pitchFamily="2" charset="2"/>
              <a:buChar char="§"/>
            </a:pPr>
            <a:endParaRPr lang="en-US" sz="3200" u="sng" dirty="0"/>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124200"/>
            <a:ext cx="2633472"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2889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304800" y="457200"/>
            <a:ext cx="8534400" cy="1736725"/>
          </a:xfrm>
        </p:spPr>
        <p:txBody>
          <a:bodyPr/>
          <a:lstStyle/>
          <a:p>
            <a:r>
              <a:rPr lang="en-US" sz="4400" dirty="0" smtClean="0"/>
              <a:t>Insects, Diseases, Invasive Plants</a:t>
            </a:r>
            <a:r>
              <a:rPr lang="en-US" dirty="0"/>
              <a:t/>
            </a:r>
            <a:br>
              <a:rPr lang="en-US" dirty="0"/>
            </a:br>
            <a:endParaRPr lang="en-US" dirty="0"/>
          </a:p>
        </p:txBody>
      </p:sp>
      <p:sp>
        <p:nvSpPr>
          <p:cNvPr id="6" name="Freeform 5"/>
          <p:cNvSpPr/>
          <p:nvPr/>
        </p:nvSpPr>
        <p:spPr bwMode="auto">
          <a:xfrm>
            <a:off x="4775200" y="295564"/>
            <a:ext cx="4167551" cy="1514763"/>
          </a:xfrm>
          <a:custGeom>
            <a:avLst/>
            <a:gdLst>
              <a:gd name="connsiteX0" fmla="*/ 2595418 w 4167551"/>
              <a:gd name="connsiteY0" fmla="*/ 83127 h 1514763"/>
              <a:gd name="connsiteX1" fmla="*/ 2152073 w 4167551"/>
              <a:gd name="connsiteY1" fmla="*/ 64654 h 1514763"/>
              <a:gd name="connsiteX2" fmla="*/ 1874982 w 4167551"/>
              <a:gd name="connsiteY2" fmla="*/ 36945 h 1514763"/>
              <a:gd name="connsiteX3" fmla="*/ 1551709 w 4167551"/>
              <a:gd name="connsiteY3" fmla="*/ 18472 h 1514763"/>
              <a:gd name="connsiteX4" fmla="*/ 1487055 w 4167551"/>
              <a:gd name="connsiteY4" fmla="*/ 9236 h 1514763"/>
              <a:gd name="connsiteX5" fmla="*/ 1413164 w 4167551"/>
              <a:gd name="connsiteY5" fmla="*/ 0 h 1514763"/>
              <a:gd name="connsiteX6" fmla="*/ 332509 w 4167551"/>
              <a:gd name="connsiteY6" fmla="*/ 9236 h 1514763"/>
              <a:gd name="connsiteX7" fmla="*/ 295564 w 4167551"/>
              <a:gd name="connsiteY7" fmla="*/ 18472 h 1514763"/>
              <a:gd name="connsiteX8" fmla="*/ 230909 w 4167551"/>
              <a:gd name="connsiteY8" fmla="*/ 27709 h 1514763"/>
              <a:gd name="connsiteX9" fmla="*/ 184727 w 4167551"/>
              <a:gd name="connsiteY9" fmla="*/ 46181 h 1514763"/>
              <a:gd name="connsiteX10" fmla="*/ 129309 w 4167551"/>
              <a:gd name="connsiteY10" fmla="*/ 55418 h 1514763"/>
              <a:gd name="connsiteX11" fmla="*/ 101600 w 4167551"/>
              <a:gd name="connsiteY11" fmla="*/ 73891 h 1514763"/>
              <a:gd name="connsiteX12" fmla="*/ 64655 w 4167551"/>
              <a:gd name="connsiteY12" fmla="*/ 92363 h 1514763"/>
              <a:gd name="connsiteX13" fmla="*/ 18473 w 4167551"/>
              <a:gd name="connsiteY13" fmla="*/ 147781 h 1514763"/>
              <a:gd name="connsiteX14" fmla="*/ 0 w 4167551"/>
              <a:gd name="connsiteY14" fmla="*/ 184727 h 1514763"/>
              <a:gd name="connsiteX15" fmla="*/ 9236 w 4167551"/>
              <a:gd name="connsiteY15" fmla="*/ 508000 h 1514763"/>
              <a:gd name="connsiteX16" fmla="*/ 46182 w 4167551"/>
              <a:gd name="connsiteY16" fmla="*/ 637309 h 1514763"/>
              <a:gd name="connsiteX17" fmla="*/ 73891 w 4167551"/>
              <a:gd name="connsiteY17" fmla="*/ 683491 h 1514763"/>
              <a:gd name="connsiteX18" fmla="*/ 101600 w 4167551"/>
              <a:gd name="connsiteY18" fmla="*/ 766618 h 1514763"/>
              <a:gd name="connsiteX19" fmla="*/ 110836 w 4167551"/>
              <a:gd name="connsiteY19" fmla="*/ 794327 h 1514763"/>
              <a:gd name="connsiteX20" fmla="*/ 120073 w 4167551"/>
              <a:gd name="connsiteY20" fmla="*/ 831272 h 1514763"/>
              <a:gd name="connsiteX21" fmla="*/ 166255 w 4167551"/>
              <a:gd name="connsiteY21" fmla="*/ 923636 h 1514763"/>
              <a:gd name="connsiteX22" fmla="*/ 184727 w 4167551"/>
              <a:gd name="connsiteY22" fmla="*/ 960581 h 1514763"/>
              <a:gd name="connsiteX23" fmla="*/ 193964 w 4167551"/>
              <a:gd name="connsiteY23" fmla="*/ 988291 h 1514763"/>
              <a:gd name="connsiteX24" fmla="*/ 221673 w 4167551"/>
              <a:gd name="connsiteY24" fmla="*/ 1006763 h 1514763"/>
              <a:gd name="connsiteX25" fmla="*/ 267855 w 4167551"/>
              <a:gd name="connsiteY25" fmla="*/ 1062181 h 1514763"/>
              <a:gd name="connsiteX26" fmla="*/ 304800 w 4167551"/>
              <a:gd name="connsiteY26" fmla="*/ 1117600 h 1514763"/>
              <a:gd name="connsiteX27" fmla="*/ 341745 w 4167551"/>
              <a:gd name="connsiteY27" fmla="*/ 1154545 h 1514763"/>
              <a:gd name="connsiteX28" fmla="*/ 378691 w 4167551"/>
              <a:gd name="connsiteY28" fmla="*/ 1200727 h 1514763"/>
              <a:gd name="connsiteX29" fmla="*/ 415636 w 4167551"/>
              <a:gd name="connsiteY29" fmla="*/ 1219200 h 1514763"/>
              <a:gd name="connsiteX30" fmla="*/ 471055 w 4167551"/>
              <a:gd name="connsiteY30" fmla="*/ 1256145 h 1514763"/>
              <a:gd name="connsiteX31" fmla="*/ 526473 w 4167551"/>
              <a:gd name="connsiteY31" fmla="*/ 1283854 h 1514763"/>
              <a:gd name="connsiteX32" fmla="*/ 572655 w 4167551"/>
              <a:gd name="connsiteY32" fmla="*/ 1320800 h 1514763"/>
              <a:gd name="connsiteX33" fmla="*/ 665018 w 4167551"/>
              <a:gd name="connsiteY33" fmla="*/ 1357745 h 1514763"/>
              <a:gd name="connsiteX34" fmla="*/ 738909 w 4167551"/>
              <a:gd name="connsiteY34" fmla="*/ 1403927 h 1514763"/>
              <a:gd name="connsiteX35" fmla="*/ 831273 w 4167551"/>
              <a:gd name="connsiteY35" fmla="*/ 1431636 h 1514763"/>
              <a:gd name="connsiteX36" fmla="*/ 951345 w 4167551"/>
              <a:gd name="connsiteY36" fmla="*/ 1459345 h 1514763"/>
              <a:gd name="connsiteX37" fmla="*/ 1052945 w 4167551"/>
              <a:gd name="connsiteY37" fmla="*/ 1477818 h 1514763"/>
              <a:gd name="connsiteX38" fmla="*/ 1182255 w 4167551"/>
              <a:gd name="connsiteY38" fmla="*/ 1487054 h 1514763"/>
              <a:gd name="connsiteX39" fmla="*/ 1505527 w 4167551"/>
              <a:gd name="connsiteY39" fmla="*/ 1505527 h 1514763"/>
              <a:gd name="connsiteX40" fmla="*/ 2567709 w 4167551"/>
              <a:gd name="connsiteY40" fmla="*/ 1514763 h 1514763"/>
              <a:gd name="connsiteX41" fmla="*/ 3334327 w 4167551"/>
              <a:gd name="connsiteY41" fmla="*/ 1505527 h 1514763"/>
              <a:gd name="connsiteX42" fmla="*/ 3546764 w 4167551"/>
              <a:gd name="connsiteY42" fmla="*/ 1487054 h 1514763"/>
              <a:gd name="connsiteX43" fmla="*/ 3685309 w 4167551"/>
              <a:gd name="connsiteY43" fmla="*/ 1477818 h 1514763"/>
              <a:gd name="connsiteX44" fmla="*/ 3777673 w 4167551"/>
              <a:gd name="connsiteY44" fmla="*/ 1450109 h 1514763"/>
              <a:gd name="connsiteX45" fmla="*/ 3851564 w 4167551"/>
              <a:gd name="connsiteY45" fmla="*/ 1422400 h 1514763"/>
              <a:gd name="connsiteX46" fmla="*/ 3879273 w 4167551"/>
              <a:gd name="connsiteY46" fmla="*/ 1403927 h 1514763"/>
              <a:gd name="connsiteX47" fmla="*/ 3953164 w 4167551"/>
              <a:gd name="connsiteY47" fmla="*/ 1357745 h 1514763"/>
              <a:gd name="connsiteX48" fmla="*/ 4008582 w 4167551"/>
              <a:gd name="connsiteY48" fmla="*/ 1293091 h 1514763"/>
              <a:gd name="connsiteX49" fmla="*/ 4036291 w 4167551"/>
              <a:gd name="connsiteY49" fmla="*/ 1274618 h 1514763"/>
              <a:gd name="connsiteX50" fmla="*/ 4054764 w 4167551"/>
              <a:gd name="connsiteY50" fmla="*/ 1246909 h 1514763"/>
              <a:gd name="connsiteX51" fmla="*/ 4082473 w 4167551"/>
              <a:gd name="connsiteY51" fmla="*/ 1219200 h 1514763"/>
              <a:gd name="connsiteX52" fmla="*/ 4100945 w 4167551"/>
              <a:gd name="connsiteY52" fmla="*/ 1182254 h 1514763"/>
              <a:gd name="connsiteX53" fmla="*/ 4137891 w 4167551"/>
              <a:gd name="connsiteY53" fmla="*/ 1136072 h 1514763"/>
              <a:gd name="connsiteX54" fmla="*/ 4147127 w 4167551"/>
              <a:gd name="connsiteY54" fmla="*/ 1089891 h 1514763"/>
              <a:gd name="connsiteX55" fmla="*/ 4165600 w 4167551"/>
              <a:gd name="connsiteY55" fmla="*/ 1043709 h 1514763"/>
              <a:gd name="connsiteX56" fmla="*/ 4137891 w 4167551"/>
              <a:gd name="connsiteY56" fmla="*/ 701963 h 1514763"/>
              <a:gd name="connsiteX57" fmla="*/ 4119418 w 4167551"/>
              <a:gd name="connsiteY57" fmla="*/ 655781 h 1514763"/>
              <a:gd name="connsiteX58" fmla="*/ 4091709 w 4167551"/>
              <a:gd name="connsiteY58" fmla="*/ 628072 h 1514763"/>
              <a:gd name="connsiteX59" fmla="*/ 4064000 w 4167551"/>
              <a:gd name="connsiteY59" fmla="*/ 572654 h 1514763"/>
              <a:gd name="connsiteX60" fmla="*/ 4045527 w 4167551"/>
              <a:gd name="connsiteY60" fmla="*/ 535709 h 1514763"/>
              <a:gd name="connsiteX61" fmla="*/ 3971636 w 4167551"/>
              <a:gd name="connsiteY61" fmla="*/ 452581 h 1514763"/>
              <a:gd name="connsiteX62" fmla="*/ 3870036 w 4167551"/>
              <a:gd name="connsiteY62" fmla="*/ 378691 h 1514763"/>
              <a:gd name="connsiteX63" fmla="*/ 3833091 w 4167551"/>
              <a:gd name="connsiteY63" fmla="*/ 350981 h 1514763"/>
              <a:gd name="connsiteX64" fmla="*/ 3768436 w 4167551"/>
              <a:gd name="connsiteY64" fmla="*/ 304800 h 1514763"/>
              <a:gd name="connsiteX65" fmla="*/ 3676073 w 4167551"/>
              <a:gd name="connsiteY65" fmla="*/ 230909 h 1514763"/>
              <a:gd name="connsiteX66" fmla="*/ 3592945 w 4167551"/>
              <a:gd name="connsiteY66" fmla="*/ 203200 h 1514763"/>
              <a:gd name="connsiteX67" fmla="*/ 3500582 w 4167551"/>
              <a:gd name="connsiteY67" fmla="*/ 166254 h 1514763"/>
              <a:gd name="connsiteX68" fmla="*/ 3445164 w 4167551"/>
              <a:gd name="connsiteY68" fmla="*/ 157018 h 1514763"/>
              <a:gd name="connsiteX69" fmla="*/ 3417455 w 4167551"/>
              <a:gd name="connsiteY69" fmla="*/ 147781 h 1514763"/>
              <a:gd name="connsiteX70" fmla="*/ 3362036 w 4167551"/>
              <a:gd name="connsiteY70" fmla="*/ 120072 h 1514763"/>
              <a:gd name="connsiteX71" fmla="*/ 3205018 w 4167551"/>
              <a:gd name="connsiteY71" fmla="*/ 101600 h 1514763"/>
              <a:gd name="connsiteX72" fmla="*/ 3029527 w 4167551"/>
              <a:gd name="connsiteY72" fmla="*/ 92363 h 1514763"/>
              <a:gd name="connsiteX73" fmla="*/ 2992582 w 4167551"/>
              <a:gd name="connsiteY73" fmla="*/ 83127 h 1514763"/>
              <a:gd name="connsiteX74" fmla="*/ 2964873 w 4167551"/>
              <a:gd name="connsiteY74" fmla="*/ 73891 h 1514763"/>
              <a:gd name="connsiteX75" fmla="*/ 2835564 w 4167551"/>
              <a:gd name="connsiteY75" fmla="*/ 64654 h 1514763"/>
              <a:gd name="connsiteX76" fmla="*/ 2789382 w 4167551"/>
              <a:gd name="connsiteY76" fmla="*/ 55418 h 1514763"/>
              <a:gd name="connsiteX77" fmla="*/ 2650836 w 4167551"/>
              <a:gd name="connsiteY77" fmla="*/ 64654 h 1514763"/>
              <a:gd name="connsiteX78" fmla="*/ 2549236 w 4167551"/>
              <a:gd name="connsiteY78" fmla="*/ 83127 h 1514763"/>
              <a:gd name="connsiteX79" fmla="*/ 2475345 w 4167551"/>
              <a:gd name="connsiteY79" fmla="*/ 92363 h 1514763"/>
              <a:gd name="connsiteX80" fmla="*/ 2419927 w 4167551"/>
              <a:gd name="connsiteY80" fmla="*/ 120072 h 1514763"/>
              <a:gd name="connsiteX81" fmla="*/ 2346036 w 4167551"/>
              <a:gd name="connsiteY81" fmla="*/ 157018 h 1514763"/>
              <a:gd name="connsiteX82" fmla="*/ 2290618 w 4167551"/>
              <a:gd name="connsiteY82" fmla="*/ 212436 h 1514763"/>
              <a:gd name="connsiteX83" fmla="*/ 2262909 w 4167551"/>
              <a:gd name="connsiteY83" fmla="*/ 258618 h 151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67551" h="1514763">
                <a:moveTo>
                  <a:pt x="2595418" y="83127"/>
                </a:moveTo>
                <a:cubicBezTo>
                  <a:pt x="2447636" y="76969"/>
                  <a:pt x="2298841" y="83000"/>
                  <a:pt x="2152073" y="64654"/>
                </a:cubicBezTo>
                <a:cubicBezTo>
                  <a:pt x="1961412" y="40821"/>
                  <a:pt x="2053809" y="49718"/>
                  <a:pt x="1874982" y="36945"/>
                </a:cubicBezTo>
                <a:cubicBezTo>
                  <a:pt x="1731118" y="8174"/>
                  <a:pt x="1886058" y="36545"/>
                  <a:pt x="1551709" y="18472"/>
                </a:cubicBezTo>
                <a:cubicBezTo>
                  <a:pt x="1529971" y="17297"/>
                  <a:pt x="1508634" y="12113"/>
                  <a:pt x="1487055" y="9236"/>
                </a:cubicBezTo>
                <a:lnTo>
                  <a:pt x="1413164" y="0"/>
                </a:lnTo>
                <a:lnTo>
                  <a:pt x="332509" y="9236"/>
                </a:lnTo>
                <a:cubicBezTo>
                  <a:pt x="319817" y="9446"/>
                  <a:pt x="308053" y="16201"/>
                  <a:pt x="295564" y="18472"/>
                </a:cubicBezTo>
                <a:cubicBezTo>
                  <a:pt x="274145" y="22366"/>
                  <a:pt x="252461" y="24630"/>
                  <a:pt x="230909" y="27709"/>
                </a:cubicBezTo>
                <a:cubicBezTo>
                  <a:pt x="215515" y="33866"/>
                  <a:pt x="200723" y="41819"/>
                  <a:pt x="184727" y="46181"/>
                </a:cubicBezTo>
                <a:cubicBezTo>
                  <a:pt x="166659" y="51109"/>
                  <a:pt x="147075" y="49496"/>
                  <a:pt x="129309" y="55418"/>
                </a:cubicBezTo>
                <a:cubicBezTo>
                  <a:pt x="118778" y="58928"/>
                  <a:pt x="111238" y="68384"/>
                  <a:pt x="101600" y="73891"/>
                </a:cubicBezTo>
                <a:cubicBezTo>
                  <a:pt x="89646" y="80722"/>
                  <a:pt x="75859" y="84360"/>
                  <a:pt x="64655" y="92363"/>
                </a:cubicBezTo>
                <a:cubicBezTo>
                  <a:pt x="46208" y="105539"/>
                  <a:pt x="29648" y="128224"/>
                  <a:pt x="18473" y="147781"/>
                </a:cubicBezTo>
                <a:cubicBezTo>
                  <a:pt x="11642" y="159736"/>
                  <a:pt x="6158" y="172412"/>
                  <a:pt x="0" y="184727"/>
                </a:cubicBezTo>
                <a:cubicBezTo>
                  <a:pt x="3079" y="292485"/>
                  <a:pt x="1903" y="400448"/>
                  <a:pt x="9236" y="508000"/>
                </a:cubicBezTo>
                <a:cubicBezTo>
                  <a:pt x="11631" y="543127"/>
                  <a:pt x="28659" y="602263"/>
                  <a:pt x="46182" y="637309"/>
                </a:cubicBezTo>
                <a:cubicBezTo>
                  <a:pt x="54211" y="653366"/>
                  <a:pt x="66819" y="666990"/>
                  <a:pt x="73891" y="683491"/>
                </a:cubicBezTo>
                <a:cubicBezTo>
                  <a:pt x="85397" y="710337"/>
                  <a:pt x="92364" y="738909"/>
                  <a:pt x="101600" y="766618"/>
                </a:cubicBezTo>
                <a:cubicBezTo>
                  <a:pt x="104679" y="775854"/>
                  <a:pt x="108475" y="784882"/>
                  <a:pt x="110836" y="794327"/>
                </a:cubicBezTo>
                <a:cubicBezTo>
                  <a:pt x="113915" y="806642"/>
                  <a:pt x="115072" y="819604"/>
                  <a:pt x="120073" y="831272"/>
                </a:cubicBezTo>
                <a:cubicBezTo>
                  <a:pt x="133633" y="862911"/>
                  <a:pt x="150861" y="892848"/>
                  <a:pt x="166255" y="923636"/>
                </a:cubicBezTo>
                <a:cubicBezTo>
                  <a:pt x="172412" y="935951"/>
                  <a:pt x="180373" y="947519"/>
                  <a:pt x="184727" y="960581"/>
                </a:cubicBezTo>
                <a:cubicBezTo>
                  <a:pt x="187806" y="969818"/>
                  <a:pt x="187882" y="980688"/>
                  <a:pt x="193964" y="988291"/>
                </a:cubicBezTo>
                <a:cubicBezTo>
                  <a:pt x="200899" y="996959"/>
                  <a:pt x="212437" y="1000606"/>
                  <a:pt x="221673" y="1006763"/>
                </a:cubicBezTo>
                <a:cubicBezTo>
                  <a:pt x="287678" y="1105774"/>
                  <a:pt x="184888" y="955509"/>
                  <a:pt x="267855" y="1062181"/>
                </a:cubicBezTo>
                <a:cubicBezTo>
                  <a:pt x="281485" y="1079706"/>
                  <a:pt x="290931" y="1100263"/>
                  <a:pt x="304800" y="1117600"/>
                </a:cubicBezTo>
                <a:cubicBezTo>
                  <a:pt x="315680" y="1131200"/>
                  <a:pt x="330174" y="1141528"/>
                  <a:pt x="341745" y="1154545"/>
                </a:cubicBezTo>
                <a:cubicBezTo>
                  <a:pt x="354842" y="1169279"/>
                  <a:pt x="363855" y="1187745"/>
                  <a:pt x="378691" y="1200727"/>
                </a:cubicBezTo>
                <a:cubicBezTo>
                  <a:pt x="389053" y="1209794"/>
                  <a:pt x="403829" y="1212116"/>
                  <a:pt x="415636" y="1219200"/>
                </a:cubicBezTo>
                <a:cubicBezTo>
                  <a:pt x="434674" y="1230623"/>
                  <a:pt x="451878" y="1244958"/>
                  <a:pt x="471055" y="1256145"/>
                </a:cubicBezTo>
                <a:cubicBezTo>
                  <a:pt x="488895" y="1266551"/>
                  <a:pt x="509049" y="1272766"/>
                  <a:pt x="526473" y="1283854"/>
                </a:cubicBezTo>
                <a:cubicBezTo>
                  <a:pt x="543105" y="1294438"/>
                  <a:pt x="556023" y="1310216"/>
                  <a:pt x="572655" y="1320800"/>
                </a:cubicBezTo>
                <a:cubicBezTo>
                  <a:pt x="615860" y="1348294"/>
                  <a:pt x="622521" y="1347121"/>
                  <a:pt x="665018" y="1357745"/>
                </a:cubicBezTo>
                <a:cubicBezTo>
                  <a:pt x="689648" y="1373139"/>
                  <a:pt x="712367" y="1392131"/>
                  <a:pt x="738909" y="1403927"/>
                </a:cubicBezTo>
                <a:cubicBezTo>
                  <a:pt x="768282" y="1416982"/>
                  <a:pt x="800302" y="1423033"/>
                  <a:pt x="831273" y="1431636"/>
                </a:cubicBezTo>
                <a:cubicBezTo>
                  <a:pt x="921810" y="1456785"/>
                  <a:pt x="879393" y="1443356"/>
                  <a:pt x="951345" y="1459345"/>
                </a:cubicBezTo>
                <a:cubicBezTo>
                  <a:pt x="1005221" y="1471317"/>
                  <a:pt x="982910" y="1471148"/>
                  <a:pt x="1052945" y="1477818"/>
                </a:cubicBezTo>
                <a:cubicBezTo>
                  <a:pt x="1095963" y="1481915"/>
                  <a:pt x="1139123" y="1484413"/>
                  <a:pt x="1182255" y="1487054"/>
                </a:cubicBezTo>
                <a:cubicBezTo>
                  <a:pt x="1289986" y="1493650"/>
                  <a:pt x="1397598" y="1504589"/>
                  <a:pt x="1505527" y="1505527"/>
                </a:cubicBezTo>
                <a:lnTo>
                  <a:pt x="2567709" y="1514763"/>
                </a:lnTo>
                <a:lnTo>
                  <a:pt x="3334327" y="1505527"/>
                </a:lnTo>
                <a:cubicBezTo>
                  <a:pt x="3450728" y="1503127"/>
                  <a:pt x="3446957" y="1495371"/>
                  <a:pt x="3546764" y="1487054"/>
                </a:cubicBezTo>
                <a:cubicBezTo>
                  <a:pt x="3592888" y="1483210"/>
                  <a:pt x="3639127" y="1480897"/>
                  <a:pt x="3685309" y="1477818"/>
                </a:cubicBezTo>
                <a:cubicBezTo>
                  <a:pt x="3721593" y="1468747"/>
                  <a:pt x="3740204" y="1465097"/>
                  <a:pt x="3777673" y="1450109"/>
                </a:cubicBezTo>
                <a:cubicBezTo>
                  <a:pt x="3832895" y="1428020"/>
                  <a:pt x="3808126" y="1436879"/>
                  <a:pt x="3851564" y="1422400"/>
                </a:cubicBezTo>
                <a:cubicBezTo>
                  <a:pt x="3860800" y="1416242"/>
                  <a:pt x="3869635" y="1409435"/>
                  <a:pt x="3879273" y="1403927"/>
                </a:cubicBezTo>
                <a:cubicBezTo>
                  <a:pt x="3926578" y="1376895"/>
                  <a:pt x="3909014" y="1395587"/>
                  <a:pt x="3953164" y="1357745"/>
                </a:cubicBezTo>
                <a:cubicBezTo>
                  <a:pt x="4023536" y="1297427"/>
                  <a:pt x="3935586" y="1366087"/>
                  <a:pt x="4008582" y="1293091"/>
                </a:cubicBezTo>
                <a:cubicBezTo>
                  <a:pt x="4016431" y="1285242"/>
                  <a:pt x="4027055" y="1280776"/>
                  <a:pt x="4036291" y="1274618"/>
                </a:cubicBezTo>
                <a:cubicBezTo>
                  <a:pt x="4042449" y="1265382"/>
                  <a:pt x="4047657" y="1255437"/>
                  <a:pt x="4054764" y="1246909"/>
                </a:cubicBezTo>
                <a:cubicBezTo>
                  <a:pt x="4063126" y="1236874"/>
                  <a:pt x="4074881" y="1229829"/>
                  <a:pt x="4082473" y="1219200"/>
                </a:cubicBezTo>
                <a:cubicBezTo>
                  <a:pt x="4090476" y="1207996"/>
                  <a:pt x="4093308" y="1193710"/>
                  <a:pt x="4100945" y="1182254"/>
                </a:cubicBezTo>
                <a:cubicBezTo>
                  <a:pt x="4111880" y="1165851"/>
                  <a:pt x="4125576" y="1151466"/>
                  <a:pt x="4137891" y="1136072"/>
                </a:cubicBezTo>
                <a:cubicBezTo>
                  <a:pt x="4140970" y="1120678"/>
                  <a:pt x="4142616" y="1104927"/>
                  <a:pt x="4147127" y="1089891"/>
                </a:cubicBezTo>
                <a:cubicBezTo>
                  <a:pt x="4151891" y="1074010"/>
                  <a:pt x="4165600" y="1060289"/>
                  <a:pt x="4165600" y="1043709"/>
                </a:cubicBezTo>
                <a:cubicBezTo>
                  <a:pt x="4165600" y="922985"/>
                  <a:pt x="4178517" y="810300"/>
                  <a:pt x="4137891" y="701963"/>
                </a:cubicBezTo>
                <a:cubicBezTo>
                  <a:pt x="4132069" y="686439"/>
                  <a:pt x="4128205" y="669841"/>
                  <a:pt x="4119418" y="655781"/>
                </a:cubicBezTo>
                <a:cubicBezTo>
                  <a:pt x="4112495" y="644704"/>
                  <a:pt x="4100945" y="637308"/>
                  <a:pt x="4091709" y="628072"/>
                </a:cubicBezTo>
                <a:cubicBezTo>
                  <a:pt x="4074776" y="577271"/>
                  <a:pt x="4092647" y="622786"/>
                  <a:pt x="4064000" y="572654"/>
                </a:cubicBezTo>
                <a:cubicBezTo>
                  <a:pt x="4057169" y="560700"/>
                  <a:pt x="4053423" y="546989"/>
                  <a:pt x="4045527" y="535709"/>
                </a:cubicBezTo>
                <a:cubicBezTo>
                  <a:pt x="4035930" y="521999"/>
                  <a:pt x="3991931" y="469186"/>
                  <a:pt x="3971636" y="452581"/>
                </a:cubicBezTo>
                <a:cubicBezTo>
                  <a:pt x="3875356" y="373806"/>
                  <a:pt x="3928233" y="420261"/>
                  <a:pt x="3870036" y="378691"/>
                </a:cubicBezTo>
                <a:cubicBezTo>
                  <a:pt x="3857509" y="369743"/>
                  <a:pt x="3845406" y="360218"/>
                  <a:pt x="3833091" y="350981"/>
                </a:cubicBezTo>
                <a:cubicBezTo>
                  <a:pt x="3814106" y="294023"/>
                  <a:pt x="3840275" y="347903"/>
                  <a:pt x="3768436" y="304800"/>
                </a:cubicBezTo>
                <a:cubicBezTo>
                  <a:pt x="3705373" y="266962"/>
                  <a:pt x="3759265" y="258639"/>
                  <a:pt x="3676073" y="230909"/>
                </a:cubicBezTo>
                <a:cubicBezTo>
                  <a:pt x="3648364" y="221673"/>
                  <a:pt x="3619069" y="216263"/>
                  <a:pt x="3592945" y="203200"/>
                </a:cubicBezTo>
                <a:cubicBezTo>
                  <a:pt x="3562795" y="188125"/>
                  <a:pt x="3534822" y="171960"/>
                  <a:pt x="3500582" y="166254"/>
                </a:cubicBezTo>
                <a:lnTo>
                  <a:pt x="3445164" y="157018"/>
                </a:lnTo>
                <a:cubicBezTo>
                  <a:pt x="3435928" y="153939"/>
                  <a:pt x="3426163" y="152135"/>
                  <a:pt x="3417455" y="147781"/>
                </a:cubicBezTo>
                <a:cubicBezTo>
                  <a:pt x="3377606" y="127857"/>
                  <a:pt x="3403818" y="129357"/>
                  <a:pt x="3362036" y="120072"/>
                </a:cubicBezTo>
                <a:cubicBezTo>
                  <a:pt x="3315170" y="109657"/>
                  <a:pt x="3248829" y="104521"/>
                  <a:pt x="3205018" y="101600"/>
                </a:cubicBezTo>
                <a:cubicBezTo>
                  <a:pt x="3146570" y="97703"/>
                  <a:pt x="3088024" y="95442"/>
                  <a:pt x="3029527" y="92363"/>
                </a:cubicBezTo>
                <a:cubicBezTo>
                  <a:pt x="3017212" y="89284"/>
                  <a:pt x="3004788" y="86614"/>
                  <a:pt x="2992582" y="83127"/>
                </a:cubicBezTo>
                <a:cubicBezTo>
                  <a:pt x="2983221" y="80452"/>
                  <a:pt x="2974542" y="75029"/>
                  <a:pt x="2964873" y="73891"/>
                </a:cubicBezTo>
                <a:cubicBezTo>
                  <a:pt x="2921956" y="68842"/>
                  <a:pt x="2878667" y="67733"/>
                  <a:pt x="2835564" y="64654"/>
                </a:cubicBezTo>
                <a:cubicBezTo>
                  <a:pt x="2820170" y="61575"/>
                  <a:pt x="2805081" y="55418"/>
                  <a:pt x="2789382" y="55418"/>
                </a:cubicBezTo>
                <a:cubicBezTo>
                  <a:pt x="2743097" y="55418"/>
                  <a:pt x="2696912" y="60266"/>
                  <a:pt x="2650836" y="64654"/>
                </a:cubicBezTo>
                <a:cubicBezTo>
                  <a:pt x="2605729" y="68950"/>
                  <a:pt x="2592157" y="76524"/>
                  <a:pt x="2549236" y="83127"/>
                </a:cubicBezTo>
                <a:cubicBezTo>
                  <a:pt x="2524703" y="86901"/>
                  <a:pt x="2499975" y="89284"/>
                  <a:pt x="2475345" y="92363"/>
                </a:cubicBezTo>
                <a:cubicBezTo>
                  <a:pt x="2419159" y="111093"/>
                  <a:pt x="2476199" y="89379"/>
                  <a:pt x="2419927" y="120072"/>
                </a:cubicBezTo>
                <a:cubicBezTo>
                  <a:pt x="2395752" y="133258"/>
                  <a:pt x="2365508" y="137546"/>
                  <a:pt x="2346036" y="157018"/>
                </a:cubicBezTo>
                <a:lnTo>
                  <a:pt x="2290618" y="212436"/>
                </a:lnTo>
                <a:cubicBezTo>
                  <a:pt x="2278628" y="248406"/>
                  <a:pt x="2288266" y="233261"/>
                  <a:pt x="2262909" y="258618"/>
                </a:cubicBezTo>
              </a:path>
            </a:pathLst>
          </a:custGeom>
          <a:noFill/>
          <a:ln w="25400"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 name="Rectangle 1"/>
          <p:cNvSpPr/>
          <p:nvPr/>
        </p:nvSpPr>
        <p:spPr>
          <a:xfrm>
            <a:off x="228599" y="2270629"/>
            <a:ext cx="6076335" cy="400110"/>
          </a:xfrm>
          <a:prstGeom prst="rect">
            <a:avLst/>
          </a:prstGeom>
        </p:spPr>
        <p:txBody>
          <a:bodyPr wrap="square">
            <a:spAutoFit/>
          </a:bodyPr>
          <a:lstStyle/>
          <a:p>
            <a:r>
              <a:rPr lang="en-US" sz="2000" b="1" dirty="0" smtClean="0">
                <a:latin typeface="Eras Light ITC" panose="020B0402030504020804" pitchFamily="34" charset="0"/>
              </a:rPr>
              <a:t>“Yellow </a:t>
            </a:r>
            <a:r>
              <a:rPr lang="en-US" sz="2000" b="1" dirty="0">
                <a:latin typeface="Eras Light ITC" panose="020B0402030504020804" pitchFamily="34" charset="0"/>
              </a:rPr>
              <a:t>star thistle: Volunteers tackle a thorny </a:t>
            </a:r>
            <a:r>
              <a:rPr lang="en-US" sz="2000" b="1" dirty="0" smtClean="0">
                <a:latin typeface="Eras Light ITC" panose="020B0402030504020804" pitchFamily="34" charset="0"/>
              </a:rPr>
              <a:t>problem “ </a:t>
            </a:r>
            <a:endParaRPr lang="en-US" sz="2000" dirty="0">
              <a:latin typeface="Eras Light ITC" panose="020B0402030504020804" pitchFamily="34" charset="0"/>
              <a:ea typeface="GungsuhChe" panose="02030609000101010101" pitchFamily="49" charset="-127"/>
            </a:endParaRPr>
          </a:p>
        </p:txBody>
      </p:sp>
      <p:sp>
        <p:nvSpPr>
          <p:cNvPr id="5" name="Rectangle 4"/>
          <p:cNvSpPr/>
          <p:nvPr/>
        </p:nvSpPr>
        <p:spPr>
          <a:xfrm>
            <a:off x="4009103" y="3167286"/>
            <a:ext cx="4572000" cy="646331"/>
          </a:xfrm>
          <a:prstGeom prst="rect">
            <a:avLst/>
          </a:prstGeom>
        </p:spPr>
        <p:txBody>
          <a:bodyPr>
            <a:spAutoFit/>
          </a:bodyPr>
          <a:lstStyle/>
          <a:p>
            <a:r>
              <a:rPr lang="en-US" b="1" dirty="0" smtClean="0"/>
              <a:t>“Garlic </a:t>
            </a:r>
            <a:r>
              <a:rPr lang="en-US" b="1" dirty="0"/>
              <a:t>mustard is a threat to several tree </a:t>
            </a:r>
            <a:r>
              <a:rPr lang="en-US" b="1" dirty="0" smtClean="0"/>
              <a:t>species”  </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465" y="3625498"/>
            <a:ext cx="1057276" cy="37623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529" y="2625341"/>
            <a:ext cx="1362073" cy="376237"/>
          </a:xfrm>
          <a:prstGeom prst="rect">
            <a:avLst/>
          </a:prstGeom>
          <a:solidFill>
            <a:schemeClr val="tx1">
              <a:lumMod val="85000"/>
            </a:schemeClr>
          </a:solidFill>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4865448"/>
            <a:ext cx="2285080" cy="288208"/>
          </a:xfrm>
          <a:prstGeom prst="rect">
            <a:avLst/>
          </a:prstGeom>
          <a:solidFill>
            <a:schemeClr val="tx1">
              <a:lumMod val="50000"/>
            </a:schemeClr>
          </a:solidFill>
        </p:spPr>
      </p:pic>
      <p:sp>
        <p:nvSpPr>
          <p:cNvPr id="12" name="Rectangle 11"/>
          <p:cNvSpPr/>
          <p:nvPr/>
        </p:nvSpPr>
        <p:spPr>
          <a:xfrm>
            <a:off x="240122" y="4539734"/>
            <a:ext cx="4234877" cy="400110"/>
          </a:xfrm>
          <a:prstGeom prst="rect">
            <a:avLst/>
          </a:prstGeom>
          <a:scene3d>
            <a:camera prst="orthographicFront">
              <a:rot lat="0" lon="0" rev="0"/>
            </a:camera>
            <a:lightRig rig="threePt" dir="t"/>
          </a:scene3d>
        </p:spPr>
        <p:txBody>
          <a:bodyPr wrap="none">
            <a:spAutoFit/>
          </a:bodyPr>
          <a:lstStyle/>
          <a:p>
            <a:r>
              <a:rPr lang="en-US" sz="2000" b="1" dirty="0" smtClean="0">
                <a:latin typeface="Segoe UI Symbol" panose="020B0502040204020203" pitchFamily="34" charset="0"/>
                <a:ea typeface="Segoe UI Symbol" panose="020B0502040204020203" pitchFamily="34" charset="0"/>
              </a:rPr>
              <a:t>“How </a:t>
            </a:r>
            <a:r>
              <a:rPr lang="en-US" sz="2000" b="1" dirty="0">
                <a:latin typeface="Segoe UI Symbol" panose="020B0502040204020203" pitchFamily="34" charset="0"/>
                <a:ea typeface="Segoe UI Symbol" panose="020B0502040204020203" pitchFamily="34" charset="0"/>
              </a:rPr>
              <a:t>to stop honeysuckle </a:t>
            </a:r>
            <a:r>
              <a:rPr lang="en-US" sz="2000" b="1" dirty="0" smtClean="0">
                <a:latin typeface="Segoe UI Symbol" panose="020B0502040204020203" pitchFamily="34" charset="0"/>
                <a:ea typeface="Segoe UI Symbol" panose="020B0502040204020203" pitchFamily="34" charset="0"/>
              </a:rPr>
              <a:t>invasion”</a:t>
            </a:r>
            <a:endParaRPr lang="en-US" sz="2000" dirty="0">
              <a:latin typeface="Segoe UI Symbol" panose="020B0502040204020203" pitchFamily="34" charset="0"/>
              <a:ea typeface="Segoe UI Symbol" panose="020B0502040204020203" pitchFamily="34" charset="0"/>
            </a:endParaRPr>
          </a:p>
        </p:txBody>
      </p:sp>
      <p:sp>
        <p:nvSpPr>
          <p:cNvPr id="13" name="Rectangle 12"/>
          <p:cNvSpPr/>
          <p:nvPr/>
        </p:nvSpPr>
        <p:spPr>
          <a:xfrm>
            <a:off x="4343712" y="5486400"/>
            <a:ext cx="4572000" cy="646331"/>
          </a:xfrm>
          <a:prstGeom prst="rect">
            <a:avLst/>
          </a:prstGeom>
        </p:spPr>
        <p:txBody>
          <a:bodyPr>
            <a:spAutoFit/>
          </a:bodyPr>
          <a:lstStyle/>
          <a:p>
            <a:r>
              <a:rPr lang="en-US" b="1" dirty="0">
                <a:latin typeface="SimSun" panose="02010600030101010101" pitchFamily="2" charset="-122"/>
                <a:ea typeface="SimSun" panose="02010600030101010101" pitchFamily="2" charset="-122"/>
              </a:rPr>
              <a:t>Kudzu That Ate U.S. South Heads North as Climate Changes </a:t>
            </a:r>
            <a:endParaRPr lang="en-US" dirty="0">
              <a:latin typeface="SimSun" panose="02010600030101010101" pitchFamily="2" charset="-122"/>
              <a:ea typeface="SimSun" panose="02010600030101010101" pitchFamily="2" charset="-122"/>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2002" y="5937598"/>
            <a:ext cx="1290638" cy="400098"/>
          </a:xfrm>
          <a:prstGeom prst="rect">
            <a:avLst/>
          </a:prstGeom>
        </p:spPr>
      </p:pic>
    </p:spTree>
    <p:extLst>
      <p:ext uri="{BB962C8B-B14F-4D97-AF65-F5344CB8AC3E}">
        <p14:creationId xmlns:p14="http://schemas.microsoft.com/office/powerpoint/2010/main" val="29218098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55638"/>
          </a:xfrm>
        </p:spPr>
        <p:txBody>
          <a:bodyPr/>
          <a:lstStyle/>
          <a:p>
            <a:r>
              <a:rPr lang="en-US" sz="3600" dirty="0"/>
              <a:t>Results—5 yr. Plant Response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65" y="762000"/>
            <a:ext cx="5994400" cy="44958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2160" y="3399749"/>
            <a:ext cx="4561840" cy="3421380"/>
          </a:xfrm>
          <a:prstGeom prst="rect">
            <a:avLst/>
          </a:prstGeom>
        </p:spPr>
      </p:pic>
      <p:sp>
        <p:nvSpPr>
          <p:cNvPr id="10" name="TextBox 9"/>
          <p:cNvSpPr txBox="1"/>
          <p:nvPr/>
        </p:nvSpPr>
        <p:spPr>
          <a:xfrm>
            <a:off x="6172200" y="2895600"/>
            <a:ext cx="2438400" cy="369332"/>
          </a:xfrm>
          <a:prstGeom prst="rect">
            <a:avLst/>
          </a:prstGeom>
          <a:noFill/>
        </p:spPr>
        <p:txBody>
          <a:bodyPr wrap="square" rtlCol="0">
            <a:spAutoFit/>
          </a:bodyPr>
          <a:lstStyle/>
          <a:p>
            <a:r>
              <a:rPr lang="en-US" dirty="0" smtClean="0"/>
              <a:t>January 2012</a:t>
            </a:r>
            <a:endParaRPr lang="en-US" dirty="0"/>
          </a:p>
        </p:txBody>
      </p:sp>
      <p:sp>
        <p:nvSpPr>
          <p:cNvPr id="11" name="TextBox 10"/>
          <p:cNvSpPr txBox="1"/>
          <p:nvPr/>
        </p:nvSpPr>
        <p:spPr>
          <a:xfrm>
            <a:off x="152400" y="5486400"/>
            <a:ext cx="3962400" cy="646331"/>
          </a:xfrm>
          <a:prstGeom prst="rect">
            <a:avLst/>
          </a:prstGeom>
          <a:noFill/>
        </p:spPr>
        <p:txBody>
          <a:bodyPr wrap="square" rtlCol="0">
            <a:spAutoFit/>
          </a:bodyPr>
          <a:lstStyle/>
          <a:p>
            <a:pPr marL="285750" indent="-285750">
              <a:buFont typeface="Arial" pitchFamily="34" charset="0"/>
              <a:buChar char="•"/>
            </a:pPr>
            <a:r>
              <a:rPr lang="en-US" dirty="0" smtClean="0"/>
              <a:t>Very little privet has returned</a:t>
            </a:r>
          </a:p>
          <a:p>
            <a:pPr marL="285750" indent="-285750">
              <a:buFont typeface="Arial" pitchFamily="34" charset="0"/>
              <a:buChar char="•"/>
            </a:pPr>
            <a:r>
              <a:rPr lang="en-US" dirty="0" smtClean="0"/>
              <a:t>Boxelder has moved in</a:t>
            </a:r>
            <a:endParaRPr lang="en-US" dirty="0"/>
          </a:p>
        </p:txBody>
      </p:sp>
    </p:spTree>
    <p:extLst>
      <p:ext uri="{BB962C8B-B14F-4D97-AF65-F5344CB8AC3E}">
        <p14:creationId xmlns:p14="http://schemas.microsoft.com/office/powerpoint/2010/main" val="337564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16"/>
            <a:ext cx="8229600" cy="715962"/>
          </a:xfrm>
        </p:spPr>
        <p:txBody>
          <a:bodyPr/>
          <a:lstStyle/>
          <a:p>
            <a:r>
              <a:rPr lang="en-US" sz="2800" dirty="0">
                <a:solidFill>
                  <a:srgbClr val="FFFFCC"/>
                </a:solidFill>
              </a:rPr>
              <a:t>Results—5 yr. Plant Response</a:t>
            </a:r>
            <a:endParaRPr lang="en-US" sz="2800" dirty="0"/>
          </a:p>
        </p:txBody>
      </p:sp>
      <p:pic>
        <p:nvPicPr>
          <p:cNvPr id="64514" name="Picture 2" descr="C:\Users\shorn01\Documents\PRIVET study\BOXELDERingapsSept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09600"/>
            <a:ext cx="79248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0996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9" y="-381000"/>
            <a:ext cx="8686800" cy="1295400"/>
          </a:xfrm>
        </p:spPr>
        <p:txBody>
          <a:bodyPr/>
          <a:lstStyle/>
          <a:p>
            <a:pPr>
              <a:defRPr/>
            </a:pPr>
            <a:r>
              <a:rPr lang="en-US" sz="2800" dirty="0" smtClean="0"/>
              <a:t>NMS Ordination for Herbaceous Plants 2007 and 2012</a:t>
            </a:r>
            <a:endParaRPr lang="en-US" sz="2800" dirty="0"/>
          </a:p>
        </p:txBody>
      </p:sp>
      <p:pic>
        <p:nvPicPr>
          <p:cNvPr id="46086" name="Picture 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1954" y="609600"/>
            <a:ext cx="7207045" cy="61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38600" y="5355531"/>
            <a:ext cx="3033252" cy="553998"/>
          </a:xfrm>
          <a:prstGeom prst="rect">
            <a:avLst/>
          </a:prstGeom>
          <a:noFill/>
        </p:spPr>
        <p:txBody>
          <a:bodyPr wrap="square" rtlCol="0">
            <a:spAutoFit/>
          </a:bodyPr>
          <a:lstStyle/>
          <a:p>
            <a:r>
              <a:rPr lang="en-US" sz="1000" dirty="0" smtClean="0">
                <a:solidFill>
                  <a:srgbClr val="00B050"/>
                </a:solidFill>
              </a:rPr>
              <a:t> sites are plotted so distances between them  </a:t>
            </a:r>
            <a:r>
              <a:rPr lang="en-US" sz="1000" dirty="0">
                <a:solidFill>
                  <a:srgbClr val="00B050"/>
                </a:solidFill>
              </a:rPr>
              <a:t>in the graph reflect </a:t>
            </a:r>
            <a:r>
              <a:rPr lang="en-US" sz="1000" dirty="0" smtClean="0">
                <a:solidFill>
                  <a:srgbClr val="00B050"/>
                </a:solidFill>
              </a:rPr>
              <a:t>the </a:t>
            </a:r>
            <a:r>
              <a:rPr lang="en-US" sz="1000" dirty="0">
                <a:solidFill>
                  <a:srgbClr val="00B050"/>
                </a:solidFill>
              </a:rPr>
              <a:t>ecological differences between them</a:t>
            </a:r>
          </a:p>
        </p:txBody>
      </p:sp>
      <p:sp>
        <p:nvSpPr>
          <p:cNvPr id="6" name="TextBox 5"/>
          <p:cNvSpPr txBox="1"/>
          <p:nvPr/>
        </p:nvSpPr>
        <p:spPr>
          <a:xfrm>
            <a:off x="7239000" y="838200"/>
            <a:ext cx="1752600" cy="7571303"/>
          </a:xfrm>
          <a:prstGeom prst="rect">
            <a:avLst/>
          </a:prstGeom>
          <a:noFill/>
        </p:spPr>
        <p:txBody>
          <a:bodyPr wrap="square" rtlCol="0">
            <a:spAutoFit/>
          </a:bodyPr>
          <a:lstStyle/>
          <a:p>
            <a:r>
              <a:rPr lang="en-US" dirty="0" smtClean="0"/>
              <a:t>Mulch and Felling plots from both 2007 and 2012 are ecologically similar</a:t>
            </a:r>
          </a:p>
          <a:p>
            <a:endParaRPr lang="en-US" dirty="0"/>
          </a:p>
          <a:p>
            <a:r>
              <a:rPr lang="en-US" dirty="0" smtClean="0"/>
              <a:t>Removal technique had little effect on plant community between the two </a:t>
            </a:r>
          </a:p>
          <a:p>
            <a:endParaRPr lang="en-US" dirty="0"/>
          </a:p>
          <a:p>
            <a:r>
              <a:rPr lang="en-US" dirty="0" smtClean="0"/>
              <a:t>Both treatment plots moving towards the “desired” plots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Tree>
    <p:extLst>
      <p:ext uri="{BB962C8B-B14F-4D97-AF65-F5344CB8AC3E}">
        <p14:creationId xmlns:p14="http://schemas.microsoft.com/office/powerpoint/2010/main" val="15712126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Unexpected Outcome</a:t>
            </a:r>
            <a:endParaRPr lang="en-US" dirty="0"/>
          </a:p>
        </p:txBody>
      </p:sp>
      <p:pic>
        <p:nvPicPr>
          <p:cNvPr id="60419" name="Content Placeholder 3" descr="Yellow Fumewort DSC_1938 ps small 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1447800"/>
            <a:ext cx="5486400" cy="3673475"/>
          </a:xfrm>
        </p:spPr>
      </p:pic>
      <p:sp>
        <p:nvSpPr>
          <p:cNvPr id="60420" name="TextBox 4"/>
          <p:cNvSpPr txBox="1">
            <a:spLocks noChangeArrowheads="1"/>
          </p:cNvSpPr>
          <p:nvPr/>
        </p:nvSpPr>
        <p:spPr bwMode="auto">
          <a:xfrm>
            <a:off x="457200" y="5410200"/>
            <a:ext cx="845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2000" dirty="0"/>
              <a:t>A rare plant, yellow </a:t>
            </a:r>
            <a:r>
              <a:rPr lang="en-US" altLang="en-US" sz="2000" dirty="0" err="1"/>
              <a:t>fumewort</a:t>
            </a:r>
            <a:r>
              <a:rPr lang="en-US" altLang="en-US" sz="2000" dirty="0"/>
              <a:t> (</a:t>
            </a:r>
            <a:r>
              <a:rPr lang="en-US" altLang="en-US" sz="2000" i="1" dirty="0"/>
              <a:t>Corydalis </a:t>
            </a:r>
            <a:r>
              <a:rPr lang="en-US" altLang="en-US" sz="2000" i="1" dirty="0" err="1"/>
              <a:t>flavula</a:t>
            </a:r>
            <a:r>
              <a:rPr lang="en-US" altLang="en-US" sz="2000" dirty="0"/>
              <a:t>), was discovered on one of our removal plots </a:t>
            </a:r>
            <a:r>
              <a:rPr lang="en-US" altLang="en-US" sz="2000" dirty="0" smtClean="0"/>
              <a:t>at the State Botanical Gardens.  This </a:t>
            </a:r>
            <a:r>
              <a:rPr lang="en-US" altLang="en-US" sz="2000" dirty="0"/>
              <a:t>plant occurs in only 4 counties in Georgia</a:t>
            </a:r>
            <a:r>
              <a:rPr lang="en-US" altLang="en-US" sz="2000" dirty="0" smtClean="0"/>
              <a:t>.  </a:t>
            </a:r>
            <a:endParaRPr lang="en-US" altLang="en-US" sz="2000" dirty="0"/>
          </a:p>
        </p:txBody>
      </p:sp>
    </p:spTree>
    <p:extLst>
      <p:ext uri="{BB962C8B-B14F-4D97-AF65-F5344CB8AC3E}">
        <p14:creationId xmlns:p14="http://schemas.microsoft.com/office/powerpoint/2010/main" val="19498613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5400"/>
            <a:ext cx="8547100" cy="1143000"/>
          </a:xfrm>
        </p:spPr>
        <p:txBody>
          <a:bodyPr>
            <a:normAutofit/>
          </a:bodyPr>
          <a:lstStyle/>
          <a:p>
            <a:pPr>
              <a:defRPr/>
            </a:pPr>
            <a:r>
              <a:rPr lang="en-US" dirty="0">
                <a:solidFill>
                  <a:srgbClr val="FFFF99"/>
                </a:solidFill>
              </a:rPr>
              <a:t>Results-Bee </a:t>
            </a:r>
            <a:r>
              <a:rPr lang="en-US" dirty="0" smtClean="0">
                <a:solidFill>
                  <a:srgbClr val="FFFF99"/>
                </a:solidFill>
              </a:rPr>
              <a:t>Richness</a:t>
            </a:r>
            <a:endParaRPr lang="en-US" dirty="0">
              <a:ln w="18415" cmpd="sng">
                <a:solidFill>
                  <a:srgbClr val="FFFFFF"/>
                </a:solidFill>
                <a:prstDash val="solid"/>
              </a:ln>
              <a:solidFill>
                <a:srgbClr val="FFFF99"/>
              </a:solidFill>
              <a:effectLst>
                <a:outerShdw blurRad="63500" dir="3600000" algn="tl" rotWithShape="0">
                  <a:srgbClr val="000000">
                    <a:alpha val="70000"/>
                  </a:srgbClr>
                </a:outerShdw>
              </a:effectLst>
              <a:latin typeface="+mn-lt"/>
              <a:ea typeface="+mn-ea"/>
              <a:cs typeface="+mn-cs"/>
            </a:endParaRPr>
          </a:p>
        </p:txBody>
      </p:sp>
      <p:graphicFrame>
        <p:nvGraphicFramePr>
          <p:cNvPr id="53251" name="Object 2"/>
          <p:cNvGraphicFramePr>
            <a:graphicFrameLocks noChangeAspect="1"/>
          </p:cNvGraphicFramePr>
          <p:nvPr>
            <p:extLst>
              <p:ext uri="{D42A27DB-BD31-4B8C-83A1-F6EECF244321}">
                <p14:modId xmlns:p14="http://schemas.microsoft.com/office/powerpoint/2010/main" val="4242684716"/>
              </p:ext>
            </p:extLst>
          </p:nvPr>
        </p:nvGraphicFramePr>
        <p:xfrm>
          <a:off x="136525" y="1143000"/>
          <a:ext cx="6911975" cy="5410200"/>
        </p:xfrm>
        <a:graphic>
          <a:graphicData uri="http://schemas.openxmlformats.org/presentationml/2006/ole">
            <mc:AlternateContent xmlns:mc="http://schemas.openxmlformats.org/markup-compatibility/2006">
              <mc:Choice xmlns:v="urn:schemas-microsoft-com:vml" Requires="v">
                <p:oleObj spid="_x0000_s65601" name="SPW 12.0 Graph" r:id="rId4" imgW="5419776" imgH="3867127" progId="SigmaPlotGraphicObject.11">
                  <p:embed/>
                </p:oleObj>
              </mc:Choice>
              <mc:Fallback>
                <p:oleObj name="SPW 12.0 Graph" r:id="rId4" imgW="5419776" imgH="3867127" progId="SigmaPlotGraphicObject.11">
                  <p:embed/>
                  <p:pic>
                    <p:nvPicPr>
                      <p:cNvPr id="0" name=""/>
                      <p:cNvPicPr>
                        <a:picLocks noChangeAspect="1" noChangeArrowheads="1"/>
                      </p:cNvPicPr>
                      <p:nvPr/>
                    </p:nvPicPr>
                    <p:blipFill>
                      <a:blip r:embed="rId5"/>
                      <a:srcRect/>
                      <a:stretch>
                        <a:fillRect/>
                      </a:stretch>
                    </p:blipFill>
                    <p:spPr bwMode="auto">
                      <a:xfrm>
                        <a:off x="136525" y="1143000"/>
                        <a:ext cx="6911975" cy="5410200"/>
                      </a:xfrm>
                      <a:prstGeom prst="rect">
                        <a:avLst/>
                      </a:prstGeom>
                      <a:solidFill>
                        <a:schemeClr val="tx1"/>
                      </a:solidFill>
                      <a:ln>
                        <a:noFill/>
                      </a:ln>
                      <a:extLst/>
                    </p:spPr>
                  </p:pic>
                </p:oleObj>
              </mc:Fallback>
            </mc:AlternateContent>
          </a:graphicData>
        </a:graphic>
      </p:graphicFrame>
      <p:sp>
        <p:nvSpPr>
          <p:cNvPr id="3" name="TextBox 2"/>
          <p:cNvSpPr txBox="1"/>
          <p:nvPr/>
        </p:nvSpPr>
        <p:spPr>
          <a:xfrm>
            <a:off x="6858000" y="2209800"/>
            <a:ext cx="381000" cy="369332"/>
          </a:xfrm>
          <a:prstGeom prst="rect">
            <a:avLst/>
          </a:prstGeom>
          <a:noFill/>
        </p:spPr>
        <p:txBody>
          <a:bodyPr wrap="square" rtlCol="0">
            <a:spAutoFit/>
          </a:bodyPr>
          <a:lstStyle/>
          <a:p>
            <a:endParaRPr lang="en-US" dirty="0">
              <a:solidFill>
                <a:srgbClr val="000000"/>
              </a:solidFill>
            </a:endParaRPr>
          </a:p>
        </p:txBody>
      </p:sp>
      <p:sp>
        <p:nvSpPr>
          <p:cNvPr id="4" name="Rounded Rectangle 3"/>
          <p:cNvSpPr/>
          <p:nvPr/>
        </p:nvSpPr>
        <p:spPr bwMode="auto">
          <a:xfrm>
            <a:off x="5029200" y="1752600"/>
            <a:ext cx="1295400" cy="826532"/>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5" name="TextBox 4"/>
          <p:cNvSpPr txBox="1"/>
          <p:nvPr/>
        </p:nvSpPr>
        <p:spPr>
          <a:xfrm>
            <a:off x="1219200" y="2048329"/>
            <a:ext cx="1066800" cy="646331"/>
          </a:xfrm>
          <a:prstGeom prst="rect">
            <a:avLst/>
          </a:prstGeom>
          <a:noFill/>
        </p:spPr>
        <p:txBody>
          <a:bodyPr wrap="square" rtlCol="0">
            <a:spAutoFit/>
          </a:bodyPr>
          <a:lstStyle/>
          <a:p>
            <a:r>
              <a:rPr lang="en-US" b="1" dirty="0" smtClean="0">
                <a:solidFill>
                  <a:srgbClr val="000000"/>
                </a:solidFill>
              </a:rPr>
              <a:t>2007</a:t>
            </a:r>
          </a:p>
          <a:p>
            <a:r>
              <a:rPr lang="en-US" b="1" dirty="0" smtClean="0">
                <a:solidFill>
                  <a:schemeClr val="bg1">
                    <a:lumMod val="60000"/>
                    <a:lumOff val="40000"/>
                  </a:schemeClr>
                </a:solidFill>
              </a:rPr>
              <a:t>2012</a:t>
            </a:r>
          </a:p>
        </p:txBody>
      </p:sp>
      <p:sp>
        <p:nvSpPr>
          <p:cNvPr id="7" name="TextBox 6"/>
          <p:cNvSpPr txBox="1"/>
          <p:nvPr/>
        </p:nvSpPr>
        <p:spPr>
          <a:xfrm>
            <a:off x="7048500" y="1175266"/>
            <a:ext cx="1943100" cy="5355312"/>
          </a:xfrm>
          <a:prstGeom prst="rect">
            <a:avLst/>
          </a:prstGeom>
          <a:noFill/>
        </p:spPr>
        <p:txBody>
          <a:bodyPr wrap="square" rtlCol="0">
            <a:spAutoFit/>
          </a:bodyPr>
          <a:lstStyle/>
          <a:p>
            <a:r>
              <a:rPr lang="en-US" u="sng" dirty="0" smtClean="0"/>
              <a:t>2007</a:t>
            </a:r>
            <a:endParaRPr lang="en-US" dirty="0" smtClean="0"/>
          </a:p>
          <a:p>
            <a:r>
              <a:rPr lang="en-US" dirty="0" smtClean="0"/>
              <a:t>Bee diversity went up almost 5x on mulch and 4x on felling plots</a:t>
            </a:r>
          </a:p>
          <a:p>
            <a:endParaRPr lang="en-US" dirty="0"/>
          </a:p>
          <a:p>
            <a:r>
              <a:rPr lang="en-US" dirty="0" smtClean="0"/>
              <a:t>Even surpassed Desired plots—extra sunlight?</a:t>
            </a:r>
          </a:p>
          <a:p>
            <a:endParaRPr lang="en-US" dirty="0"/>
          </a:p>
          <a:p>
            <a:r>
              <a:rPr lang="en-US" u="sng" dirty="0" smtClean="0"/>
              <a:t>2012</a:t>
            </a:r>
          </a:p>
          <a:p>
            <a:r>
              <a:rPr lang="en-US" dirty="0" smtClean="0"/>
              <a:t>Trend continued for 5 year assessment—mulch and felling plots significantly more diverse than control</a:t>
            </a:r>
            <a:endParaRPr lang="en-US" dirty="0"/>
          </a:p>
        </p:txBody>
      </p:sp>
    </p:spTree>
    <p:extLst>
      <p:ext uri="{BB962C8B-B14F-4D97-AF65-F5344CB8AC3E}">
        <p14:creationId xmlns:p14="http://schemas.microsoft.com/office/powerpoint/2010/main" val="26975272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28600" y="0"/>
            <a:ext cx="8686800" cy="990600"/>
          </a:xfrm>
        </p:spPr>
        <p:txBody>
          <a:bodyPr>
            <a:normAutofit/>
          </a:bodyPr>
          <a:lstStyle/>
          <a:p>
            <a:pPr>
              <a:defRPr/>
            </a:pPr>
            <a:r>
              <a:rPr lang="en-US" sz="4000" dirty="0">
                <a:solidFill>
                  <a:srgbClr val="FFFF99"/>
                </a:solidFill>
              </a:rPr>
              <a:t>Results-Bee Abundance</a:t>
            </a:r>
            <a:endParaRPr lang="en-US" sz="4000" dirty="0">
              <a:ln w="18415" cmpd="sng">
                <a:solidFill>
                  <a:srgbClr val="FFFFFF"/>
                </a:solidFill>
                <a:prstDash val="solid"/>
              </a:ln>
              <a:solidFill>
                <a:srgbClr val="FFFF99"/>
              </a:solidFill>
              <a:effectLst>
                <a:outerShdw blurRad="38100" dist="38100" dir="2700000" algn="tl">
                  <a:srgbClr val="000000">
                    <a:alpha val="43137"/>
                  </a:srgbClr>
                </a:outerShdw>
              </a:effectLst>
              <a:latin typeface="+mn-lt"/>
              <a:ea typeface="+mn-ea"/>
              <a:cs typeface="+mn-cs"/>
            </a:endParaRPr>
          </a:p>
        </p:txBody>
      </p:sp>
      <p:graphicFrame>
        <p:nvGraphicFramePr>
          <p:cNvPr id="54275" name="Object 1"/>
          <p:cNvGraphicFramePr>
            <a:graphicFrameLocks noChangeAspect="1"/>
          </p:cNvGraphicFramePr>
          <p:nvPr>
            <p:extLst>
              <p:ext uri="{D42A27DB-BD31-4B8C-83A1-F6EECF244321}">
                <p14:modId xmlns:p14="http://schemas.microsoft.com/office/powerpoint/2010/main" val="656179342"/>
              </p:ext>
            </p:extLst>
          </p:nvPr>
        </p:nvGraphicFramePr>
        <p:xfrm>
          <a:off x="152400" y="990600"/>
          <a:ext cx="7043738" cy="5715000"/>
        </p:xfrm>
        <a:graphic>
          <a:graphicData uri="http://schemas.openxmlformats.org/presentationml/2006/ole">
            <mc:AlternateContent xmlns:mc="http://schemas.openxmlformats.org/markup-compatibility/2006">
              <mc:Choice xmlns:v="urn:schemas-microsoft-com:vml" Requires="v">
                <p:oleObj spid="_x0000_s66616" name="SPW 12.0 Graph" r:id="rId4" imgW="5554066" imgH="3871570" progId="SigmaPlotGraphicObject.11">
                  <p:embed/>
                </p:oleObj>
              </mc:Choice>
              <mc:Fallback>
                <p:oleObj name="SPW 12.0 Graph" r:id="rId4" imgW="5554066" imgH="3871570"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90600"/>
                        <a:ext cx="7043738" cy="5715000"/>
                      </a:xfrm>
                      <a:prstGeom prst="rect">
                        <a:avLst/>
                      </a:prstGeom>
                      <a:solidFill>
                        <a:schemeClr val="tx1"/>
                      </a:solidFill>
                      <a:ln>
                        <a:noFill/>
                      </a:ln>
                      <a:extLst/>
                    </p:spPr>
                  </p:pic>
                </p:oleObj>
              </mc:Fallback>
            </mc:AlternateContent>
          </a:graphicData>
        </a:graphic>
      </p:graphicFrame>
      <p:sp>
        <p:nvSpPr>
          <p:cNvPr id="4" name="Rounded Rectangle 3"/>
          <p:cNvSpPr/>
          <p:nvPr/>
        </p:nvSpPr>
        <p:spPr bwMode="auto">
          <a:xfrm>
            <a:off x="5181600" y="1734033"/>
            <a:ext cx="1295400" cy="826532"/>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 name="Rectangle 1"/>
          <p:cNvSpPr/>
          <p:nvPr/>
        </p:nvSpPr>
        <p:spPr>
          <a:xfrm>
            <a:off x="1393723" y="2147299"/>
            <a:ext cx="914400" cy="646331"/>
          </a:xfrm>
          <a:prstGeom prst="rect">
            <a:avLst/>
          </a:prstGeom>
        </p:spPr>
        <p:txBody>
          <a:bodyPr wrap="square">
            <a:spAutoFit/>
          </a:bodyPr>
          <a:lstStyle/>
          <a:p>
            <a:r>
              <a:rPr lang="en-US" b="1" dirty="0">
                <a:solidFill>
                  <a:srgbClr val="000000"/>
                </a:solidFill>
              </a:rPr>
              <a:t>2007</a:t>
            </a:r>
          </a:p>
          <a:p>
            <a:r>
              <a:rPr lang="en-US" b="1" dirty="0">
                <a:solidFill>
                  <a:schemeClr val="bg1">
                    <a:lumMod val="60000"/>
                    <a:lumOff val="40000"/>
                  </a:schemeClr>
                </a:solidFill>
              </a:rPr>
              <a:t>2012</a:t>
            </a:r>
          </a:p>
        </p:txBody>
      </p:sp>
      <p:sp>
        <p:nvSpPr>
          <p:cNvPr id="7" name="TextBox 6"/>
          <p:cNvSpPr txBox="1"/>
          <p:nvPr/>
        </p:nvSpPr>
        <p:spPr>
          <a:xfrm>
            <a:off x="7239000" y="1066800"/>
            <a:ext cx="1905000" cy="6247864"/>
          </a:xfrm>
          <a:prstGeom prst="rect">
            <a:avLst/>
          </a:prstGeom>
          <a:noFill/>
        </p:spPr>
        <p:txBody>
          <a:bodyPr wrap="square" rtlCol="0">
            <a:spAutoFit/>
          </a:bodyPr>
          <a:lstStyle/>
          <a:p>
            <a:r>
              <a:rPr lang="en-US" sz="1600" u="sng" dirty="0" smtClean="0"/>
              <a:t>2007</a:t>
            </a:r>
          </a:p>
          <a:p>
            <a:endParaRPr lang="en-US" sz="1600" u="sng" dirty="0"/>
          </a:p>
          <a:p>
            <a:r>
              <a:rPr lang="en-US" sz="1600" dirty="0" smtClean="0"/>
              <a:t>Control  33/plot</a:t>
            </a:r>
          </a:p>
          <a:p>
            <a:r>
              <a:rPr lang="en-US" sz="1600" dirty="0" smtClean="0"/>
              <a:t>Felling  383/plot</a:t>
            </a:r>
          </a:p>
          <a:p>
            <a:r>
              <a:rPr lang="en-US" sz="1600" dirty="0" smtClean="0"/>
              <a:t>Mulch  658/plot</a:t>
            </a:r>
          </a:p>
          <a:p>
            <a:endParaRPr lang="en-US" sz="1600" dirty="0"/>
          </a:p>
          <a:p>
            <a:r>
              <a:rPr lang="en-US" sz="1600" dirty="0" smtClean="0"/>
              <a:t>Dramatic results!</a:t>
            </a:r>
          </a:p>
          <a:p>
            <a:endParaRPr lang="en-US" sz="1600" dirty="0"/>
          </a:p>
          <a:p>
            <a:endParaRPr lang="en-US" sz="1600" dirty="0" smtClean="0"/>
          </a:p>
          <a:p>
            <a:r>
              <a:rPr lang="en-US" sz="1600" u="sng" dirty="0" smtClean="0"/>
              <a:t>2012</a:t>
            </a:r>
          </a:p>
          <a:p>
            <a:endParaRPr lang="en-US" sz="1600" u="sng" dirty="0"/>
          </a:p>
          <a:p>
            <a:r>
              <a:rPr lang="en-US" sz="1600" dirty="0" smtClean="0"/>
              <a:t>After 5 years bee numbers remained significantly higher on privet removal plots</a:t>
            </a:r>
          </a:p>
          <a:p>
            <a:endParaRPr lang="en-US" sz="1600" dirty="0"/>
          </a:p>
          <a:p>
            <a:r>
              <a:rPr lang="en-US" sz="1600" dirty="0" smtClean="0"/>
              <a:t>Change in plant cover led to a sustained change in the bee community</a:t>
            </a:r>
          </a:p>
          <a:p>
            <a:endParaRPr lang="en-US" sz="1600" u="sng" dirty="0"/>
          </a:p>
          <a:p>
            <a:endParaRPr lang="en-US" sz="1600" u="sng" dirty="0" smtClean="0"/>
          </a:p>
          <a:p>
            <a:endParaRPr lang="en-US" sz="1600" dirty="0"/>
          </a:p>
        </p:txBody>
      </p:sp>
    </p:spTree>
    <p:extLst>
      <p:ext uri="{BB962C8B-B14F-4D97-AF65-F5344CB8AC3E}">
        <p14:creationId xmlns:p14="http://schemas.microsoft.com/office/powerpoint/2010/main" val="8540920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99"/>
                </a:solidFill>
              </a:rPr>
              <a:t>Results-Bee Abundance</a:t>
            </a:r>
            <a:endParaRPr lang="en-US" dirty="0">
              <a:solidFill>
                <a:srgbClr val="FFFF99"/>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3200400" y="5791200"/>
            <a:ext cx="1524000" cy="584775"/>
          </a:xfrm>
          <a:prstGeom prst="rect">
            <a:avLst/>
          </a:prstGeom>
          <a:noFill/>
        </p:spPr>
        <p:txBody>
          <a:bodyPr wrap="square" rtlCol="0">
            <a:spAutoFit/>
          </a:bodyPr>
          <a:lstStyle/>
          <a:p>
            <a:r>
              <a:rPr lang="en-US" sz="3200" b="1" dirty="0" smtClean="0"/>
              <a:t>Mulch </a:t>
            </a:r>
            <a:endParaRPr lang="en-US" sz="3200" b="1" dirty="0"/>
          </a:p>
        </p:txBody>
      </p:sp>
      <p:sp>
        <p:nvSpPr>
          <p:cNvPr id="8" name="Rectangle 7"/>
          <p:cNvSpPr/>
          <p:nvPr/>
        </p:nvSpPr>
        <p:spPr>
          <a:xfrm>
            <a:off x="7362422" y="5791200"/>
            <a:ext cx="1766830" cy="584775"/>
          </a:xfrm>
          <a:prstGeom prst="rect">
            <a:avLst/>
          </a:prstGeom>
        </p:spPr>
        <p:txBody>
          <a:bodyPr wrap="none">
            <a:spAutoFit/>
          </a:bodyPr>
          <a:lstStyle/>
          <a:p>
            <a:r>
              <a:rPr lang="en-US" sz="3200" b="1" dirty="0" smtClean="0"/>
              <a:t>Control</a:t>
            </a:r>
            <a:r>
              <a:rPr lang="en-US" b="1" dirty="0" smtClean="0"/>
              <a:t> </a:t>
            </a:r>
            <a:endParaRPr lang="en-US" b="1" dirty="0"/>
          </a:p>
        </p:txBody>
      </p:sp>
    </p:spTree>
    <p:extLst>
      <p:ext uri="{BB962C8B-B14F-4D97-AF65-F5344CB8AC3E}">
        <p14:creationId xmlns:p14="http://schemas.microsoft.com/office/powerpoint/2010/main" val="39030820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748"/>
            <a:ext cx="8229600" cy="808038"/>
          </a:xfrm>
        </p:spPr>
        <p:txBody>
          <a:bodyPr/>
          <a:lstStyle/>
          <a:p>
            <a:r>
              <a:rPr lang="en-US" dirty="0" smtClean="0"/>
              <a:t>Common bees collected</a:t>
            </a:r>
            <a:endParaRPr lang="en-US" dirty="0"/>
          </a:p>
        </p:txBody>
      </p:sp>
      <p:sp>
        <p:nvSpPr>
          <p:cNvPr id="3" name="TextBox 2"/>
          <p:cNvSpPr txBox="1"/>
          <p:nvPr/>
        </p:nvSpPr>
        <p:spPr>
          <a:xfrm>
            <a:off x="228600" y="838200"/>
            <a:ext cx="2895600" cy="2862322"/>
          </a:xfrm>
          <a:prstGeom prst="rect">
            <a:avLst/>
          </a:prstGeom>
          <a:noFill/>
        </p:spPr>
        <p:txBody>
          <a:bodyPr wrap="square" rtlCol="0">
            <a:spAutoFit/>
          </a:bodyPr>
          <a:lstStyle/>
          <a:p>
            <a:pPr marL="285750" indent="-285750">
              <a:buClr>
                <a:srgbClr val="FFFF00"/>
              </a:buClr>
              <a:buSzPct val="82000"/>
              <a:buFont typeface="Wingdings" panose="05000000000000000000" pitchFamily="2" charset="2"/>
              <a:buChar char="§"/>
            </a:pPr>
            <a:r>
              <a:rPr lang="en-US" sz="2000" i="1" dirty="0" err="1" smtClean="0"/>
              <a:t>Augochlora</a:t>
            </a:r>
            <a:r>
              <a:rPr lang="en-US" sz="2000" i="1" dirty="0" smtClean="0"/>
              <a:t> </a:t>
            </a:r>
            <a:r>
              <a:rPr lang="en-US" sz="2000" i="1" dirty="0" err="1" smtClean="0"/>
              <a:t>pura</a:t>
            </a:r>
            <a:endParaRPr lang="en-US" sz="2000" i="1" dirty="0" smtClean="0"/>
          </a:p>
          <a:p>
            <a:pPr marL="285750" indent="-285750">
              <a:buClr>
                <a:srgbClr val="FFFF00"/>
              </a:buClr>
              <a:buSzPct val="82000"/>
              <a:buFont typeface="Wingdings" panose="05000000000000000000" pitchFamily="2" charset="2"/>
              <a:buChar char="§"/>
            </a:pPr>
            <a:r>
              <a:rPr lang="en-US" sz="2000" i="1" dirty="0" err="1" smtClean="0"/>
              <a:t>Augochorella</a:t>
            </a:r>
            <a:r>
              <a:rPr lang="en-US" sz="2000" i="1" dirty="0" smtClean="0"/>
              <a:t> </a:t>
            </a:r>
            <a:r>
              <a:rPr lang="en-US" sz="2000" i="1" dirty="0" err="1" smtClean="0"/>
              <a:t>aurata</a:t>
            </a:r>
            <a:endParaRPr lang="en-US" sz="2000" i="1" dirty="0" smtClean="0"/>
          </a:p>
          <a:p>
            <a:pPr marL="285750" indent="-285750">
              <a:buClr>
                <a:srgbClr val="FFFF00"/>
              </a:buClr>
              <a:buSzPct val="82000"/>
              <a:buFont typeface="Wingdings" panose="05000000000000000000" pitchFamily="2" charset="2"/>
              <a:buChar char="§"/>
            </a:pPr>
            <a:r>
              <a:rPr lang="en-US" sz="2000" i="1" dirty="0" err="1" smtClean="0"/>
              <a:t>Lasioglossum</a:t>
            </a:r>
            <a:r>
              <a:rPr lang="en-US" sz="2000" dirty="0" smtClean="0"/>
              <a:t> spp.</a:t>
            </a:r>
          </a:p>
          <a:p>
            <a:pPr marL="285750" indent="-285750">
              <a:buClr>
                <a:srgbClr val="FFFF00"/>
              </a:buClr>
              <a:buSzPct val="82000"/>
              <a:buFont typeface="Wingdings" panose="05000000000000000000" pitchFamily="2" charset="2"/>
              <a:buChar char="§"/>
            </a:pPr>
            <a:r>
              <a:rPr lang="en-US" sz="2000" i="1" dirty="0" err="1" smtClean="0"/>
              <a:t>Ceratina</a:t>
            </a:r>
            <a:r>
              <a:rPr lang="en-US" sz="2000" i="1" dirty="0" smtClean="0"/>
              <a:t> </a:t>
            </a:r>
            <a:r>
              <a:rPr lang="en-US" sz="2000" i="1" dirty="0" err="1" smtClean="0"/>
              <a:t>calcarata</a:t>
            </a:r>
            <a:endParaRPr lang="en-US" sz="2000" i="1" dirty="0" smtClean="0"/>
          </a:p>
          <a:p>
            <a:pPr marL="285750" indent="-285750">
              <a:buClr>
                <a:srgbClr val="FFFF00"/>
              </a:buClr>
              <a:buSzPct val="82000"/>
              <a:buFont typeface="Wingdings" panose="05000000000000000000" pitchFamily="2" charset="2"/>
              <a:buChar char="§"/>
            </a:pPr>
            <a:r>
              <a:rPr lang="en-US" sz="2000" i="1" dirty="0" err="1" smtClean="0"/>
              <a:t>Bombus</a:t>
            </a:r>
            <a:r>
              <a:rPr lang="en-US" sz="2000" dirty="0" smtClean="0"/>
              <a:t> spp.</a:t>
            </a:r>
          </a:p>
          <a:p>
            <a:pPr marL="285750" indent="-285750">
              <a:buClr>
                <a:srgbClr val="FFFF00"/>
              </a:buClr>
              <a:buSzPct val="82000"/>
              <a:buFont typeface="Wingdings" panose="05000000000000000000" pitchFamily="2" charset="2"/>
              <a:buChar char="§"/>
            </a:pPr>
            <a:r>
              <a:rPr lang="en-US" sz="2000" i="1" dirty="0" err="1" smtClean="0"/>
              <a:t>Osmia</a:t>
            </a:r>
            <a:r>
              <a:rPr lang="en-US" sz="2000" dirty="0" smtClean="0"/>
              <a:t> spp.</a:t>
            </a:r>
          </a:p>
          <a:p>
            <a:pPr marL="285750" indent="-285750">
              <a:buClr>
                <a:srgbClr val="FFFF00"/>
              </a:buClr>
              <a:buSzPct val="82000"/>
              <a:buFont typeface="Wingdings" panose="05000000000000000000" pitchFamily="2" charset="2"/>
              <a:buChar char="§"/>
            </a:pPr>
            <a:r>
              <a:rPr lang="en-US" sz="2000" i="1" dirty="0" err="1" smtClean="0"/>
              <a:t>Andrena</a:t>
            </a:r>
            <a:r>
              <a:rPr lang="en-US" sz="2000" dirty="0" smtClean="0"/>
              <a:t> spp.</a:t>
            </a:r>
          </a:p>
          <a:p>
            <a:pPr marL="285750" indent="-285750">
              <a:buClr>
                <a:srgbClr val="FFFF00"/>
              </a:buClr>
              <a:buSzPct val="82000"/>
              <a:buFont typeface="Wingdings" panose="05000000000000000000" pitchFamily="2" charset="2"/>
              <a:buChar char="§"/>
            </a:pPr>
            <a:r>
              <a:rPr lang="en-US" sz="2000" i="1" dirty="0" err="1" smtClean="0"/>
              <a:t>Melissodes</a:t>
            </a:r>
            <a:r>
              <a:rPr lang="en-US" sz="2000" dirty="0" smtClean="0"/>
              <a:t> spp.</a:t>
            </a:r>
          </a:p>
          <a:p>
            <a:pPr marL="285750" indent="-285750">
              <a:buClr>
                <a:srgbClr val="FFFF00"/>
              </a:buClr>
              <a:buSzPct val="82000"/>
              <a:buFont typeface="Wingdings" panose="05000000000000000000" pitchFamily="2" charset="2"/>
              <a:buChar char="§"/>
            </a:pPr>
            <a:r>
              <a:rPr lang="en-US" sz="2000" i="1" dirty="0" err="1" smtClean="0"/>
              <a:t>Nomada</a:t>
            </a:r>
            <a:r>
              <a:rPr lang="en-US" sz="2000" dirty="0" smtClean="0"/>
              <a:t> spp.</a:t>
            </a:r>
            <a:endParaRPr lang="en-US" sz="2000" dirty="0"/>
          </a:p>
        </p:txBody>
      </p:sp>
      <p:pic>
        <p:nvPicPr>
          <p:cNvPr id="67586" name="Picture 2" descr="http://farm8.static.flickr.com/7357/16584612021_aea55e6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143000"/>
            <a:ext cx="2905580" cy="1935116"/>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https://encrypted-tbn1.gstatic.com/images?q=tbn:ANd9GcSC0G8Dha-unSyQZcyRpcJKB4vtr3Y5hC1mL7AEJncMWDMgwv8VD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216" y="3036264"/>
            <a:ext cx="2832157" cy="1802011"/>
          </a:xfrm>
          <a:prstGeom prst="rect">
            <a:avLst/>
          </a:prstGeom>
          <a:noFill/>
          <a:extLst>
            <a:ext uri="{909E8E84-426E-40DD-AFC4-6F175D3DCCD1}">
              <a14:hiddenFill xmlns:a14="http://schemas.microsoft.com/office/drawing/2010/main">
                <a:solidFill>
                  <a:srgbClr val="FFFFFF"/>
                </a:solidFill>
              </a14:hiddenFill>
            </a:ext>
          </a:extLst>
        </p:spPr>
      </p:pic>
      <p:pic>
        <p:nvPicPr>
          <p:cNvPr id="675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7432" y="3016841"/>
            <a:ext cx="2789868" cy="183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3" name="Picture 9" descr="http://www.discoverlife.org/IM/I_YORKU/0011/320/Osmia_georgica_FEM_CFP_comp,I_YORKU119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2" y="4038600"/>
            <a:ext cx="2819400" cy="1535106"/>
          </a:xfrm>
          <a:prstGeom prst="rect">
            <a:avLst/>
          </a:prstGeom>
          <a:noFill/>
          <a:extLst>
            <a:ext uri="{909E8E84-426E-40DD-AFC4-6F175D3DCCD1}">
              <a14:hiddenFill xmlns:a14="http://schemas.microsoft.com/office/drawing/2010/main">
                <a:solidFill>
                  <a:srgbClr val="FFFFFF"/>
                </a:solidFill>
              </a14:hiddenFill>
            </a:ext>
          </a:extLst>
        </p:spPr>
      </p:pic>
      <p:pic>
        <p:nvPicPr>
          <p:cNvPr id="67596" name="Picture 12" descr="http://bugguide.net/images/raw/RQU/R0Q/RQUR0Q3R0QCRKQK060K00QYR60Q07QTRW0H0QQJRMQ00MQZ0903QU0CRKQR0W0R0N000P0Q0XQQ07Q.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4781720"/>
            <a:ext cx="2126875" cy="1971373"/>
          </a:xfrm>
          <a:prstGeom prst="rect">
            <a:avLst/>
          </a:prstGeom>
          <a:noFill/>
          <a:extLst>
            <a:ext uri="{909E8E84-426E-40DD-AFC4-6F175D3DCCD1}">
              <a14:hiddenFill xmlns:a14="http://schemas.microsoft.com/office/drawing/2010/main">
                <a:solidFill>
                  <a:srgbClr val="FFFFFF"/>
                </a:solidFill>
              </a14:hiddenFill>
            </a:ext>
          </a:extLst>
        </p:spPr>
      </p:pic>
      <p:pic>
        <p:nvPicPr>
          <p:cNvPr id="67598" name="Picture 14" descr="http://www.discoverlife.org/IM/I_YORKU/0003/320/Augochlorella_aurata_MALE_mm_x_f,I_YORKU33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780" y="1143000"/>
            <a:ext cx="2851822" cy="1907156"/>
          </a:xfrm>
          <a:prstGeom prst="rect">
            <a:avLst/>
          </a:prstGeom>
          <a:noFill/>
          <a:extLst>
            <a:ext uri="{909E8E84-426E-40DD-AFC4-6F175D3DCCD1}">
              <a14:hiddenFill xmlns:a14="http://schemas.microsoft.com/office/drawing/2010/main">
                <a:solidFill>
                  <a:srgbClr val="FFFFFF"/>
                </a:solidFill>
              </a14:hiddenFill>
            </a:ext>
          </a:extLst>
        </p:spPr>
      </p:pic>
      <p:pic>
        <p:nvPicPr>
          <p:cNvPr id="67599"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1475" y="4781720"/>
            <a:ext cx="2051987" cy="1971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601" name="Picture 17" descr="http://www.discoverlife.org/IM/I_YORKU/0011/320/Nomada_parva_FEM_mm,I_YORKU112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3462" y="4892017"/>
            <a:ext cx="2401524" cy="17507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00" y="5551999"/>
            <a:ext cx="2019039" cy="1246126"/>
          </a:xfrm>
          <a:prstGeom prst="rect">
            <a:avLst/>
          </a:prstGeom>
        </p:spPr>
      </p:pic>
      <p:sp>
        <p:nvSpPr>
          <p:cNvPr id="5" name="TextBox 4"/>
          <p:cNvSpPr txBox="1"/>
          <p:nvPr/>
        </p:nvSpPr>
        <p:spPr>
          <a:xfrm>
            <a:off x="736340" y="3737214"/>
            <a:ext cx="987378" cy="400110"/>
          </a:xfrm>
          <a:prstGeom prst="rect">
            <a:avLst/>
          </a:prstGeom>
          <a:solidFill>
            <a:schemeClr val="tx1">
              <a:lumMod val="75000"/>
            </a:schemeClr>
          </a:solidFill>
        </p:spPr>
        <p:txBody>
          <a:bodyPr wrap="square" rtlCol="0">
            <a:spAutoFit/>
          </a:bodyPr>
          <a:lstStyle/>
          <a:p>
            <a:r>
              <a:rPr lang="en-US" sz="1000" dirty="0" smtClean="0">
                <a:solidFill>
                  <a:srgbClr val="000000"/>
                </a:solidFill>
              </a:rPr>
              <a:t>10,000 bees</a:t>
            </a:r>
          </a:p>
          <a:p>
            <a:r>
              <a:rPr lang="en-US" sz="1000" dirty="0" smtClean="0">
                <a:solidFill>
                  <a:srgbClr val="000000"/>
                </a:solidFill>
              </a:rPr>
              <a:t>120 species</a:t>
            </a:r>
            <a:endParaRPr lang="en-US" sz="1000" dirty="0">
              <a:solidFill>
                <a:srgbClr val="000000"/>
              </a:solidFill>
            </a:endParaRPr>
          </a:p>
        </p:txBody>
      </p:sp>
    </p:spTree>
    <p:extLst>
      <p:ext uri="{BB962C8B-B14F-4D97-AF65-F5344CB8AC3E}">
        <p14:creationId xmlns:p14="http://schemas.microsoft.com/office/powerpoint/2010/main" val="41703376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374"/>
            <a:ext cx="8229600" cy="1143000"/>
          </a:xfrm>
        </p:spPr>
        <p:txBody>
          <a:bodyPr>
            <a:normAutofit/>
          </a:bodyPr>
          <a:lstStyle/>
          <a:p>
            <a:pPr>
              <a:defRPr/>
            </a:pPr>
            <a:r>
              <a:rPr lang="en-US" dirty="0" smtClean="0">
                <a:solidFill>
                  <a:srgbClr val="FFFF99"/>
                </a:solidFill>
              </a:rPr>
              <a:t>Results-Butterflies</a:t>
            </a:r>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graphicFrame>
        <p:nvGraphicFramePr>
          <p:cNvPr id="55299" name="Object 2"/>
          <p:cNvGraphicFramePr>
            <a:graphicFrameLocks noChangeAspect="1"/>
          </p:cNvGraphicFramePr>
          <p:nvPr>
            <p:extLst>
              <p:ext uri="{D42A27DB-BD31-4B8C-83A1-F6EECF244321}">
                <p14:modId xmlns:p14="http://schemas.microsoft.com/office/powerpoint/2010/main" val="2565915513"/>
              </p:ext>
            </p:extLst>
          </p:nvPr>
        </p:nvGraphicFramePr>
        <p:xfrm>
          <a:off x="152400" y="1066800"/>
          <a:ext cx="6913563" cy="5568950"/>
        </p:xfrm>
        <a:graphic>
          <a:graphicData uri="http://schemas.openxmlformats.org/presentationml/2006/ole">
            <mc:AlternateContent xmlns:mc="http://schemas.openxmlformats.org/markup-compatibility/2006">
              <mc:Choice xmlns:v="urn:schemas-microsoft-com:vml" Requires="v">
                <p:oleObj spid="_x0000_s55442" name="SPW 12.0 Graph" r:id="rId4" imgW="5237683" imgH="3871570" progId="SigmaPlotGraphicObject.11">
                  <p:embed/>
                </p:oleObj>
              </mc:Choice>
              <mc:Fallback>
                <p:oleObj name="SPW 12.0 Graph" r:id="rId4" imgW="5237683" imgH="3871570" progId="SigmaPlotGraphicObject.11">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6913563" cy="5568950"/>
                      </a:xfrm>
                      <a:prstGeom prst="rect">
                        <a:avLst/>
                      </a:prstGeom>
                      <a:solidFill>
                        <a:schemeClr val="tx1"/>
                      </a:solidFill>
                      <a:ln>
                        <a:noFill/>
                      </a:ln>
                      <a:extLst/>
                    </p:spPr>
                  </p:pic>
                </p:oleObj>
              </mc:Fallback>
            </mc:AlternateContent>
          </a:graphicData>
        </a:graphic>
      </p:graphicFrame>
      <p:sp>
        <p:nvSpPr>
          <p:cNvPr id="4" name="Rounded Rectangle 3"/>
          <p:cNvSpPr/>
          <p:nvPr/>
        </p:nvSpPr>
        <p:spPr bwMode="auto">
          <a:xfrm>
            <a:off x="4044745" y="2071045"/>
            <a:ext cx="1295400" cy="826532"/>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3" name="Rectangle 2"/>
          <p:cNvSpPr/>
          <p:nvPr/>
        </p:nvSpPr>
        <p:spPr>
          <a:xfrm>
            <a:off x="1063113" y="2342365"/>
            <a:ext cx="838200" cy="646331"/>
          </a:xfrm>
          <a:prstGeom prst="rect">
            <a:avLst/>
          </a:prstGeom>
        </p:spPr>
        <p:txBody>
          <a:bodyPr wrap="square">
            <a:spAutoFit/>
          </a:bodyPr>
          <a:lstStyle/>
          <a:p>
            <a:r>
              <a:rPr lang="en-US" b="1" dirty="0">
                <a:solidFill>
                  <a:srgbClr val="000000"/>
                </a:solidFill>
              </a:rPr>
              <a:t>2007</a:t>
            </a:r>
          </a:p>
          <a:p>
            <a:r>
              <a:rPr lang="en-US" b="1" dirty="0">
                <a:solidFill>
                  <a:schemeClr val="bg1">
                    <a:lumMod val="60000"/>
                    <a:lumOff val="40000"/>
                  </a:schemeClr>
                </a:solidFill>
              </a:rPr>
              <a:t>2012</a:t>
            </a:r>
          </a:p>
        </p:txBody>
      </p:sp>
      <p:sp>
        <p:nvSpPr>
          <p:cNvPr id="5" name="TextBox 4"/>
          <p:cNvSpPr txBox="1"/>
          <p:nvPr/>
        </p:nvSpPr>
        <p:spPr>
          <a:xfrm>
            <a:off x="7162800" y="1066800"/>
            <a:ext cx="1981200" cy="6647974"/>
          </a:xfrm>
          <a:prstGeom prst="rect">
            <a:avLst/>
          </a:prstGeom>
          <a:noFill/>
        </p:spPr>
        <p:txBody>
          <a:bodyPr wrap="square" rtlCol="0">
            <a:spAutoFit/>
          </a:bodyPr>
          <a:lstStyle/>
          <a:p>
            <a:r>
              <a:rPr lang="en-US" sz="1600" u="sng" dirty="0" smtClean="0"/>
              <a:t>2007</a:t>
            </a:r>
          </a:p>
          <a:p>
            <a:endParaRPr lang="en-US" u="sng" dirty="0"/>
          </a:p>
          <a:p>
            <a:r>
              <a:rPr lang="en-US" sz="1600" dirty="0" smtClean="0"/>
              <a:t>Richness went up more than 2x on felling plots and almost 4x on mulch plots</a:t>
            </a:r>
          </a:p>
          <a:p>
            <a:endParaRPr lang="en-US" sz="1600" dirty="0"/>
          </a:p>
          <a:p>
            <a:r>
              <a:rPr lang="en-US" sz="1600" dirty="0" smtClean="0"/>
              <a:t>Richness on mulch plots same as desired plots</a:t>
            </a:r>
          </a:p>
          <a:p>
            <a:endParaRPr lang="en-US" sz="1600" dirty="0" smtClean="0"/>
          </a:p>
          <a:p>
            <a:r>
              <a:rPr lang="en-US" sz="1600" u="sng" dirty="0" smtClean="0"/>
              <a:t>2012</a:t>
            </a:r>
          </a:p>
          <a:p>
            <a:endParaRPr lang="en-US" sz="1600" u="sng" dirty="0"/>
          </a:p>
          <a:p>
            <a:r>
              <a:rPr lang="en-US" sz="1600" dirty="0" smtClean="0"/>
              <a:t>Similar to bees-</a:t>
            </a:r>
          </a:p>
          <a:p>
            <a:r>
              <a:rPr lang="en-US" sz="1600" dirty="0" smtClean="0"/>
              <a:t>Butterfly communities strongly responded to plant restoration over the long term</a:t>
            </a:r>
          </a:p>
          <a:p>
            <a:endParaRPr lang="en-US" sz="1600" dirty="0"/>
          </a:p>
          <a:p>
            <a:r>
              <a:rPr lang="en-US" sz="1600" dirty="0" smtClean="0"/>
              <a:t>Larval host plants?</a:t>
            </a:r>
          </a:p>
          <a:p>
            <a:endParaRPr lang="en-US" u="sng" dirty="0"/>
          </a:p>
          <a:p>
            <a:endParaRPr lang="en-US" dirty="0" smtClean="0"/>
          </a:p>
          <a:p>
            <a:endParaRPr lang="en-US" u="sng" dirty="0"/>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4800" y="9832"/>
            <a:ext cx="8229600" cy="1143000"/>
          </a:xfrm>
        </p:spPr>
        <p:txBody>
          <a:bodyPr>
            <a:normAutofit/>
          </a:bodyPr>
          <a:lstStyle/>
          <a:p>
            <a:pPr>
              <a:defRPr/>
            </a:pPr>
            <a:r>
              <a:rPr lang="en-US" dirty="0">
                <a:solidFill>
                  <a:srgbClr val="FFFF99"/>
                </a:solidFill>
              </a:rPr>
              <a:t>Results-Butterflies</a:t>
            </a: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graphicFrame>
        <p:nvGraphicFramePr>
          <p:cNvPr id="56323" name="Object 1"/>
          <p:cNvGraphicFramePr>
            <a:graphicFrameLocks noChangeAspect="1"/>
          </p:cNvGraphicFramePr>
          <p:nvPr>
            <p:extLst>
              <p:ext uri="{D42A27DB-BD31-4B8C-83A1-F6EECF244321}">
                <p14:modId xmlns:p14="http://schemas.microsoft.com/office/powerpoint/2010/main" val="7189975"/>
              </p:ext>
            </p:extLst>
          </p:nvPr>
        </p:nvGraphicFramePr>
        <p:xfrm>
          <a:off x="152400" y="1066800"/>
          <a:ext cx="7005638" cy="5638800"/>
        </p:xfrm>
        <a:graphic>
          <a:graphicData uri="http://schemas.openxmlformats.org/presentationml/2006/ole">
            <mc:AlternateContent xmlns:mc="http://schemas.openxmlformats.org/markup-compatibility/2006">
              <mc:Choice xmlns:v="urn:schemas-microsoft-com:vml" Requires="v">
                <p:oleObj spid="_x0000_s56465" name="SPW 12.0 Graph" r:id="rId4" imgW="5308092" imgH="3871570" progId="SigmaPlotGraphicObject.11">
                  <p:embed/>
                </p:oleObj>
              </mc:Choice>
              <mc:Fallback>
                <p:oleObj name="SPW 12.0 Graph" r:id="rId4" imgW="5308092" imgH="3871570" progId="SigmaPlotGraphicObject.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7005638" cy="5638800"/>
                      </a:xfrm>
                      <a:prstGeom prst="rect">
                        <a:avLst/>
                      </a:prstGeom>
                      <a:solidFill>
                        <a:schemeClr val="tx1"/>
                      </a:solidFill>
                      <a:ln>
                        <a:noFill/>
                      </a:ln>
                      <a:extLst/>
                    </p:spPr>
                  </p:pic>
                </p:oleObj>
              </mc:Fallback>
            </mc:AlternateContent>
          </a:graphicData>
        </a:graphic>
      </p:graphicFrame>
      <p:sp>
        <p:nvSpPr>
          <p:cNvPr id="4" name="Rounded Rectangle 3"/>
          <p:cNvSpPr/>
          <p:nvPr/>
        </p:nvSpPr>
        <p:spPr bwMode="auto">
          <a:xfrm>
            <a:off x="4038600" y="2286000"/>
            <a:ext cx="1295400" cy="826532"/>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 name="Rectangle 1"/>
          <p:cNvSpPr/>
          <p:nvPr/>
        </p:nvSpPr>
        <p:spPr>
          <a:xfrm>
            <a:off x="1026242" y="2286000"/>
            <a:ext cx="838200" cy="646331"/>
          </a:xfrm>
          <a:prstGeom prst="rect">
            <a:avLst/>
          </a:prstGeom>
        </p:spPr>
        <p:txBody>
          <a:bodyPr wrap="square">
            <a:spAutoFit/>
          </a:bodyPr>
          <a:lstStyle/>
          <a:p>
            <a:r>
              <a:rPr lang="en-US" b="1" dirty="0">
                <a:solidFill>
                  <a:srgbClr val="000000"/>
                </a:solidFill>
              </a:rPr>
              <a:t>2007</a:t>
            </a:r>
          </a:p>
          <a:p>
            <a:r>
              <a:rPr lang="en-US" b="1" dirty="0">
                <a:solidFill>
                  <a:schemeClr val="bg1">
                    <a:lumMod val="60000"/>
                    <a:lumOff val="40000"/>
                  </a:schemeClr>
                </a:solidFill>
              </a:rPr>
              <a:t>2012</a:t>
            </a:r>
          </a:p>
        </p:txBody>
      </p:sp>
      <p:sp>
        <p:nvSpPr>
          <p:cNvPr id="5" name="TextBox 4"/>
          <p:cNvSpPr txBox="1"/>
          <p:nvPr/>
        </p:nvSpPr>
        <p:spPr>
          <a:xfrm>
            <a:off x="7162800" y="762000"/>
            <a:ext cx="1981200" cy="6309420"/>
          </a:xfrm>
          <a:prstGeom prst="rect">
            <a:avLst/>
          </a:prstGeom>
          <a:noFill/>
        </p:spPr>
        <p:txBody>
          <a:bodyPr wrap="square" rtlCol="0">
            <a:spAutoFit/>
          </a:bodyPr>
          <a:lstStyle/>
          <a:p>
            <a:r>
              <a:rPr lang="en-US" sz="1600" u="sng" dirty="0" smtClean="0"/>
              <a:t>2007</a:t>
            </a:r>
          </a:p>
          <a:p>
            <a:endParaRPr lang="en-US" sz="1600" u="sng" dirty="0"/>
          </a:p>
          <a:p>
            <a:r>
              <a:rPr lang="en-US" sz="1600" dirty="0" smtClean="0"/>
              <a:t>Control  22/plot</a:t>
            </a:r>
          </a:p>
          <a:p>
            <a:r>
              <a:rPr lang="en-US" sz="1600" dirty="0" smtClean="0"/>
              <a:t>Felling  92/plot</a:t>
            </a:r>
          </a:p>
          <a:p>
            <a:r>
              <a:rPr lang="en-US" sz="1600" dirty="0" smtClean="0"/>
              <a:t>Mulch  157/plot</a:t>
            </a:r>
          </a:p>
          <a:p>
            <a:endParaRPr lang="en-US" sz="1600" dirty="0"/>
          </a:p>
          <a:p>
            <a:r>
              <a:rPr lang="en-US" sz="1600" dirty="0" smtClean="0"/>
              <a:t>Mulch plot again was very similar to desired plots in the number of butterflies caught</a:t>
            </a:r>
          </a:p>
          <a:p>
            <a:endParaRPr lang="en-US" sz="1600" dirty="0"/>
          </a:p>
          <a:p>
            <a:r>
              <a:rPr lang="en-US" sz="1600" u="sng" dirty="0" smtClean="0"/>
              <a:t>2012</a:t>
            </a:r>
          </a:p>
          <a:p>
            <a:endParaRPr lang="en-US" sz="1600" u="sng" dirty="0"/>
          </a:p>
          <a:p>
            <a:r>
              <a:rPr lang="en-US" sz="1600" dirty="0" smtClean="0"/>
              <a:t>The trend continued demonstrating a positive response to privet removal and to the return of native plants.</a:t>
            </a:r>
          </a:p>
          <a:p>
            <a:endParaRPr lang="en-US" sz="1600" u="sng" dirty="0"/>
          </a:p>
          <a:p>
            <a:endParaRPr lang="en-US" sz="1600" u="sng" dirty="0" smtClean="0"/>
          </a:p>
          <a:p>
            <a:endParaRPr lang="en-US" u="sng" dirty="0"/>
          </a:p>
          <a:p>
            <a:endParaRPr lang="en-US" u="sng"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23" y="152400"/>
            <a:ext cx="4114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723" y="56941"/>
            <a:ext cx="4495799"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23" y="3342417"/>
            <a:ext cx="4419600" cy="353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3411248"/>
            <a:ext cx="4594122" cy="346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7838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butterflies collected</a:t>
            </a:r>
            <a:endParaRPr lang="en-US" dirty="0"/>
          </a:p>
        </p:txBody>
      </p:sp>
      <p:sp>
        <p:nvSpPr>
          <p:cNvPr id="3" name="TextBox 2"/>
          <p:cNvSpPr txBox="1"/>
          <p:nvPr/>
        </p:nvSpPr>
        <p:spPr>
          <a:xfrm>
            <a:off x="381000" y="1524000"/>
            <a:ext cx="4800600" cy="2585323"/>
          </a:xfrm>
          <a:prstGeom prst="rect">
            <a:avLst/>
          </a:prstGeom>
          <a:noFill/>
        </p:spPr>
        <p:txBody>
          <a:bodyPr wrap="square" rtlCol="0">
            <a:spAutoFit/>
          </a:bodyPr>
          <a:lstStyle/>
          <a:p>
            <a:pPr marL="285750" indent="-285750">
              <a:buClr>
                <a:srgbClr val="FFFF00"/>
              </a:buClr>
              <a:buSzPct val="83000"/>
              <a:buFont typeface="Wingdings" panose="05000000000000000000" pitchFamily="2" charset="2"/>
              <a:buChar char="§"/>
            </a:pPr>
            <a:r>
              <a:rPr lang="en-US" sz="2400" dirty="0" smtClean="0"/>
              <a:t>Clouded skipper</a:t>
            </a:r>
          </a:p>
          <a:p>
            <a:pPr marL="285750" indent="-285750">
              <a:buClr>
                <a:srgbClr val="FFFF00"/>
              </a:buClr>
              <a:buSzPct val="83000"/>
              <a:buFont typeface="Wingdings" panose="05000000000000000000" pitchFamily="2" charset="2"/>
              <a:buChar char="§"/>
            </a:pPr>
            <a:r>
              <a:rPr lang="en-US" sz="2400" dirty="0" err="1" smtClean="0"/>
              <a:t>Zabulon</a:t>
            </a:r>
            <a:r>
              <a:rPr lang="en-US" sz="2400" dirty="0" smtClean="0"/>
              <a:t> skipper</a:t>
            </a:r>
          </a:p>
          <a:p>
            <a:pPr marL="285750" indent="-285750">
              <a:buClr>
                <a:srgbClr val="FFFF00"/>
              </a:buClr>
              <a:buSzPct val="83000"/>
              <a:buFont typeface="Wingdings" panose="05000000000000000000" pitchFamily="2" charset="2"/>
              <a:buChar char="§"/>
            </a:pPr>
            <a:r>
              <a:rPr lang="en-US" sz="2400" dirty="0" smtClean="0"/>
              <a:t>Silvery </a:t>
            </a:r>
            <a:r>
              <a:rPr lang="en-US" sz="2400" dirty="0" err="1" smtClean="0"/>
              <a:t>checkerspot</a:t>
            </a:r>
            <a:endParaRPr lang="en-US" sz="2400" dirty="0" smtClean="0"/>
          </a:p>
          <a:p>
            <a:pPr marL="285750" indent="-285750">
              <a:buClr>
                <a:srgbClr val="FFFF00"/>
              </a:buClr>
              <a:buSzPct val="83000"/>
              <a:buFont typeface="Wingdings" panose="05000000000000000000" pitchFamily="2" charset="2"/>
              <a:buChar char="§"/>
            </a:pPr>
            <a:r>
              <a:rPr lang="en-US" sz="2400" dirty="0" smtClean="0"/>
              <a:t>Tiger swallowtail</a:t>
            </a:r>
          </a:p>
          <a:p>
            <a:pPr marL="285750" indent="-285750">
              <a:buClr>
                <a:srgbClr val="FFFF00"/>
              </a:buClr>
              <a:buSzPct val="83000"/>
              <a:buFont typeface="Wingdings" panose="05000000000000000000" pitchFamily="2" charset="2"/>
              <a:buChar char="§"/>
            </a:pPr>
            <a:r>
              <a:rPr lang="en-US" sz="2400" dirty="0" smtClean="0"/>
              <a:t>Carolina satyr</a:t>
            </a:r>
          </a:p>
          <a:p>
            <a:pPr marL="285750" indent="-285750">
              <a:buClr>
                <a:srgbClr val="FFFF00"/>
              </a:buClr>
              <a:buSzPct val="83000"/>
              <a:buFont typeface="Wingdings" panose="05000000000000000000" pitchFamily="2" charset="2"/>
              <a:buChar char="§"/>
            </a:pPr>
            <a:r>
              <a:rPr lang="en-US" sz="2400" dirty="0" smtClean="0"/>
              <a:t>Pearl crescent</a:t>
            </a:r>
          </a:p>
          <a:p>
            <a:pPr marL="285750" indent="-285750">
              <a:buClr>
                <a:srgbClr val="FFFF00"/>
              </a:buClr>
              <a:buSzPct val="83000"/>
              <a:buFont typeface="Wingdings" panose="05000000000000000000" pitchFamily="2" charset="2"/>
              <a:buChar char="§"/>
            </a:pPr>
            <a:endParaRPr lang="en-US" dirty="0"/>
          </a:p>
        </p:txBody>
      </p:sp>
      <p:pic>
        <p:nvPicPr>
          <p:cNvPr id="68610" name="Picture 2" descr="http://www.rlephoto.com/crescents/6166_checkerspot_silvery_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07" y="4645827"/>
            <a:ext cx="2275450" cy="1991049"/>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http://www.rlephoto.com/skippers_grass1/2469_skipper_clouded_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0" y="1524000"/>
            <a:ext cx="2781300" cy="226560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tiger swallowta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86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0857" y="427666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7" name="Picture 9" descr="http://bugguide.net/images/cache/9Q3/0VQ/9Q30VQJ0PQVKSKEKKKOK4KTK8KHSWQAKMKAKIKOKXKF0VQT04QV0PQLSAQY0AQJ01QF0WQZSVQVK9QB05QB0HKBK9Q.jpg"/>
          <p:cNvPicPr>
            <a:picLocks noChangeAspect="1" noChangeArrowheads="1"/>
          </p:cNvPicPr>
          <p:nvPr/>
        </p:nvPicPr>
        <p:blipFill rotWithShape="1">
          <a:blip r:embed="rId6">
            <a:extLst>
              <a:ext uri="{28A0092B-C50C-407E-A947-70E740481C1C}">
                <a14:useLocalDpi xmlns:a14="http://schemas.microsoft.com/office/drawing/2010/main" val="0"/>
              </a:ext>
            </a:extLst>
          </a:blip>
          <a:srcRect l="10388" r="8584"/>
          <a:stretch/>
        </p:blipFill>
        <p:spPr bwMode="auto">
          <a:xfrm>
            <a:off x="6477000" y="1629326"/>
            <a:ext cx="2499852" cy="2054947"/>
          </a:xfrm>
          <a:prstGeom prst="rect">
            <a:avLst/>
          </a:prstGeom>
          <a:noFill/>
          <a:extLst>
            <a:ext uri="{909E8E84-426E-40DD-AFC4-6F175D3DCCD1}">
              <a14:hiddenFill xmlns:a14="http://schemas.microsoft.com/office/drawing/2010/main">
                <a:solidFill>
                  <a:srgbClr val="FFFFFF"/>
                </a:solidFill>
              </a14:hiddenFill>
            </a:ext>
          </a:extLst>
        </p:spPr>
      </p:pic>
      <p:pic>
        <p:nvPicPr>
          <p:cNvPr id="6861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3982" y="4612884"/>
            <a:ext cx="2247900" cy="2056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0" name="Picture 12" descr="http://www.naba.org/chapters/nabanj/images/final/3292_Pearl_Crescent_A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1882" y="4747730"/>
            <a:ext cx="2209800" cy="1787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548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70869"/>
            <a:ext cx="3276600" cy="3505200"/>
          </a:xfrm>
        </p:spPr>
        <p:txBody>
          <a:bodyPr/>
          <a:lstStyle/>
          <a:p>
            <a:r>
              <a:rPr lang="en-US" sz="3200" dirty="0"/>
              <a:t>NMS Ordination for </a:t>
            </a:r>
            <a:r>
              <a:rPr lang="en-US" sz="3200" dirty="0" smtClean="0"/>
              <a:t>Bees and Butterflies </a:t>
            </a:r>
            <a:r>
              <a:rPr lang="en-US" sz="3200" dirty="0"/>
              <a:t>2007 and 2012</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52400"/>
            <a:ext cx="5029200" cy="6611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304800"/>
            <a:ext cx="2638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6" name="Picture 4" descr="http://www.naba.org/chapters/nabanj/images/final/5108_Fiery_Skipper_W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2" y="4617594"/>
            <a:ext cx="28448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8528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pPr>
              <a:defRPr/>
            </a:pPr>
            <a:r>
              <a:rPr lang="en-US" dirty="0" smtClean="0"/>
              <a:t>Summary</a:t>
            </a:r>
            <a:endParaRPr lang="en-US" dirty="0"/>
          </a:p>
        </p:txBody>
      </p:sp>
      <p:sp>
        <p:nvSpPr>
          <p:cNvPr id="3" name="Content Placeholder 2"/>
          <p:cNvSpPr>
            <a:spLocks noGrp="1"/>
          </p:cNvSpPr>
          <p:nvPr>
            <p:ph sz="half" idx="1"/>
          </p:nvPr>
        </p:nvSpPr>
        <p:spPr>
          <a:xfrm>
            <a:off x="457200" y="1447800"/>
            <a:ext cx="8229600" cy="5334000"/>
          </a:xfrm>
        </p:spPr>
        <p:txBody>
          <a:bodyPr/>
          <a:lstStyle/>
          <a:p>
            <a:pPr>
              <a:buClr>
                <a:srgbClr val="FFFF00"/>
              </a:buClr>
              <a:buFont typeface="Wingdings" panose="05000000000000000000" pitchFamily="2" charset="2"/>
              <a:buChar char="§"/>
              <a:defRPr/>
            </a:pPr>
            <a:r>
              <a:rPr lang="en-US" sz="2400" dirty="0" smtClean="0"/>
              <a:t>Reduces the number of native trees</a:t>
            </a:r>
          </a:p>
          <a:p>
            <a:pPr marL="0" indent="0">
              <a:buClr>
                <a:srgbClr val="FFFF00"/>
              </a:buClr>
              <a:buNone/>
              <a:defRPr/>
            </a:pPr>
            <a:endParaRPr lang="en-US" sz="2400" dirty="0" smtClean="0"/>
          </a:p>
          <a:p>
            <a:pPr>
              <a:buClr>
                <a:srgbClr val="FFFF00"/>
              </a:buClr>
              <a:buFont typeface="Wingdings" panose="05000000000000000000" pitchFamily="2" charset="2"/>
              <a:buChar char="§"/>
              <a:defRPr/>
            </a:pPr>
            <a:r>
              <a:rPr lang="en-US" sz="2400" dirty="0" smtClean="0"/>
              <a:t>Reduces the number of native shrubs</a:t>
            </a:r>
          </a:p>
          <a:p>
            <a:pPr marL="0" indent="0">
              <a:buClr>
                <a:srgbClr val="FFFF00"/>
              </a:buClr>
              <a:buNone/>
              <a:defRPr/>
            </a:pPr>
            <a:endParaRPr lang="en-US" sz="2400" dirty="0" smtClean="0"/>
          </a:p>
          <a:p>
            <a:pPr>
              <a:buClr>
                <a:srgbClr val="FFFF00"/>
              </a:buClr>
              <a:buFont typeface="Wingdings" panose="05000000000000000000" pitchFamily="2" charset="2"/>
              <a:buChar char="§"/>
              <a:defRPr/>
            </a:pPr>
            <a:r>
              <a:rPr lang="en-US" sz="2400" dirty="0" smtClean="0"/>
              <a:t>Reduces herbaceous plant species and number</a:t>
            </a:r>
          </a:p>
          <a:p>
            <a:pPr marL="0" indent="0">
              <a:buClr>
                <a:srgbClr val="FFFF00"/>
              </a:buClr>
              <a:buNone/>
              <a:defRPr/>
            </a:pPr>
            <a:endParaRPr lang="en-US" sz="2400" dirty="0" smtClean="0"/>
          </a:p>
          <a:p>
            <a:pPr>
              <a:buClr>
                <a:srgbClr val="FFFF00"/>
              </a:buClr>
              <a:buFont typeface="Wingdings" panose="05000000000000000000" pitchFamily="2" charset="2"/>
              <a:buChar char="§"/>
              <a:defRPr/>
            </a:pPr>
            <a:r>
              <a:rPr lang="en-US" sz="2400" b="1" dirty="0" smtClean="0"/>
              <a:t>Reduces bee diversity and abundance</a:t>
            </a:r>
          </a:p>
          <a:p>
            <a:pPr marL="0" indent="0">
              <a:buClr>
                <a:srgbClr val="FFFF00"/>
              </a:buClr>
              <a:buNone/>
              <a:defRPr/>
            </a:pPr>
            <a:endParaRPr lang="en-US" sz="2400" dirty="0" smtClean="0"/>
          </a:p>
          <a:p>
            <a:pPr>
              <a:buClr>
                <a:srgbClr val="FFFF00"/>
              </a:buClr>
              <a:buFont typeface="Wingdings" panose="05000000000000000000" pitchFamily="2" charset="2"/>
              <a:buChar char="§"/>
              <a:defRPr/>
            </a:pPr>
            <a:r>
              <a:rPr lang="en-US" sz="2400" b="1" dirty="0" smtClean="0"/>
              <a:t>Reduces butterfly diversity and abundance</a:t>
            </a:r>
          </a:p>
          <a:p>
            <a:pPr>
              <a:buClr>
                <a:srgbClr val="FFFF00"/>
              </a:buClr>
              <a:buFont typeface="Wingdings" panose="05000000000000000000" pitchFamily="2" charset="2"/>
              <a:buChar char="§"/>
              <a:defRPr/>
            </a:pPr>
            <a:endParaRPr lang="en-US" sz="2400" b="1" dirty="0"/>
          </a:p>
          <a:p>
            <a:pPr lvl="1">
              <a:buClr>
                <a:srgbClr val="FFFF00"/>
              </a:buClr>
              <a:buFont typeface="Wingdings" panose="05000000000000000000" pitchFamily="2" charset="2"/>
              <a:buChar char="Ø"/>
              <a:defRPr/>
            </a:pPr>
            <a:r>
              <a:rPr lang="en-US" dirty="0" smtClean="0">
                <a:latin typeface="Aparajita" panose="020B0604020202020204" pitchFamily="34" charset="0"/>
                <a:cs typeface="Aparajita" panose="020B0604020202020204" pitchFamily="34" charset="0"/>
              </a:rPr>
              <a:t>It has been 10 years since we first cleared our treatment plots and privet re-invasion is still limited</a:t>
            </a:r>
          </a:p>
          <a:p>
            <a:pPr>
              <a:buClr>
                <a:srgbClr val="FFFF00"/>
              </a:buClr>
              <a:buFont typeface="Wingdings" panose="05000000000000000000" pitchFamily="2" charset="2"/>
              <a:buChar char="Ø"/>
              <a:defRPr/>
            </a:pPr>
            <a:endParaRPr lang="en-US" sz="2400" b="1" dirty="0" smtClean="0"/>
          </a:p>
          <a:p>
            <a:pPr>
              <a:buClr>
                <a:srgbClr val="FFFF00"/>
              </a:buClr>
              <a:buFont typeface="Wingdings" panose="05000000000000000000" pitchFamily="2" charset="2"/>
              <a:buChar char="Ø"/>
              <a:defRPr/>
            </a:pPr>
            <a:endParaRPr lang="en-US" sz="2400" b="1" dirty="0" smtClean="0"/>
          </a:p>
        </p:txBody>
      </p:sp>
      <p:sp>
        <p:nvSpPr>
          <p:cNvPr id="4" name="TextBox 3"/>
          <p:cNvSpPr txBox="1"/>
          <p:nvPr/>
        </p:nvSpPr>
        <p:spPr>
          <a:xfrm>
            <a:off x="806245" y="809051"/>
            <a:ext cx="2971800" cy="523220"/>
          </a:xfrm>
          <a:prstGeom prst="rect">
            <a:avLst/>
          </a:prstGeom>
          <a:noFill/>
        </p:spPr>
        <p:txBody>
          <a:bodyPr wrap="square" rtlCol="0">
            <a:spAutoFit/>
          </a:bodyPr>
          <a:lstStyle/>
          <a:p>
            <a:r>
              <a:rPr lang="en-US" sz="2800" u="sng" dirty="0" smtClean="0">
                <a:effectLst>
                  <a:outerShdw blurRad="38100" dist="38100" dir="2700000" algn="tl">
                    <a:srgbClr val="000000">
                      <a:alpha val="43137"/>
                    </a:srgbClr>
                  </a:outerShdw>
                </a:effectLst>
              </a:rPr>
              <a:t>Chinese Privet…..</a:t>
            </a:r>
            <a:endParaRPr lang="en-US" sz="2800" u="sn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Grp="1" noChangeArrowheads="1"/>
          </p:cNvSpPr>
          <p:nvPr>
            <p:ph type="title"/>
          </p:nvPr>
        </p:nvSpPr>
        <p:spPr/>
        <p:txBody>
          <a:bodyPr/>
          <a:lstStyle/>
          <a:p>
            <a:pPr eaLnBrk="1" hangingPunct="1">
              <a:defRPr/>
            </a:pPr>
            <a:r>
              <a:rPr lang="en-US" sz="4000" dirty="0" smtClean="0">
                <a:solidFill>
                  <a:srgbClr val="FFFF99"/>
                </a:solidFill>
              </a:rPr>
              <a:t>Is There Light at the End of the Privet Tunnel?</a:t>
            </a:r>
          </a:p>
        </p:txBody>
      </p:sp>
      <p:pic>
        <p:nvPicPr>
          <p:cNvPr id="68611" name="Picture 4" descr="BG-TRAI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74800" y="1600200"/>
            <a:ext cx="5994400" cy="44958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400" y="19665"/>
            <a:ext cx="8839200" cy="1143000"/>
          </a:xfrm>
        </p:spPr>
        <p:txBody>
          <a:bodyPr/>
          <a:lstStyle/>
          <a:p>
            <a:pPr eaLnBrk="1" hangingPunct="1">
              <a:defRPr/>
            </a:pPr>
            <a:r>
              <a:rPr lang="en-US" sz="3600" dirty="0" smtClean="0">
                <a:solidFill>
                  <a:srgbClr val="FFFF99"/>
                </a:solidFill>
              </a:rPr>
              <a:t>Long-term options-  Biological Control?</a:t>
            </a:r>
          </a:p>
        </p:txBody>
      </p:sp>
      <p:sp>
        <p:nvSpPr>
          <p:cNvPr id="43011" name="Rectangle 3"/>
          <p:cNvSpPr>
            <a:spLocks noGrp="1" noChangeArrowheads="1"/>
          </p:cNvSpPr>
          <p:nvPr>
            <p:ph type="body" idx="1"/>
          </p:nvPr>
        </p:nvSpPr>
        <p:spPr>
          <a:xfrm>
            <a:off x="457200" y="1219200"/>
            <a:ext cx="8229600" cy="5486400"/>
          </a:xfrm>
        </p:spPr>
        <p:txBody>
          <a:bodyPr/>
          <a:lstStyle/>
          <a:p>
            <a:pPr eaLnBrk="1" hangingPunct="1">
              <a:lnSpc>
                <a:spcPct val="90000"/>
              </a:lnSpc>
              <a:buClr>
                <a:srgbClr val="FFFF00"/>
              </a:buClr>
              <a:buFont typeface="Wingdings" panose="05000000000000000000" pitchFamily="2" charset="2"/>
              <a:buChar char="§"/>
              <a:defRPr/>
            </a:pPr>
            <a:r>
              <a:rPr lang="en-US" sz="2800" dirty="0" smtClean="0"/>
              <a:t>3 million acres in the Southeast</a:t>
            </a:r>
          </a:p>
          <a:p>
            <a:pPr marL="0" indent="0" eaLnBrk="1" hangingPunct="1">
              <a:lnSpc>
                <a:spcPct val="90000"/>
              </a:lnSpc>
              <a:buClr>
                <a:srgbClr val="FFFF00"/>
              </a:buClr>
              <a:buNone/>
              <a:defRPr/>
            </a:pPr>
            <a:endParaRPr lang="en-US" sz="2800" dirty="0" smtClean="0"/>
          </a:p>
          <a:p>
            <a:pPr eaLnBrk="1" hangingPunct="1">
              <a:lnSpc>
                <a:spcPct val="90000"/>
              </a:lnSpc>
              <a:buClr>
                <a:srgbClr val="FFFF00"/>
              </a:buClr>
              <a:buFont typeface="Wingdings" panose="05000000000000000000" pitchFamily="2" charset="2"/>
              <a:buChar char="§"/>
              <a:defRPr/>
            </a:pPr>
            <a:r>
              <a:rPr lang="en-US" sz="2800" dirty="0" smtClean="0"/>
              <a:t>Eradication with mechanical and herbicide treatments not practical (physically or economically) on such a large scale</a:t>
            </a:r>
          </a:p>
          <a:p>
            <a:pPr marL="0" indent="0" eaLnBrk="1" hangingPunct="1">
              <a:lnSpc>
                <a:spcPct val="90000"/>
              </a:lnSpc>
              <a:buClr>
                <a:srgbClr val="FFFF00"/>
              </a:buClr>
              <a:buNone/>
              <a:defRPr/>
            </a:pPr>
            <a:endParaRPr lang="en-US" sz="2800" dirty="0" smtClean="0"/>
          </a:p>
          <a:p>
            <a:pPr eaLnBrk="1" hangingPunct="1">
              <a:lnSpc>
                <a:spcPct val="90000"/>
              </a:lnSpc>
              <a:buClr>
                <a:srgbClr val="FFFF00"/>
              </a:buClr>
              <a:buFont typeface="Wingdings" panose="05000000000000000000" pitchFamily="2" charset="2"/>
              <a:buChar char="§"/>
              <a:defRPr/>
            </a:pPr>
            <a:r>
              <a:rPr lang="en-US" sz="2800" dirty="0" smtClean="0"/>
              <a:t>Biological control offers the best long-term option</a:t>
            </a:r>
          </a:p>
          <a:p>
            <a:pPr marL="0" indent="0" eaLnBrk="1" hangingPunct="1">
              <a:lnSpc>
                <a:spcPct val="90000"/>
              </a:lnSpc>
              <a:buClr>
                <a:srgbClr val="FFFF00"/>
              </a:buClr>
              <a:buNone/>
              <a:defRPr/>
            </a:pPr>
            <a:endParaRPr lang="en-US" sz="2800" dirty="0" smtClean="0"/>
          </a:p>
          <a:p>
            <a:pPr eaLnBrk="1" hangingPunct="1">
              <a:lnSpc>
                <a:spcPct val="90000"/>
              </a:lnSpc>
              <a:buClr>
                <a:srgbClr val="FFFF00"/>
              </a:buClr>
              <a:buFont typeface="Wingdings" panose="05000000000000000000" pitchFamily="2" charset="2"/>
              <a:buChar char="§"/>
              <a:defRPr/>
            </a:pPr>
            <a:r>
              <a:rPr lang="en-US" sz="2800" dirty="0" smtClean="0"/>
              <a:t>No native </a:t>
            </a:r>
            <a:r>
              <a:rPr lang="en-US" sz="2800" i="1" dirty="0" err="1" smtClean="0"/>
              <a:t>Ligustrum</a:t>
            </a:r>
            <a:r>
              <a:rPr lang="en-US" sz="2800" dirty="0" smtClean="0"/>
              <a:t> species in U.S.</a:t>
            </a:r>
          </a:p>
          <a:p>
            <a:pPr marL="0" indent="0" eaLnBrk="1" hangingPunct="1">
              <a:lnSpc>
                <a:spcPct val="90000"/>
              </a:lnSpc>
              <a:buClr>
                <a:srgbClr val="FFFF00"/>
              </a:buClr>
              <a:buNone/>
              <a:defRPr/>
            </a:pPr>
            <a:endParaRPr lang="en-US" sz="2800" dirty="0" smtClean="0"/>
          </a:p>
          <a:p>
            <a:pPr eaLnBrk="1" hangingPunct="1">
              <a:lnSpc>
                <a:spcPct val="90000"/>
              </a:lnSpc>
              <a:buClr>
                <a:srgbClr val="FFFF00"/>
              </a:buClr>
              <a:buFont typeface="Wingdings" panose="05000000000000000000" pitchFamily="2" charset="2"/>
              <a:buChar char="§"/>
              <a:defRPr/>
            </a:pPr>
            <a:r>
              <a:rPr lang="en-US" sz="2800" dirty="0" smtClean="0"/>
              <a:t>Lilac closest relative in the </a:t>
            </a:r>
            <a:r>
              <a:rPr lang="en-US" sz="2800" dirty="0" err="1" smtClean="0"/>
              <a:t>Oleaceae</a:t>
            </a:r>
            <a:r>
              <a:rPr lang="en-US" sz="2800" dirty="0" smtClean="0"/>
              <a:t> (not native)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sz="4000" smtClean="0">
                <a:solidFill>
                  <a:srgbClr val="FFFF99"/>
                </a:solidFill>
              </a:rPr>
              <a:t>Exploration in China</a:t>
            </a:r>
            <a:br>
              <a:rPr lang="en-US" sz="4000" smtClean="0">
                <a:solidFill>
                  <a:srgbClr val="FFFF99"/>
                </a:solidFill>
              </a:rPr>
            </a:br>
            <a:endParaRPr lang="en-US" sz="4000" smtClean="0">
              <a:solidFill>
                <a:srgbClr val="FFFF99"/>
              </a:solidFill>
            </a:endParaRPr>
          </a:p>
        </p:txBody>
      </p:sp>
      <p:pic>
        <p:nvPicPr>
          <p:cNvPr id="63491" name="Picture 4" descr="Jianghua and M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104900"/>
            <a:ext cx="7696200" cy="55245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err="1" smtClean="0"/>
              <a:t>Lacebug</a:t>
            </a:r>
            <a:r>
              <a:rPr lang="en-US" dirty="0" smtClean="0"/>
              <a:t/>
            </a:r>
            <a:br>
              <a:rPr lang="en-US" dirty="0" smtClean="0"/>
            </a:br>
            <a:r>
              <a:rPr lang="en-US" sz="2800" i="1" dirty="0" err="1" smtClean="0"/>
              <a:t>Leptophya</a:t>
            </a:r>
            <a:r>
              <a:rPr lang="en-US" sz="2800" i="1" dirty="0" smtClean="0"/>
              <a:t> </a:t>
            </a:r>
            <a:r>
              <a:rPr lang="en-US" sz="2800" i="1" dirty="0" err="1" smtClean="0"/>
              <a:t>hospita</a:t>
            </a:r>
            <a:endParaRPr lang="en-US" sz="2800" i="1" dirty="0"/>
          </a:p>
        </p:txBody>
      </p:sp>
      <p:pic>
        <p:nvPicPr>
          <p:cNvPr id="64515" name="Content Placeholder 4" descr="Leptoypha hospita upside.tif"/>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4413" y="1371600"/>
            <a:ext cx="4908385" cy="3810000"/>
          </a:xfrm>
        </p:spPr>
      </p:pic>
      <p:sp>
        <p:nvSpPr>
          <p:cNvPr id="3" name="Rectangle 2"/>
          <p:cNvSpPr/>
          <p:nvPr/>
        </p:nvSpPr>
        <p:spPr>
          <a:xfrm>
            <a:off x="304801" y="5486400"/>
            <a:ext cx="4675050" cy="757130"/>
          </a:xfrm>
          <a:prstGeom prst="rect">
            <a:avLst/>
          </a:prstGeom>
        </p:spPr>
        <p:txBody>
          <a:bodyPr wrap="square">
            <a:spAutoFit/>
          </a:bodyPr>
          <a:lstStyle/>
          <a:p>
            <a:pPr lvl="0" eaLnBrk="1" hangingPunct="1">
              <a:lnSpc>
                <a:spcPct val="90000"/>
              </a:lnSpc>
              <a:spcBef>
                <a:spcPct val="20000"/>
              </a:spcBef>
              <a:buClr>
                <a:srgbClr val="FFFF00"/>
              </a:buClr>
              <a:buSzPct val="80000"/>
              <a:defRPr/>
            </a:pPr>
            <a:r>
              <a:rPr lang="en-US" sz="2400" kern="0" dirty="0">
                <a:solidFill>
                  <a:srgbClr val="FFFFFF"/>
                </a:solidFill>
                <a:effectLst>
                  <a:outerShdw blurRad="38100" dist="38100" dir="2700000" algn="tl">
                    <a:srgbClr val="000000"/>
                  </a:outerShdw>
                </a:effectLst>
                <a:latin typeface="Tahoma"/>
              </a:rPr>
              <a:t>Testing completed and </a:t>
            </a:r>
            <a:r>
              <a:rPr lang="en-US" sz="2400" kern="0" dirty="0" smtClean="0">
                <a:solidFill>
                  <a:srgbClr val="FFFFFF"/>
                </a:solidFill>
                <a:effectLst>
                  <a:outerShdw blurRad="38100" dist="38100" dir="2700000" algn="tl">
                    <a:srgbClr val="000000"/>
                  </a:outerShdw>
                </a:effectLst>
                <a:latin typeface="Tahoma"/>
              </a:rPr>
              <a:t>petition submitted to APHIS</a:t>
            </a:r>
            <a:endParaRPr lang="en-US" sz="2400" kern="0" dirty="0">
              <a:solidFill>
                <a:srgbClr val="FFFFFF"/>
              </a:solidFill>
              <a:effectLst>
                <a:outerShdw blurRad="38100" dist="38100" dir="2700000" algn="tl">
                  <a:srgbClr val="000000"/>
                </a:outerShdw>
              </a:effectLst>
              <a:latin typeface="Tahoma"/>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9851" y="1371600"/>
            <a:ext cx="3918857" cy="2971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4565240"/>
            <a:ext cx="3137882" cy="222885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4" name="Text Box 8"/>
          <p:cNvSpPr txBox="1">
            <a:spLocks noChangeArrowheads="1"/>
          </p:cNvSpPr>
          <p:nvPr/>
        </p:nvSpPr>
        <p:spPr bwMode="auto">
          <a:xfrm>
            <a:off x="533400" y="226056"/>
            <a:ext cx="7924800" cy="6617196"/>
          </a:xfrm>
          <a:prstGeom prst="rect">
            <a:avLst/>
          </a:prstGeom>
          <a:noFill/>
          <a:ln w="9525">
            <a:noFill/>
            <a:miter lim="800000"/>
            <a:headEnd/>
            <a:tailEnd/>
          </a:ln>
          <a:effectLst/>
        </p:spPr>
        <p:txBody>
          <a:bodyPr>
            <a:spAutoFit/>
          </a:bodyPr>
          <a:lstStyle/>
          <a:p>
            <a:pPr>
              <a:defRPr/>
            </a:pPr>
            <a:r>
              <a:rPr lang="en-US" sz="3200" dirty="0">
                <a:solidFill>
                  <a:schemeClr val="tx2">
                    <a:lumMod val="90000"/>
                  </a:schemeClr>
                </a:solidFill>
              </a:rPr>
              <a:t>“</a:t>
            </a:r>
            <a:r>
              <a:rPr lang="en-US" sz="3200" i="1" dirty="0">
                <a:solidFill>
                  <a:schemeClr val="tx2">
                    <a:lumMod val="90000"/>
                  </a:schemeClr>
                </a:solidFill>
              </a:rPr>
              <a:t>Native Americans ran the continent as they saw fit</a:t>
            </a:r>
            <a:r>
              <a:rPr lang="en-US" sz="3200" i="1" dirty="0" smtClean="0">
                <a:solidFill>
                  <a:schemeClr val="tx2">
                    <a:lumMod val="90000"/>
                  </a:schemeClr>
                </a:solidFill>
              </a:rPr>
              <a:t>.………..</a:t>
            </a:r>
            <a:endParaRPr lang="en-US" sz="3200" dirty="0">
              <a:solidFill>
                <a:schemeClr val="tx2">
                  <a:lumMod val="90000"/>
                </a:schemeClr>
              </a:solidFill>
            </a:endParaRPr>
          </a:p>
          <a:p>
            <a:pPr>
              <a:defRPr/>
            </a:pPr>
            <a:endParaRPr lang="en-US" sz="3200" dirty="0">
              <a:solidFill>
                <a:schemeClr val="tx2">
                  <a:lumMod val="90000"/>
                </a:schemeClr>
              </a:solidFill>
            </a:endParaRPr>
          </a:p>
          <a:p>
            <a:pPr>
              <a:defRPr/>
            </a:pPr>
            <a:r>
              <a:rPr lang="en-US" sz="3200" i="1" dirty="0" smtClean="0">
                <a:solidFill>
                  <a:schemeClr val="tx2">
                    <a:lumMod val="90000"/>
                  </a:schemeClr>
                </a:solidFill>
              </a:rPr>
              <a:t>If </a:t>
            </a:r>
            <a:r>
              <a:rPr lang="en-US" sz="3200" i="1" dirty="0">
                <a:solidFill>
                  <a:schemeClr val="tx2">
                    <a:lumMod val="90000"/>
                  </a:schemeClr>
                </a:solidFill>
              </a:rPr>
              <a:t>there is a lesson it is </a:t>
            </a:r>
            <a:r>
              <a:rPr lang="en-US" sz="3200" i="1" dirty="0" smtClean="0">
                <a:solidFill>
                  <a:schemeClr val="tx2">
                    <a:lumMod val="90000"/>
                  </a:schemeClr>
                </a:solidFill>
              </a:rPr>
              <a:t>to </a:t>
            </a:r>
            <a:r>
              <a:rPr lang="en-US" sz="3200" i="1" dirty="0">
                <a:solidFill>
                  <a:schemeClr val="tx2">
                    <a:lumMod val="90000"/>
                  </a:schemeClr>
                </a:solidFill>
              </a:rPr>
              <a:t>think like the original inhabitants of these lands </a:t>
            </a:r>
            <a:r>
              <a:rPr lang="en-US" sz="3200" i="1" dirty="0" smtClean="0">
                <a:solidFill>
                  <a:schemeClr val="tx2">
                    <a:lumMod val="90000"/>
                  </a:schemeClr>
                </a:solidFill>
              </a:rPr>
              <a:t>and we </a:t>
            </a:r>
            <a:r>
              <a:rPr lang="en-US" sz="3200" i="1" dirty="0">
                <a:solidFill>
                  <a:schemeClr val="tx2">
                    <a:lumMod val="90000"/>
                  </a:schemeClr>
                </a:solidFill>
              </a:rPr>
              <a:t>should not set our sights on rebuilding an environment from the past but concentrate on shaping a world to live in for the future.”</a:t>
            </a:r>
          </a:p>
          <a:p>
            <a:pPr>
              <a:defRPr/>
            </a:pPr>
            <a:endParaRPr lang="en-US" sz="2400" dirty="0">
              <a:solidFill>
                <a:schemeClr val="bg1"/>
              </a:solidFill>
            </a:endParaRPr>
          </a:p>
          <a:p>
            <a:pPr>
              <a:defRPr/>
            </a:pPr>
            <a:r>
              <a:rPr lang="en-US" sz="2800" dirty="0"/>
              <a:t>From: </a:t>
            </a:r>
          </a:p>
          <a:p>
            <a:pPr>
              <a:defRPr/>
            </a:pPr>
            <a:r>
              <a:rPr lang="en-US" sz="2800" dirty="0"/>
              <a:t>	</a:t>
            </a:r>
            <a:r>
              <a:rPr lang="en-US" sz="2800" i="1" dirty="0"/>
              <a:t>1491: New Revelations of the Americas 	Before Columbus</a:t>
            </a:r>
          </a:p>
          <a:p>
            <a:pPr>
              <a:defRPr/>
            </a:pPr>
            <a:r>
              <a:rPr lang="en-US" sz="2800" dirty="0"/>
              <a:t>		By Charles C. Mann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62116" y="22123"/>
            <a:ext cx="8229600" cy="884238"/>
          </a:xfrm>
        </p:spPr>
        <p:txBody>
          <a:bodyPr/>
          <a:lstStyle/>
          <a:p>
            <a:pPr eaLnBrk="1" hangingPunct="1">
              <a:defRPr/>
            </a:pPr>
            <a:r>
              <a:rPr lang="en-US" sz="6000" dirty="0" smtClean="0"/>
              <a:t>Thanks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 y="990601"/>
            <a:ext cx="9144000" cy="58674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168" y="152400"/>
            <a:ext cx="8305800" cy="8217634"/>
          </a:xfrm>
          <a:prstGeom prst="rect">
            <a:avLst/>
          </a:prstGeom>
        </p:spPr>
        <p:txBody>
          <a:bodyPr wrap="square">
            <a:spAutoFit/>
          </a:bodyPr>
          <a:lstStyle/>
          <a:p>
            <a:pPr>
              <a:buClr>
                <a:srgbClr val="FFFF00"/>
              </a:buClr>
            </a:pPr>
            <a:endParaRPr lang="en-US" sz="2800" dirty="0"/>
          </a:p>
          <a:p>
            <a:pPr marL="457200" indent="-457200">
              <a:buClr>
                <a:srgbClr val="FFFF00"/>
              </a:buClr>
              <a:buFont typeface="Wingdings" panose="05000000000000000000" pitchFamily="2" charset="2"/>
              <a:buChar char="§"/>
            </a:pPr>
            <a:r>
              <a:rPr lang="en-US" sz="2800" dirty="0" smtClean="0"/>
              <a:t>Invasive </a:t>
            </a:r>
            <a:r>
              <a:rPr lang="en-US" sz="2800" dirty="0"/>
              <a:t>species are considered one the top threats to forest ecosystems in North America</a:t>
            </a:r>
            <a:r>
              <a:rPr lang="en-US" sz="2800" dirty="0" smtClean="0"/>
              <a:t>.</a:t>
            </a:r>
            <a:endParaRPr lang="en-US" sz="2800" dirty="0"/>
          </a:p>
          <a:p>
            <a:pPr marL="457200" indent="-457200">
              <a:buClr>
                <a:srgbClr val="FFFF00"/>
              </a:buClr>
              <a:buFont typeface="Wingdings" panose="05000000000000000000" pitchFamily="2" charset="2"/>
              <a:buChar char="§"/>
            </a:pPr>
            <a:endParaRPr lang="en-US" sz="2800" dirty="0"/>
          </a:p>
          <a:p>
            <a:pPr marL="457200" indent="-457200">
              <a:buClr>
                <a:srgbClr val="FFFF00"/>
              </a:buClr>
              <a:buFont typeface="Wingdings" panose="05000000000000000000" pitchFamily="2" charset="2"/>
              <a:buChar char="§"/>
            </a:pPr>
            <a:r>
              <a:rPr lang="en-US" sz="2800" dirty="0" smtClean="0"/>
              <a:t>42</a:t>
            </a:r>
            <a:r>
              <a:rPr lang="en-US" sz="2800" dirty="0"/>
              <a:t>% of the decline in native species now listed as endangered or threatened in the US is a result of non-native invasive plants, animals or microbes (Pimentel 2002</a:t>
            </a:r>
            <a:r>
              <a:rPr lang="en-US" sz="2800" dirty="0" smtClean="0"/>
              <a:t>).</a:t>
            </a:r>
          </a:p>
          <a:p>
            <a:pPr marL="457200" indent="-457200">
              <a:buClr>
                <a:srgbClr val="FFFF00"/>
              </a:buClr>
              <a:buFont typeface="Wingdings" panose="05000000000000000000" pitchFamily="2" charset="2"/>
              <a:buChar char="§"/>
            </a:pPr>
            <a:endParaRPr lang="en-US" sz="2800" dirty="0" smtClean="0"/>
          </a:p>
          <a:p>
            <a:pPr marL="457200" indent="-457200">
              <a:buClr>
                <a:srgbClr val="FFFF00"/>
              </a:buClr>
              <a:buFont typeface="Wingdings" panose="05000000000000000000" pitchFamily="2" charset="2"/>
              <a:buChar char="§"/>
            </a:pPr>
            <a:r>
              <a:rPr lang="en-US" sz="2800" b="1" dirty="0" smtClean="0"/>
              <a:t>GA-EPPC    “</a:t>
            </a:r>
            <a:r>
              <a:rPr lang="en-US" sz="2800" dirty="0" smtClean="0"/>
              <a:t>Category 1”   (20 listed plants)</a:t>
            </a:r>
          </a:p>
          <a:p>
            <a:pPr>
              <a:buClr>
                <a:srgbClr val="FFFF00"/>
              </a:buClr>
            </a:pPr>
            <a:r>
              <a:rPr lang="en-US" sz="2800" dirty="0" smtClean="0"/>
              <a:t>   </a:t>
            </a:r>
          </a:p>
          <a:p>
            <a:pPr marL="1371600" lvl="2" indent="-457200">
              <a:buClr>
                <a:srgbClr val="FFFF00"/>
              </a:buClr>
              <a:buFont typeface="Wingdings" panose="05000000000000000000" pitchFamily="2" charset="2"/>
              <a:buChar char="§"/>
            </a:pPr>
            <a:r>
              <a:rPr lang="en-US" sz="2000" i="1" dirty="0" smtClean="0"/>
              <a:t>Exotic </a:t>
            </a:r>
            <a:r>
              <a:rPr lang="en-US" sz="2000" i="1" dirty="0"/>
              <a:t>plant that is a serious problem in Georgia </a:t>
            </a:r>
            <a:r>
              <a:rPr lang="en-US" sz="2000" i="1" dirty="0" smtClean="0"/>
              <a:t>by extensively </a:t>
            </a:r>
            <a:r>
              <a:rPr lang="en-US" sz="2000" i="1" dirty="0"/>
              <a:t>invading </a:t>
            </a:r>
            <a:r>
              <a:rPr lang="en-US" sz="2000" i="1" dirty="0" smtClean="0"/>
              <a:t>and displacing </a:t>
            </a:r>
            <a:r>
              <a:rPr lang="en-US" sz="2000" i="1" dirty="0"/>
              <a:t>native species</a:t>
            </a:r>
            <a:r>
              <a:rPr lang="en-US" sz="2000" i="1" dirty="0" smtClean="0"/>
              <a:t>.</a:t>
            </a:r>
            <a:endParaRPr lang="en-US" sz="2000" i="1" dirty="0"/>
          </a:p>
          <a:p>
            <a:pPr>
              <a:buClr>
                <a:srgbClr val="FFFF00"/>
              </a:buClr>
            </a:pPr>
            <a:endParaRPr lang="en-US" sz="2000" dirty="0"/>
          </a:p>
          <a:p>
            <a:pPr marL="457200" indent="-457200">
              <a:buClr>
                <a:srgbClr val="FFFF00"/>
              </a:buClr>
              <a:buFont typeface="Wingdings" panose="05000000000000000000" pitchFamily="2" charset="2"/>
              <a:buChar char="§"/>
            </a:pPr>
            <a:r>
              <a:rPr lang="en-US" sz="2800" dirty="0" smtClean="0"/>
              <a:t>Chinese privet………one of the worst!</a:t>
            </a:r>
          </a:p>
          <a:p>
            <a:pPr marL="457200" indent="-457200">
              <a:buClr>
                <a:srgbClr val="FFFF00"/>
              </a:buClr>
              <a:buFont typeface="Wingdings" panose="05000000000000000000" pitchFamily="2" charset="2"/>
              <a:buChar char="§"/>
            </a:pPr>
            <a:endParaRPr lang="en-US" sz="2800" dirty="0" smtClean="0"/>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183656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208900" y="1295400"/>
            <a:ext cx="8077200" cy="2438400"/>
          </a:xfrm>
        </p:spPr>
        <p:txBody>
          <a:bodyPr/>
          <a:lstStyle/>
          <a:p>
            <a:pPr marL="457200" lvl="0" indent="-457200" algn="l" eaLnBrk="1" hangingPunct="1">
              <a:lnSpc>
                <a:spcPct val="80000"/>
              </a:lnSpc>
              <a:buClr>
                <a:srgbClr val="FFFF00"/>
              </a:buClr>
              <a:buFont typeface="Wingdings" panose="05000000000000000000" pitchFamily="2" charset="2"/>
              <a:buChar char="§"/>
              <a:defRPr/>
            </a:pPr>
            <a:r>
              <a:rPr lang="en-US" sz="2800" dirty="0" smtClean="0">
                <a:solidFill>
                  <a:srgbClr val="FFFFFF"/>
                </a:solidFill>
              </a:rPr>
              <a:t>Used in traditional medicine in China</a:t>
            </a:r>
          </a:p>
          <a:p>
            <a:pPr marL="1200150" lvl="1" indent="-457200" eaLnBrk="1" hangingPunct="1">
              <a:lnSpc>
                <a:spcPct val="80000"/>
              </a:lnSpc>
              <a:buClr>
                <a:srgbClr val="FFFF00"/>
              </a:buClr>
              <a:buFont typeface="Wingdings" panose="05000000000000000000" pitchFamily="2" charset="2"/>
              <a:buChar char="§"/>
              <a:defRPr/>
            </a:pPr>
            <a:r>
              <a:rPr lang="en-US" sz="1800" dirty="0" smtClean="0">
                <a:solidFill>
                  <a:srgbClr val="FFFFFF"/>
                </a:solidFill>
              </a:rPr>
              <a:t>Hard to find in natural areas</a:t>
            </a:r>
          </a:p>
          <a:p>
            <a:pPr marL="1200150" lvl="1" indent="-457200" eaLnBrk="1" hangingPunct="1">
              <a:lnSpc>
                <a:spcPct val="80000"/>
              </a:lnSpc>
              <a:buClr>
                <a:srgbClr val="FFFF00"/>
              </a:buClr>
              <a:buFont typeface="Wingdings" panose="05000000000000000000" pitchFamily="2" charset="2"/>
              <a:buChar char="§"/>
              <a:defRPr/>
            </a:pPr>
            <a:r>
              <a:rPr lang="en-US" sz="1800" dirty="0" smtClean="0">
                <a:solidFill>
                  <a:srgbClr val="FFFFFF"/>
                </a:solidFill>
              </a:rPr>
              <a:t>8 recognized subspecies </a:t>
            </a:r>
          </a:p>
          <a:p>
            <a:pPr marL="457200" lvl="0" indent="-457200" algn="l" eaLnBrk="1" hangingPunct="1">
              <a:lnSpc>
                <a:spcPct val="80000"/>
              </a:lnSpc>
              <a:buClr>
                <a:srgbClr val="FFFF00"/>
              </a:buClr>
              <a:buFont typeface="Wingdings" panose="05000000000000000000" pitchFamily="2" charset="2"/>
              <a:buChar char="§"/>
              <a:defRPr/>
            </a:pPr>
            <a:endParaRPr lang="en-US" sz="2800" dirty="0" smtClean="0">
              <a:solidFill>
                <a:srgbClr val="FFFFFF"/>
              </a:solidFill>
            </a:endParaRPr>
          </a:p>
          <a:p>
            <a:pPr marL="457200" lvl="0" indent="-457200" algn="l" eaLnBrk="1" hangingPunct="1">
              <a:lnSpc>
                <a:spcPct val="80000"/>
              </a:lnSpc>
              <a:buClr>
                <a:srgbClr val="FFFF00"/>
              </a:buClr>
              <a:buFont typeface="Wingdings" panose="05000000000000000000" pitchFamily="2" charset="2"/>
              <a:buChar char="§"/>
              <a:defRPr/>
            </a:pPr>
            <a:r>
              <a:rPr lang="en-US" sz="2800" dirty="0" smtClean="0">
                <a:solidFill>
                  <a:srgbClr val="FFFFFF"/>
                </a:solidFill>
              </a:rPr>
              <a:t>Introduced </a:t>
            </a:r>
            <a:r>
              <a:rPr lang="en-US" sz="2800" dirty="0">
                <a:solidFill>
                  <a:srgbClr val="FFFFFF"/>
                </a:solidFill>
              </a:rPr>
              <a:t>into the US in </a:t>
            </a:r>
            <a:r>
              <a:rPr lang="en-US" sz="2800" dirty="0" smtClean="0">
                <a:solidFill>
                  <a:srgbClr val="FFFFFF"/>
                </a:solidFill>
              </a:rPr>
              <a:t>1852</a:t>
            </a:r>
          </a:p>
          <a:p>
            <a:pPr lvl="0" algn="l" eaLnBrk="1" hangingPunct="1">
              <a:lnSpc>
                <a:spcPct val="80000"/>
              </a:lnSpc>
              <a:buClr>
                <a:srgbClr val="FFFF00"/>
              </a:buClr>
              <a:defRPr/>
            </a:pPr>
            <a:endParaRPr lang="en-US" sz="2800" dirty="0">
              <a:solidFill>
                <a:srgbClr val="FFFFFF"/>
              </a:solidFill>
            </a:endParaRPr>
          </a:p>
          <a:p>
            <a:pPr marL="457200" lvl="0" indent="-457200" algn="l" eaLnBrk="1" hangingPunct="1">
              <a:lnSpc>
                <a:spcPct val="80000"/>
              </a:lnSpc>
              <a:buClr>
                <a:srgbClr val="FFFF00"/>
              </a:buClr>
              <a:buFont typeface="Wingdings" panose="05000000000000000000" pitchFamily="2" charset="2"/>
              <a:buChar char="§"/>
              <a:defRPr/>
            </a:pPr>
            <a:r>
              <a:rPr lang="en-US" sz="2800" dirty="0">
                <a:solidFill>
                  <a:srgbClr val="FFFFFF"/>
                </a:solidFill>
              </a:rPr>
              <a:t>Widely used for hedges and borders</a:t>
            </a:r>
          </a:p>
          <a:p>
            <a:pPr marL="457200" indent="-457200">
              <a:buClr>
                <a:srgbClr val="FFFF00"/>
              </a:buClr>
              <a:buFont typeface="Wingdings" panose="05000000000000000000" pitchFamily="2" charset="2"/>
              <a:buChar char="§"/>
            </a:pPr>
            <a:endParaRPr lang="en-US" sz="2800" dirty="0"/>
          </a:p>
        </p:txBody>
      </p:sp>
      <p:sp>
        <p:nvSpPr>
          <p:cNvPr id="3" name="Title 2"/>
          <p:cNvSpPr>
            <a:spLocks noGrp="1"/>
          </p:cNvSpPr>
          <p:nvPr>
            <p:ph type="ctrTitle" sz="quarter"/>
          </p:nvPr>
        </p:nvSpPr>
        <p:spPr>
          <a:xfrm>
            <a:off x="609600" y="0"/>
            <a:ext cx="7772400" cy="914400"/>
          </a:xfrm>
        </p:spPr>
        <p:txBody>
          <a:bodyPr/>
          <a:lstStyle/>
          <a:p>
            <a:r>
              <a:rPr lang="en-US" sz="4000" dirty="0"/>
              <a:t>Chinese Privet, </a:t>
            </a:r>
            <a:r>
              <a:rPr lang="en-US" sz="4000" i="1" dirty="0" err="1"/>
              <a:t>Ligustrum</a:t>
            </a:r>
            <a:r>
              <a:rPr lang="en-US" sz="4000" i="1" dirty="0"/>
              <a:t> </a:t>
            </a:r>
            <a:r>
              <a:rPr lang="en-US" sz="4000" i="1" dirty="0" err="1"/>
              <a:t>sinense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191000"/>
            <a:ext cx="3054096" cy="2290572"/>
          </a:xfrm>
          <a:prstGeom prst="rect">
            <a:avLst/>
          </a:prstGeom>
        </p:spPr>
      </p:pic>
      <p:pic>
        <p:nvPicPr>
          <p:cNvPr id="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4191000"/>
            <a:ext cx="3014072" cy="226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2927" y="4876800"/>
            <a:ext cx="1626346"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230707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6912417" y="1447800"/>
            <a:ext cx="1756921"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320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89038"/>
          </a:xfrm>
        </p:spPr>
        <p:txBody>
          <a:bodyPr/>
          <a:lstStyle/>
          <a:p>
            <a:r>
              <a:rPr lang="en-US" sz="3200" dirty="0" smtClean="0"/>
              <a:t/>
            </a:r>
            <a:br>
              <a:rPr lang="en-US" sz="3200" dirty="0" smtClean="0"/>
            </a:br>
            <a:r>
              <a:rPr lang="en-US" sz="3200" dirty="0" smtClean="0"/>
              <a:t>Chinese Privet:</a:t>
            </a:r>
            <a:br>
              <a:rPr lang="en-US" sz="3200" dirty="0" smtClean="0"/>
            </a:br>
            <a:r>
              <a:rPr lang="en-US" sz="3200" dirty="0" smtClean="0"/>
              <a:t/>
            </a:r>
            <a:br>
              <a:rPr lang="en-US" sz="3200" dirty="0" smtClean="0"/>
            </a:br>
            <a:r>
              <a:rPr lang="en-US" sz="2000" dirty="0" smtClean="0"/>
              <a:t>“remarkable ornamental?”</a:t>
            </a:r>
            <a:br>
              <a:rPr lang="en-US" sz="2000" dirty="0" smtClean="0"/>
            </a:br>
            <a:endParaRPr lang="en-US" sz="2000" dirty="0"/>
          </a:p>
        </p:txBody>
      </p:sp>
      <p:pic>
        <p:nvPicPr>
          <p:cNvPr id="583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708666"/>
            <a:ext cx="4235606"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708666"/>
            <a:ext cx="4595714"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77000" y="3771900"/>
            <a:ext cx="2144370" cy="369332"/>
          </a:xfrm>
          <a:prstGeom prst="rect">
            <a:avLst/>
          </a:prstGeom>
          <a:noFill/>
        </p:spPr>
        <p:txBody>
          <a:bodyPr wrap="none" rtlCol="0">
            <a:spAutoFit/>
          </a:bodyPr>
          <a:lstStyle/>
          <a:p>
            <a:r>
              <a:rPr lang="en-US" dirty="0" smtClean="0">
                <a:solidFill>
                  <a:schemeClr val="bg1">
                    <a:lumMod val="75000"/>
                  </a:schemeClr>
                </a:solidFill>
              </a:rPr>
              <a:t>Shade tolerant too!</a:t>
            </a:r>
            <a:endParaRPr lang="en-US" dirty="0">
              <a:solidFill>
                <a:schemeClr val="bg1">
                  <a:lumMod val="75000"/>
                </a:schemeClr>
              </a:solidFill>
            </a:endParaRPr>
          </a:p>
        </p:txBody>
      </p:sp>
      <p:cxnSp>
        <p:nvCxnSpPr>
          <p:cNvPr id="7" name="Straight Connector 6"/>
          <p:cNvCxnSpPr/>
          <p:nvPr/>
        </p:nvCxnSpPr>
        <p:spPr bwMode="auto">
          <a:xfrm>
            <a:off x="5486400" y="2514600"/>
            <a:ext cx="3352800" cy="190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0576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edge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28920"/>
            <a:ext cx="3722832" cy="295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DSC_3990-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91" y="705346"/>
            <a:ext cx="3722832" cy="320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152400" y="60343"/>
            <a:ext cx="61718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3200" b="1" dirty="0">
                <a:latin typeface="Arial" charset="0"/>
              </a:rPr>
              <a:t>Playing </a:t>
            </a:r>
            <a:r>
              <a:rPr lang="en-US" altLang="en-US" sz="3200" b="1" dirty="0" smtClean="0">
                <a:latin typeface="Arial" charset="0"/>
              </a:rPr>
              <a:t>“Between </a:t>
            </a:r>
            <a:r>
              <a:rPr lang="en-US" altLang="en-US" sz="3200" b="1" dirty="0">
                <a:latin typeface="Arial" charset="0"/>
              </a:rPr>
              <a:t>the </a:t>
            </a:r>
            <a:r>
              <a:rPr lang="en-US" altLang="en-US" sz="3200" b="1" dirty="0" smtClean="0">
                <a:latin typeface="Arial" charset="0"/>
              </a:rPr>
              <a:t>Hedges”</a:t>
            </a:r>
            <a:endParaRPr lang="en-US" altLang="en-US" sz="3200" b="1" dirty="0">
              <a:latin typeface="Arial" charset="0"/>
            </a:endParaRPr>
          </a:p>
        </p:txBody>
      </p:sp>
      <p:sp>
        <p:nvSpPr>
          <p:cNvPr id="2" name="Rectangle 1"/>
          <p:cNvSpPr/>
          <p:nvPr/>
        </p:nvSpPr>
        <p:spPr>
          <a:xfrm>
            <a:off x="4572000" y="4028533"/>
            <a:ext cx="4572000" cy="2554545"/>
          </a:xfrm>
          <a:prstGeom prst="rect">
            <a:avLst/>
          </a:prstGeom>
        </p:spPr>
        <p:txBody>
          <a:bodyPr>
            <a:spAutoFit/>
          </a:bodyPr>
          <a:lstStyle/>
          <a:p>
            <a:r>
              <a:rPr lang="en-US" sz="2000" i="1" dirty="0">
                <a:latin typeface="Shonar Bangla" panose="020B0502040204020203" pitchFamily="34" charset="0"/>
                <a:cs typeface="Shonar Bangla" panose="020B0502040204020203" pitchFamily="34" charset="0"/>
              </a:rPr>
              <a:t>$30 plus shipping and handling, Dawgs fans can order </a:t>
            </a:r>
            <a:r>
              <a:rPr lang="en-US" sz="2000" i="1" dirty="0" smtClean="0">
                <a:latin typeface="Shonar Bangla" panose="020B0502040204020203" pitchFamily="34" charset="0"/>
                <a:cs typeface="Shonar Bangla" panose="020B0502040204020203" pitchFamily="34" charset="0"/>
              </a:rPr>
              <a:t>plants and </a:t>
            </a:r>
            <a:r>
              <a:rPr lang="en-US" sz="2000" i="1" dirty="0">
                <a:latin typeface="Shonar Bangla" panose="020B0502040204020203" pitchFamily="34" charset="0"/>
                <a:cs typeface="Shonar Bangla" panose="020B0502040204020203" pitchFamily="34" charset="0"/>
              </a:rPr>
              <a:t>get their own piece of the hedges in a pot. The product is officially licensed by the school through the Collegiate Licensing Corp</a:t>
            </a:r>
            <a:r>
              <a:rPr lang="en-US" sz="2000" i="1" dirty="0" smtClean="0">
                <a:latin typeface="Shonar Bangla" panose="020B0502040204020203" pitchFamily="34" charset="0"/>
                <a:cs typeface="Shonar Bangla" panose="020B0502040204020203" pitchFamily="34" charset="0"/>
              </a:rPr>
              <a:t>.</a:t>
            </a:r>
          </a:p>
          <a:p>
            <a:endParaRPr lang="en-US" sz="2000" i="1" dirty="0">
              <a:latin typeface="Shonar Bangla" panose="020B0502040204020203" pitchFamily="34" charset="0"/>
              <a:cs typeface="Shonar Bangla" panose="020B0502040204020203" pitchFamily="34" charset="0"/>
            </a:endParaRPr>
          </a:p>
          <a:p>
            <a:r>
              <a:rPr lang="en-US" sz="2000" i="1" dirty="0">
                <a:latin typeface="Shonar Bangla" panose="020B0502040204020203" pitchFamily="34" charset="0"/>
                <a:cs typeface="Shonar Bangla" panose="020B0502040204020203" pitchFamily="34" charset="0"/>
              </a:rPr>
              <a:t>“If you’re an Auburn fan, it’s just a privet,” said Garrison,63</a:t>
            </a:r>
            <a:r>
              <a:rPr lang="en-US" sz="2000" i="1" dirty="0" smtClean="0">
                <a:latin typeface="Shonar Bangla" panose="020B0502040204020203" pitchFamily="34" charset="0"/>
                <a:cs typeface="Shonar Bangla" panose="020B0502040204020203" pitchFamily="34" charset="0"/>
              </a:rPr>
              <a:t>, (owner) “</a:t>
            </a:r>
            <a:r>
              <a:rPr lang="en-US" sz="2000" i="1" dirty="0">
                <a:latin typeface="Shonar Bangla" panose="020B0502040204020203" pitchFamily="34" charset="0"/>
                <a:cs typeface="Shonar Bangla" panose="020B0502040204020203" pitchFamily="34" charset="0"/>
              </a:rPr>
              <a:t>But if you’re a Georgia fan, it’s something special.”</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314901"/>
            <a:ext cx="2235200" cy="3352800"/>
          </a:xfrm>
          <a:prstGeom prst="rect">
            <a:avLst/>
          </a:prstGeom>
        </p:spPr>
      </p:pic>
      <p:pic>
        <p:nvPicPr>
          <p:cNvPr id="60418" name="Picture 2" descr="The Augusta Chronicle">
            <a:hlinkClick r:id="rId6" tooltip="The Augusta Chronic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7407" y="3453389"/>
            <a:ext cx="3333750" cy="428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Slit</Template>
  <TotalTime>35533</TotalTime>
  <Words>5902</Words>
  <Application>Microsoft Office PowerPoint</Application>
  <PresentationFormat>On-screen Show (4:3)</PresentationFormat>
  <Paragraphs>501</Paragraphs>
  <Slides>58</Slides>
  <Notes>56</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58</vt:i4>
      </vt:variant>
    </vt:vector>
  </HeadingPairs>
  <TitlesOfParts>
    <vt:vector size="62" baseType="lpstr">
      <vt:lpstr>Slit</vt:lpstr>
      <vt:lpstr>Custom Design</vt:lpstr>
      <vt:lpstr>Chart</vt:lpstr>
      <vt:lpstr>SPW 12.0 Graph</vt:lpstr>
      <vt:lpstr>If You Cut It, Will They Come?    Pollinator Response to Chinese Privet Removal</vt:lpstr>
      <vt:lpstr>How do a bunch of Entomologists get involved with Chinese Privet? </vt:lpstr>
      <vt:lpstr>Forest Service</vt:lpstr>
      <vt:lpstr>Insects, Diseases, Invasive Plants </vt:lpstr>
      <vt:lpstr>PowerPoint Presentation</vt:lpstr>
      <vt:lpstr>PowerPoint Presentation</vt:lpstr>
      <vt:lpstr>Chinese Privet, Ligustrum sinense</vt:lpstr>
      <vt:lpstr> Chinese Privet:  “remarkable ornamental?” </vt:lpstr>
      <vt:lpstr>PowerPoint Presentation</vt:lpstr>
      <vt:lpstr>Chinese Privet, Ligustrum sinense</vt:lpstr>
      <vt:lpstr>PowerPoint Presentation</vt:lpstr>
      <vt:lpstr>PowerPoint Presentation</vt:lpstr>
      <vt:lpstr>PowerPoint Presentation</vt:lpstr>
      <vt:lpstr>Broad Goals</vt:lpstr>
      <vt:lpstr>Specific Questions  </vt:lpstr>
      <vt:lpstr>Why study pollinators?</vt:lpstr>
      <vt:lpstr>PowerPoint Presentation</vt:lpstr>
      <vt:lpstr>Why Bees and Butterflies?</vt:lpstr>
      <vt:lpstr>Where did we work?  </vt:lpstr>
      <vt:lpstr>What did we do?</vt:lpstr>
      <vt:lpstr>Treatment #1 Felling + stump treatment</vt:lpstr>
      <vt:lpstr>Treatment #2 Mulching + stump treatment</vt:lpstr>
      <vt:lpstr>PowerPoint Presentation</vt:lpstr>
      <vt:lpstr>PowerPoint Presentation</vt:lpstr>
      <vt:lpstr>PowerPoint Presentation</vt:lpstr>
      <vt:lpstr>PowerPoint Presentation</vt:lpstr>
      <vt:lpstr>PowerPoint Presentation</vt:lpstr>
      <vt:lpstr>Follow-up Treatments</vt:lpstr>
      <vt:lpstr>Foliar Application</vt:lpstr>
      <vt:lpstr> Foliar application worked!  % Privet in Herbaceous Layer   </vt:lpstr>
      <vt:lpstr>Biomass and Nutrient Measurements </vt:lpstr>
      <vt:lpstr>Plant sampling methods</vt:lpstr>
      <vt:lpstr>Pollinator sampling methods</vt:lpstr>
      <vt:lpstr>Pan trapping</vt:lpstr>
      <vt:lpstr>Results—Immediate Plant Response</vt:lpstr>
      <vt:lpstr>Results—Immediate Plant Response</vt:lpstr>
      <vt:lpstr>Results—Immediate Plant Response</vt:lpstr>
      <vt:lpstr>Results—Immediate Plant Response</vt:lpstr>
      <vt:lpstr>Plants that showed up Post-removal</vt:lpstr>
      <vt:lpstr>Results—5 yr. Plant Response</vt:lpstr>
      <vt:lpstr>Results—5 yr. Plant Response</vt:lpstr>
      <vt:lpstr>NMS Ordination for Herbaceous Plants 2007 and 2012</vt:lpstr>
      <vt:lpstr>Unexpected Outcome</vt:lpstr>
      <vt:lpstr>Results-Bee Richness</vt:lpstr>
      <vt:lpstr>Results-Bee Abundance</vt:lpstr>
      <vt:lpstr>Results-Bee Abundance</vt:lpstr>
      <vt:lpstr>Common bees collected</vt:lpstr>
      <vt:lpstr>Results-Butterflies</vt:lpstr>
      <vt:lpstr>Results-Butterflies</vt:lpstr>
      <vt:lpstr>Common butterflies collected</vt:lpstr>
      <vt:lpstr>NMS Ordination for Bees and Butterflies 2007 and 2012</vt:lpstr>
      <vt:lpstr>Summary</vt:lpstr>
      <vt:lpstr>Is There Light at the End of the Privet Tunnel?</vt:lpstr>
      <vt:lpstr>Long-term options-  Biological Control?</vt:lpstr>
      <vt:lpstr>Exploration in China </vt:lpstr>
      <vt:lpstr>Lacebug Leptophya hospita</vt:lpstr>
      <vt:lpstr>PowerPoint Presentation</vt:lpstr>
      <vt:lpstr>Thanks</vt:lpstr>
    </vt:vector>
  </TitlesOfParts>
  <Company>USDA 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Chinese Privet: Improved Techniques for Management and Control</dc:title>
  <dc:creator>FSDefaultUser</dc:creator>
  <cp:lastModifiedBy>Kelly Horn</cp:lastModifiedBy>
  <cp:revision>825</cp:revision>
  <dcterms:created xsi:type="dcterms:W3CDTF">2005-10-06T16:54:09Z</dcterms:created>
  <dcterms:modified xsi:type="dcterms:W3CDTF">2016-01-21T02:42:25Z</dcterms:modified>
</cp:coreProperties>
</file>